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0"/>
  </p:notesMasterIdLst>
  <p:sldIdLst>
    <p:sldId id="256" r:id="rId2"/>
    <p:sldId id="257" r:id="rId3"/>
    <p:sldId id="271" r:id="rId4"/>
    <p:sldId id="260" r:id="rId5"/>
    <p:sldId id="272" r:id="rId6"/>
    <p:sldId id="507" r:id="rId7"/>
    <p:sldId id="261" r:id="rId8"/>
    <p:sldId id="265" r:id="rId9"/>
    <p:sldId id="267" r:id="rId10"/>
    <p:sldId id="273" r:id="rId11"/>
    <p:sldId id="274" r:id="rId12"/>
    <p:sldId id="275" r:id="rId13"/>
    <p:sldId id="276" r:id="rId14"/>
    <p:sldId id="279" r:id="rId15"/>
    <p:sldId id="280" r:id="rId16"/>
    <p:sldId id="283" r:id="rId17"/>
    <p:sldId id="281" r:id="rId18"/>
    <p:sldId id="284" r:id="rId19"/>
    <p:sldId id="285" r:id="rId20"/>
    <p:sldId id="286" r:id="rId21"/>
    <p:sldId id="287" r:id="rId22"/>
    <p:sldId id="282" r:id="rId23"/>
    <p:sldId id="291" r:id="rId24"/>
    <p:sldId id="292" r:id="rId25"/>
    <p:sldId id="295" r:id="rId26"/>
    <p:sldId id="296" r:id="rId27"/>
    <p:sldId id="263" r:id="rId28"/>
    <p:sldId id="508" r:id="rId29"/>
    <p:sldId id="297" r:id="rId30"/>
    <p:sldId id="298" r:id="rId31"/>
    <p:sldId id="336" r:id="rId32"/>
    <p:sldId id="337" r:id="rId33"/>
    <p:sldId id="335" r:id="rId34"/>
    <p:sldId id="338" r:id="rId35"/>
    <p:sldId id="339" r:id="rId36"/>
    <p:sldId id="340" r:id="rId37"/>
    <p:sldId id="343" r:id="rId38"/>
    <p:sldId id="344" r:id="rId39"/>
    <p:sldId id="345" r:id="rId40"/>
    <p:sldId id="346" r:id="rId41"/>
    <p:sldId id="347" r:id="rId42"/>
    <p:sldId id="348" r:id="rId43"/>
    <p:sldId id="349" r:id="rId44"/>
    <p:sldId id="351" r:id="rId45"/>
    <p:sldId id="352" r:id="rId46"/>
    <p:sldId id="353" r:id="rId47"/>
    <p:sldId id="354" r:id="rId48"/>
    <p:sldId id="355" r:id="rId49"/>
    <p:sldId id="356" r:id="rId50"/>
    <p:sldId id="357" r:id="rId51"/>
    <p:sldId id="358" r:id="rId52"/>
    <p:sldId id="359" r:id="rId53"/>
    <p:sldId id="360" r:id="rId54"/>
    <p:sldId id="300" r:id="rId55"/>
    <p:sldId id="509" r:id="rId56"/>
    <p:sldId id="361" r:id="rId57"/>
    <p:sldId id="362" r:id="rId58"/>
    <p:sldId id="367" r:id="rId59"/>
    <p:sldId id="368" r:id="rId60"/>
    <p:sldId id="369" r:id="rId61"/>
    <p:sldId id="371" r:id="rId62"/>
    <p:sldId id="372" r:id="rId63"/>
    <p:sldId id="376" r:id="rId64"/>
    <p:sldId id="373" r:id="rId65"/>
    <p:sldId id="377" r:id="rId66"/>
    <p:sldId id="378" r:id="rId67"/>
    <p:sldId id="379" r:id="rId68"/>
    <p:sldId id="380" r:id="rId69"/>
    <p:sldId id="382" r:id="rId70"/>
    <p:sldId id="381" r:id="rId71"/>
    <p:sldId id="383" r:id="rId72"/>
    <p:sldId id="384" r:id="rId73"/>
    <p:sldId id="386" r:id="rId74"/>
    <p:sldId id="387" r:id="rId75"/>
    <p:sldId id="388" r:id="rId76"/>
    <p:sldId id="389" r:id="rId77"/>
    <p:sldId id="390" r:id="rId78"/>
    <p:sldId id="391" r:id="rId79"/>
    <p:sldId id="394" r:id="rId80"/>
    <p:sldId id="392" r:id="rId81"/>
    <p:sldId id="393" r:id="rId82"/>
    <p:sldId id="395" r:id="rId83"/>
    <p:sldId id="396" r:id="rId84"/>
    <p:sldId id="397" r:id="rId85"/>
    <p:sldId id="399" r:id="rId86"/>
    <p:sldId id="400" r:id="rId87"/>
    <p:sldId id="401" r:id="rId88"/>
    <p:sldId id="402" r:id="rId89"/>
    <p:sldId id="403" r:id="rId90"/>
    <p:sldId id="404" r:id="rId91"/>
    <p:sldId id="405" r:id="rId92"/>
    <p:sldId id="406" r:id="rId93"/>
    <p:sldId id="407" r:id="rId94"/>
    <p:sldId id="408" r:id="rId95"/>
    <p:sldId id="409" r:id="rId96"/>
    <p:sldId id="410" r:id="rId97"/>
    <p:sldId id="411" r:id="rId98"/>
    <p:sldId id="414" r:id="rId99"/>
    <p:sldId id="416" r:id="rId100"/>
    <p:sldId id="417" r:id="rId101"/>
    <p:sldId id="418" r:id="rId102"/>
    <p:sldId id="419" r:id="rId103"/>
    <p:sldId id="420" r:id="rId104"/>
    <p:sldId id="421" r:id="rId105"/>
    <p:sldId id="423" r:id="rId106"/>
    <p:sldId id="424" r:id="rId107"/>
    <p:sldId id="425" r:id="rId108"/>
    <p:sldId id="427" r:id="rId109"/>
    <p:sldId id="428" r:id="rId110"/>
    <p:sldId id="429" r:id="rId111"/>
    <p:sldId id="430" r:id="rId112"/>
    <p:sldId id="431" r:id="rId113"/>
    <p:sldId id="432" r:id="rId114"/>
    <p:sldId id="433" r:id="rId115"/>
    <p:sldId id="434" r:id="rId116"/>
    <p:sldId id="435" r:id="rId117"/>
    <p:sldId id="436" r:id="rId118"/>
    <p:sldId id="437" r:id="rId119"/>
    <p:sldId id="438" r:id="rId120"/>
    <p:sldId id="439" r:id="rId121"/>
    <p:sldId id="440" r:id="rId122"/>
    <p:sldId id="443" r:id="rId123"/>
    <p:sldId id="442" r:id="rId124"/>
    <p:sldId id="441" r:id="rId125"/>
    <p:sldId id="444" r:id="rId126"/>
    <p:sldId id="445" r:id="rId127"/>
    <p:sldId id="446" r:id="rId128"/>
    <p:sldId id="447" r:id="rId129"/>
    <p:sldId id="448" r:id="rId130"/>
    <p:sldId id="449" r:id="rId131"/>
    <p:sldId id="451" r:id="rId132"/>
    <p:sldId id="452" r:id="rId133"/>
    <p:sldId id="363" r:id="rId134"/>
    <p:sldId id="510" r:id="rId135"/>
    <p:sldId id="453" r:id="rId136"/>
    <p:sldId id="454" r:id="rId137"/>
    <p:sldId id="457" r:id="rId138"/>
    <p:sldId id="458" r:id="rId139"/>
    <p:sldId id="459" r:id="rId140"/>
    <p:sldId id="460" r:id="rId141"/>
    <p:sldId id="463" r:id="rId142"/>
    <p:sldId id="466" r:id="rId143"/>
    <p:sldId id="461" r:id="rId144"/>
    <p:sldId id="462" r:id="rId145"/>
    <p:sldId id="464" r:id="rId146"/>
    <p:sldId id="467" r:id="rId147"/>
    <p:sldId id="468" r:id="rId148"/>
    <p:sldId id="469" r:id="rId149"/>
    <p:sldId id="470" r:id="rId150"/>
    <p:sldId id="472" r:id="rId151"/>
    <p:sldId id="473" r:id="rId152"/>
    <p:sldId id="474" r:id="rId153"/>
    <p:sldId id="475" r:id="rId154"/>
    <p:sldId id="477" r:id="rId155"/>
    <p:sldId id="476" r:id="rId156"/>
    <p:sldId id="478" r:id="rId157"/>
    <p:sldId id="479" r:id="rId158"/>
    <p:sldId id="480" r:id="rId159"/>
    <p:sldId id="481" r:id="rId160"/>
    <p:sldId id="471" r:id="rId161"/>
    <p:sldId id="456" r:id="rId162"/>
    <p:sldId id="482" r:id="rId163"/>
    <p:sldId id="483" r:id="rId164"/>
    <p:sldId id="485" r:id="rId165"/>
    <p:sldId id="486" r:id="rId166"/>
    <p:sldId id="487" r:id="rId167"/>
    <p:sldId id="488" r:id="rId168"/>
    <p:sldId id="490" r:id="rId169"/>
    <p:sldId id="489" r:id="rId170"/>
    <p:sldId id="491" r:id="rId171"/>
    <p:sldId id="492" r:id="rId172"/>
    <p:sldId id="493" r:id="rId173"/>
    <p:sldId id="494" r:id="rId174"/>
    <p:sldId id="495" r:id="rId175"/>
    <p:sldId id="496" r:id="rId176"/>
    <p:sldId id="497" r:id="rId177"/>
    <p:sldId id="498" r:id="rId178"/>
    <p:sldId id="500" r:id="rId179"/>
    <p:sldId id="499" r:id="rId180"/>
    <p:sldId id="501" r:id="rId181"/>
    <p:sldId id="502" r:id="rId182"/>
    <p:sldId id="503" r:id="rId183"/>
    <p:sldId id="455" r:id="rId184"/>
    <p:sldId id="511" r:id="rId185"/>
    <p:sldId id="504" r:id="rId186"/>
    <p:sldId id="505" r:id="rId187"/>
    <p:sldId id="554" r:id="rId188"/>
    <p:sldId id="555" r:id="rId189"/>
    <p:sldId id="556" r:id="rId190"/>
    <p:sldId id="557" r:id="rId191"/>
    <p:sldId id="558" r:id="rId192"/>
    <p:sldId id="559" r:id="rId193"/>
    <p:sldId id="560" r:id="rId194"/>
    <p:sldId id="561" r:id="rId195"/>
    <p:sldId id="562" r:id="rId196"/>
    <p:sldId id="563" r:id="rId197"/>
    <p:sldId id="564" r:id="rId198"/>
    <p:sldId id="565" r:id="rId199"/>
    <p:sldId id="569" r:id="rId200"/>
    <p:sldId id="568" r:id="rId201"/>
    <p:sldId id="567" r:id="rId202"/>
    <p:sldId id="570" r:id="rId203"/>
    <p:sldId id="571" r:id="rId204"/>
    <p:sldId id="572" r:id="rId205"/>
    <p:sldId id="573" r:id="rId206"/>
    <p:sldId id="574" r:id="rId207"/>
    <p:sldId id="575" r:id="rId208"/>
    <p:sldId id="576" r:id="rId209"/>
    <p:sldId id="577" r:id="rId210"/>
    <p:sldId id="578" r:id="rId211"/>
    <p:sldId id="579" r:id="rId212"/>
    <p:sldId id="580" r:id="rId213"/>
    <p:sldId id="581" r:id="rId214"/>
    <p:sldId id="582" r:id="rId215"/>
    <p:sldId id="583" r:id="rId216"/>
    <p:sldId id="584" r:id="rId217"/>
    <p:sldId id="506" r:id="rId218"/>
    <p:sldId id="512" r:id="rId219"/>
    <p:sldId id="513" r:id="rId220"/>
    <p:sldId id="585" r:id="rId221"/>
    <p:sldId id="586" r:id="rId222"/>
    <p:sldId id="587" r:id="rId223"/>
    <p:sldId id="589" r:id="rId224"/>
    <p:sldId id="590" r:id="rId225"/>
    <p:sldId id="591" r:id="rId226"/>
    <p:sldId id="592" r:id="rId227"/>
    <p:sldId id="593" r:id="rId228"/>
    <p:sldId id="594" r:id="rId229"/>
    <p:sldId id="595" r:id="rId230"/>
    <p:sldId id="596" r:id="rId231"/>
    <p:sldId id="597" r:id="rId232"/>
    <p:sldId id="598" r:id="rId233"/>
    <p:sldId id="599" r:id="rId234"/>
    <p:sldId id="600" r:id="rId235"/>
    <p:sldId id="601" r:id="rId236"/>
    <p:sldId id="602" r:id="rId237"/>
    <p:sldId id="603" r:id="rId238"/>
    <p:sldId id="604" r:id="rId239"/>
    <p:sldId id="515" r:id="rId240"/>
    <p:sldId id="516" r:id="rId241"/>
    <p:sldId id="517" r:id="rId242"/>
    <p:sldId id="518" r:id="rId243"/>
    <p:sldId id="605" r:id="rId244"/>
    <p:sldId id="606" r:id="rId245"/>
    <p:sldId id="607" r:id="rId246"/>
    <p:sldId id="608" r:id="rId247"/>
    <p:sldId id="610" r:id="rId248"/>
    <p:sldId id="609" r:id="rId249"/>
    <p:sldId id="612" r:id="rId250"/>
    <p:sldId id="611" r:id="rId251"/>
    <p:sldId id="613" r:id="rId252"/>
    <p:sldId id="614" r:id="rId253"/>
    <p:sldId id="615" r:id="rId254"/>
    <p:sldId id="616" r:id="rId255"/>
    <p:sldId id="617" r:id="rId256"/>
    <p:sldId id="618" r:id="rId257"/>
    <p:sldId id="619" r:id="rId258"/>
    <p:sldId id="620" r:id="rId259"/>
    <p:sldId id="621" r:id="rId260"/>
    <p:sldId id="622" r:id="rId261"/>
    <p:sldId id="623" r:id="rId262"/>
    <p:sldId id="625" r:id="rId263"/>
    <p:sldId id="628" r:id="rId264"/>
    <p:sldId id="627" r:id="rId265"/>
    <p:sldId id="626" r:id="rId266"/>
    <p:sldId id="630" r:id="rId267"/>
    <p:sldId id="631" r:id="rId268"/>
    <p:sldId id="633" r:id="rId269"/>
    <p:sldId id="632" r:id="rId270"/>
    <p:sldId id="636" r:id="rId271"/>
    <p:sldId id="635" r:id="rId272"/>
    <p:sldId id="634" r:id="rId273"/>
    <p:sldId id="637" r:id="rId274"/>
    <p:sldId id="639" r:id="rId275"/>
    <p:sldId id="640" r:id="rId276"/>
    <p:sldId id="526" r:id="rId277"/>
    <p:sldId id="520" r:id="rId278"/>
    <p:sldId id="521" r:id="rId279"/>
    <p:sldId id="527" r:id="rId280"/>
    <p:sldId id="528" r:id="rId281"/>
    <p:sldId id="522" r:id="rId282"/>
    <p:sldId id="529" r:id="rId283"/>
    <p:sldId id="530" r:id="rId284"/>
    <p:sldId id="531" r:id="rId285"/>
    <p:sldId id="532" r:id="rId286"/>
    <p:sldId id="533" r:id="rId287"/>
    <p:sldId id="534" r:id="rId288"/>
    <p:sldId id="535" r:id="rId289"/>
    <p:sldId id="536" r:id="rId290"/>
    <p:sldId id="537" r:id="rId291"/>
    <p:sldId id="538" r:id="rId292"/>
    <p:sldId id="539" r:id="rId293"/>
    <p:sldId id="540" r:id="rId294"/>
    <p:sldId id="541" r:id="rId295"/>
    <p:sldId id="542" r:id="rId296"/>
    <p:sldId id="543" r:id="rId297"/>
    <p:sldId id="544" r:id="rId298"/>
    <p:sldId id="545" r:id="rId299"/>
    <p:sldId id="546" r:id="rId300"/>
    <p:sldId id="547" r:id="rId301"/>
    <p:sldId id="548" r:id="rId302"/>
    <p:sldId id="549" r:id="rId303"/>
    <p:sldId id="550" r:id="rId304"/>
    <p:sldId id="551" r:id="rId305"/>
    <p:sldId id="552" r:id="rId306"/>
    <p:sldId id="553" r:id="rId307"/>
    <p:sldId id="523" r:id="rId308"/>
    <p:sldId id="264" r:id="rId309"/>
  </p:sldIdLst>
  <p:sldSz cx="12192000" cy="6858000"/>
  <p:notesSz cx="6858000" cy="9144000"/>
  <p:defaultTextStyle>
    <a:defPPr>
      <a:defRPr lang="aa-E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F2941"/>
    <a:srgbClr val="0000FF"/>
    <a:srgbClr val="F9E3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5" autoAdjust="0"/>
    <p:restoredTop sz="94660"/>
  </p:normalViewPr>
  <p:slideViewPr>
    <p:cSldViewPr snapToGrid="0">
      <p:cViewPr varScale="1">
        <p:scale>
          <a:sx n="96" d="100"/>
          <a:sy n="96" d="100"/>
        </p:scale>
        <p:origin x="321" y="57"/>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8" d="100"/>
          <a:sy n="58" d="100"/>
        </p:scale>
        <p:origin x="3024" y="66"/>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slide" Target="slides/slide278.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65" Type="http://schemas.openxmlformats.org/officeDocument/2006/relationships/slide" Target="slides/slide64.xml"/><Relationship Id="rId130" Type="http://schemas.openxmlformats.org/officeDocument/2006/relationships/slide" Target="slides/slide129.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notesMaster" Target="notesMasters/notesMaster1.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presProps" Target="presProps.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viewProps" Target="viewProp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slide" Target="slides/slide288.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tableStyles" Target="tableStyles.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slide" Target="slides/slide290.xml"/><Relationship Id="rId305" Type="http://schemas.openxmlformats.org/officeDocument/2006/relationships/slide" Target="slides/slide304.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0.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aa-ET"/>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E437F9-DE86-4ECB-9830-F6924401D148}" type="datetimeFigureOut">
              <a:rPr lang="aa-ET" smtClean="0"/>
              <a:t>04/11/2024</a:t>
            </a:fld>
            <a:endParaRPr lang="aa-ET"/>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a-ET"/>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a-ET"/>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aa-ET"/>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581F98-CC9F-48A5-94CE-DF3208B7E8D0}" type="slidenum">
              <a:rPr lang="aa-ET" smtClean="0"/>
              <a:t>‹#›</a:t>
            </a:fld>
            <a:endParaRPr lang="aa-ET"/>
          </a:p>
        </p:txBody>
      </p:sp>
    </p:spTree>
    <p:extLst>
      <p:ext uri="{BB962C8B-B14F-4D97-AF65-F5344CB8AC3E}">
        <p14:creationId xmlns:p14="http://schemas.microsoft.com/office/powerpoint/2010/main" val="22356120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rang bìa">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7144DAA-D13A-4494-81B4-3A25E9DC97C2}"/>
              </a:ext>
            </a:extLst>
          </p:cNvPr>
          <p:cNvSpPr/>
          <p:nvPr userDrawn="1"/>
        </p:nvSpPr>
        <p:spPr>
          <a:xfrm>
            <a:off x="0" y="1138923"/>
            <a:ext cx="12192000" cy="5719077"/>
          </a:xfrm>
          <a:prstGeom prst="rect">
            <a:avLst/>
          </a:prstGeom>
          <a:solidFill>
            <a:srgbClr val="CF2941"/>
          </a:solidFill>
          <a:ln>
            <a:solidFill>
              <a:srgbClr val="CF2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 name="Title 1">
            <a:extLst>
              <a:ext uri="{FF2B5EF4-FFF2-40B4-BE49-F238E27FC236}">
                <a16:creationId xmlns:a16="http://schemas.microsoft.com/office/drawing/2014/main" id="{33CF678D-CCC7-41C5-93A5-46350E98A33D}"/>
              </a:ext>
            </a:extLst>
          </p:cNvPr>
          <p:cNvSpPr>
            <a:spLocks noGrp="1"/>
          </p:cNvSpPr>
          <p:nvPr>
            <p:ph type="ctrTitle" hasCustomPrompt="1"/>
          </p:nvPr>
        </p:nvSpPr>
        <p:spPr>
          <a:xfrm>
            <a:off x="1413994" y="2078017"/>
            <a:ext cx="7643742" cy="2181139"/>
          </a:xfrm>
        </p:spPr>
        <p:txBody>
          <a:bodyPr anchor="b">
            <a:normAutofit/>
          </a:bodyPr>
          <a:lstStyle>
            <a:lvl1pPr algn="l">
              <a:lnSpc>
                <a:spcPct val="100000"/>
              </a:lnSpc>
              <a:defRPr sz="4400" b="1">
                <a:solidFill>
                  <a:schemeClr val="bg1"/>
                </a:solidFill>
                <a:latin typeface="Arial" panose="020B0604020202020204" pitchFamily="34" charset="0"/>
                <a:cs typeface="Arial" panose="020B0604020202020204" pitchFamily="34" charset="0"/>
              </a:defRPr>
            </a:lvl1pPr>
          </a:lstStyle>
          <a:p>
            <a:r>
              <a:rPr lang="en-US" dirty="0" err="1"/>
              <a:t>Tiêu</a:t>
            </a:r>
            <a:r>
              <a:rPr lang="en-US" dirty="0"/>
              <a:t> </a:t>
            </a:r>
            <a:r>
              <a:rPr lang="en-US" dirty="0" err="1"/>
              <a:t>đề</a:t>
            </a:r>
            <a:r>
              <a:rPr lang="en-US" dirty="0"/>
              <a:t> </a:t>
            </a:r>
            <a:r>
              <a:rPr lang="en-US" dirty="0" err="1"/>
              <a:t>bài</a:t>
            </a:r>
            <a:r>
              <a:rPr lang="en-US" dirty="0"/>
              <a:t> </a:t>
            </a:r>
            <a:r>
              <a:rPr lang="en-US" dirty="0" err="1"/>
              <a:t>giảng</a:t>
            </a:r>
            <a:endParaRPr lang="aa-ET" dirty="0"/>
          </a:p>
        </p:txBody>
      </p:sp>
      <p:sp>
        <p:nvSpPr>
          <p:cNvPr id="3" name="Subtitle 2">
            <a:extLst>
              <a:ext uri="{FF2B5EF4-FFF2-40B4-BE49-F238E27FC236}">
                <a16:creationId xmlns:a16="http://schemas.microsoft.com/office/drawing/2014/main" id="{A303F724-9457-4470-8D55-F2083430A556}"/>
              </a:ext>
            </a:extLst>
          </p:cNvPr>
          <p:cNvSpPr>
            <a:spLocks noGrp="1"/>
          </p:cNvSpPr>
          <p:nvPr>
            <p:ph type="subTitle" idx="1" hasCustomPrompt="1"/>
          </p:nvPr>
        </p:nvSpPr>
        <p:spPr>
          <a:xfrm>
            <a:off x="1413995" y="4535991"/>
            <a:ext cx="5107576" cy="1278213"/>
          </a:xfrm>
        </p:spPr>
        <p:txBody>
          <a:bodyPr>
            <a:normAutofit/>
          </a:bodyPr>
          <a:lstStyle>
            <a:lvl1pPr marL="0" indent="0" algn="l">
              <a:buNone/>
              <a:defRPr sz="1600">
                <a:solidFill>
                  <a:srgbClr val="F9E3E6"/>
                </a:solidFill>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err="1"/>
              <a:t>Giảng</a:t>
            </a:r>
            <a:r>
              <a:rPr lang="en-US" dirty="0"/>
              <a:t> </a:t>
            </a:r>
            <a:r>
              <a:rPr lang="en-US" dirty="0" err="1"/>
              <a:t>viên</a:t>
            </a:r>
            <a:r>
              <a:rPr lang="en-US" dirty="0"/>
              <a:t> </a:t>
            </a:r>
            <a:r>
              <a:rPr lang="en-US" dirty="0" err="1"/>
              <a:t>hướng</a:t>
            </a:r>
            <a:r>
              <a:rPr lang="en-US" dirty="0"/>
              <a:t> </a:t>
            </a:r>
            <a:r>
              <a:rPr lang="en-US" dirty="0" err="1"/>
              <a:t>dẫn</a:t>
            </a:r>
            <a:r>
              <a:rPr lang="en-US" dirty="0"/>
              <a:t> &amp; </a:t>
            </a:r>
            <a:r>
              <a:rPr lang="en-US" dirty="0" err="1"/>
              <a:t>Liên</a:t>
            </a:r>
            <a:r>
              <a:rPr lang="en-US" dirty="0"/>
              <a:t> </a:t>
            </a:r>
            <a:r>
              <a:rPr lang="en-US" dirty="0" err="1"/>
              <a:t>hệ</a:t>
            </a:r>
            <a:endParaRPr lang="aa-ET" dirty="0"/>
          </a:p>
        </p:txBody>
      </p:sp>
      <p:sp>
        <p:nvSpPr>
          <p:cNvPr id="12" name="Text Placeholder 11">
            <a:extLst>
              <a:ext uri="{FF2B5EF4-FFF2-40B4-BE49-F238E27FC236}">
                <a16:creationId xmlns:a16="http://schemas.microsoft.com/office/drawing/2014/main" id="{320E5697-FB74-4B05-9369-BA4D19CD15D5}"/>
              </a:ext>
            </a:extLst>
          </p:cNvPr>
          <p:cNvSpPr>
            <a:spLocks noGrp="1"/>
          </p:cNvSpPr>
          <p:nvPr>
            <p:ph type="body" sz="quarter" idx="10" hasCustomPrompt="1"/>
          </p:nvPr>
        </p:nvSpPr>
        <p:spPr>
          <a:xfrm>
            <a:off x="1414463" y="1569800"/>
            <a:ext cx="7643812" cy="431800"/>
          </a:xfrm>
        </p:spPr>
        <p:txBody>
          <a:bodyPr anchor="ctr">
            <a:normAutofit/>
          </a:bodyPr>
          <a:lstStyle>
            <a:lvl1pPr marL="0" indent="0">
              <a:buNone/>
              <a:defRPr sz="1800" b="1">
                <a:solidFill>
                  <a:schemeClr val="bg1"/>
                </a:solidFill>
                <a:latin typeface="Arial" panose="020B0604020202020204" pitchFamily="34" charset="0"/>
                <a:cs typeface="Arial" panose="020B0604020202020204" pitchFamily="34" charset="0"/>
              </a:defRPr>
            </a:lvl1pPr>
          </a:lstStyle>
          <a:p>
            <a:pPr lvl="0"/>
            <a:r>
              <a:rPr lang="en-US"/>
              <a:t>Tên khoa</a:t>
            </a:r>
            <a:endParaRPr lang="aa-ET"/>
          </a:p>
        </p:txBody>
      </p:sp>
      <p:pic>
        <p:nvPicPr>
          <p:cNvPr id="7" name="Picture 6" descr="logo ptit.png">
            <a:extLst>
              <a:ext uri="{FF2B5EF4-FFF2-40B4-BE49-F238E27FC236}">
                <a16:creationId xmlns:a16="http://schemas.microsoft.com/office/drawing/2014/main" id="{CDD42818-C233-4B54-8D15-AEF1D98D3288}"/>
              </a:ext>
            </a:extLst>
          </p:cNvPr>
          <p:cNvPicPr>
            <a:picLocks noChangeAspect="1"/>
          </p:cNvPicPr>
          <p:nvPr userDrawn="1"/>
        </p:nvPicPr>
        <p:blipFill>
          <a:blip r:embed="rId2"/>
          <a:srcRect/>
          <a:stretch>
            <a:fillRect/>
          </a:stretch>
        </p:blipFill>
        <p:spPr bwMode="auto">
          <a:xfrm>
            <a:off x="304801" y="114300"/>
            <a:ext cx="1109194" cy="970542"/>
          </a:xfrm>
          <a:prstGeom prst="rect">
            <a:avLst/>
          </a:prstGeom>
          <a:noFill/>
          <a:ln w="9525">
            <a:noFill/>
            <a:miter lim="800000"/>
            <a:headEnd/>
            <a:tailEnd/>
          </a:ln>
        </p:spPr>
      </p:pic>
      <p:sp>
        <p:nvSpPr>
          <p:cNvPr id="8" name="TextBox 7">
            <a:extLst>
              <a:ext uri="{FF2B5EF4-FFF2-40B4-BE49-F238E27FC236}">
                <a16:creationId xmlns:a16="http://schemas.microsoft.com/office/drawing/2014/main" id="{2C947FCA-F1F1-41C1-92E6-1E187C7B1848}"/>
              </a:ext>
            </a:extLst>
          </p:cNvPr>
          <p:cNvSpPr txBox="1"/>
          <p:nvPr userDrawn="1"/>
        </p:nvSpPr>
        <p:spPr>
          <a:xfrm>
            <a:off x="1175300" y="669274"/>
            <a:ext cx="5661165" cy="369332"/>
          </a:xfrm>
          <a:prstGeom prst="rect">
            <a:avLst/>
          </a:prstGeom>
          <a:noFill/>
        </p:spPr>
        <p:txBody>
          <a:bodyPr wrap="none" rtlCol="0">
            <a:spAutoFit/>
          </a:bodyPr>
          <a:lstStyle/>
          <a:p>
            <a:r>
              <a:rPr lang="vi-VN" b="1" dirty="0">
                <a:solidFill>
                  <a:schemeClr val="tx1">
                    <a:lumMod val="65000"/>
                    <a:lumOff val="35000"/>
                  </a:schemeClr>
                </a:solidFill>
              </a:rPr>
              <a:t>HỌC VIỆN CÔNG NGHỆ BƯU CHÍNH VIỄN THÔNG</a:t>
            </a:r>
          </a:p>
        </p:txBody>
      </p:sp>
    </p:spTree>
    <p:extLst>
      <p:ext uri="{BB962C8B-B14F-4D97-AF65-F5344CB8AC3E}">
        <p14:creationId xmlns:p14="http://schemas.microsoft.com/office/powerpoint/2010/main" val="34145945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rang nội du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E0AD5-916A-4F5F-BB12-59BD447CD821}"/>
              </a:ext>
            </a:extLst>
          </p:cNvPr>
          <p:cNvSpPr>
            <a:spLocks noGrp="1"/>
          </p:cNvSpPr>
          <p:nvPr>
            <p:ph type="title" hasCustomPrompt="1"/>
          </p:nvPr>
        </p:nvSpPr>
        <p:spPr>
          <a:xfrm>
            <a:off x="1627451" y="365125"/>
            <a:ext cx="9726349" cy="747683"/>
          </a:xfrm>
        </p:spPr>
        <p:txBody>
          <a:bodyPr>
            <a:normAutofit/>
          </a:bodyPr>
          <a:lstStyle>
            <a:lvl1pPr>
              <a:defRPr sz="3200" b="1">
                <a:solidFill>
                  <a:srgbClr val="CF2941"/>
                </a:solidFill>
                <a:latin typeface="Arial" panose="020B0604020202020204" pitchFamily="34" charset="0"/>
                <a:cs typeface="Arial" panose="020B0604020202020204" pitchFamily="34" charset="0"/>
              </a:defRPr>
            </a:lvl1pPr>
          </a:lstStyle>
          <a:p>
            <a:r>
              <a:rPr lang="en-US"/>
              <a:t>Thêm tiêu đề</a:t>
            </a:r>
            <a:endParaRPr lang="aa-ET"/>
          </a:p>
        </p:txBody>
      </p:sp>
      <p:pic>
        <p:nvPicPr>
          <p:cNvPr id="10" name="Picture 9">
            <a:extLst>
              <a:ext uri="{FF2B5EF4-FFF2-40B4-BE49-F238E27FC236}">
                <a16:creationId xmlns:a16="http://schemas.microsoft.com/office/drawing/2014/main" id="{9EEF36EA-B4F0-40E7-93DB-CF9CB8DC1FD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78738" y="454841"/>
            <a:ext cx="510697" cy="510697"/>
          </a:xfrm>
          <a:prstGeom prst="rect">
            <a:avLst/>
          </a:prstGeom>
        </p:spPr>
      </p:pic>
      <p:sp>
        <p:nvSpPr>
          <p:cNvPr id="12" name="Content Placeholder 11">
            <a:extLst>
              <a:ext uri="{FF2B5EF4-FFF2-40B4-BE49-F238E27FC236}">
                <a16:creationId xmlns:a16="http://schemas.microsoft.com/office/drawing/2014/main" id="{F388CBB6-F771-484A-8FBC-D8B5CC9D225A}"/>
              </a:ext>
            </a:extLst>
          </p:cNvPr>
          <p:cNvSpPr>
            <a:spLocks noGrp="1"/>
          </p:cNvSpPr>
          <p:nvPr>
            <p:ph sz="quarter" idx="10" hasCustomPrompt="1"/>
          </p:nvPr>
        </p:nvSpPr>
        <p:spPr>
          <a:xfrm>
            <a:off x="879894" y="1285875"/>
            <a:ext cx="10473906" cy="4692650"/>
          </a:xfrm>
        </p:spPr>
        <p:txBody>
          <a:bodyPr>
            <a:normAutofit/>
          </a:bodyPr>
          <a:lstStyle>
            <a:lvl1pPr>
              <a:lnSpc>
                <a:spcPct val="120000"/>
              </a:lnSpc>
              <a:spcBef>
                <a:spcPts val="0"/>
              </a:spcBef>
              <a:defRPr sz="2000">
                <a:latin typeface="Arial" panose="020B0604020202020204" pitchFamily="34" charset="0"/>
                <a:cs typeface="Arial" panose="020B0604020202020204" pitchFamily="34" charset="0"/>
              </a:defRPr>
            </a:lvl1pPr>
          </a:lstStyle>
          <a:p>
            <a:pPr lvl="0"/>
            <a:r>
              <a:rPr lang="en-US" dirty="0" err="1"/>
              <a:t>Thêm</a:t>
            </a:r>
            <a:r>
              <a:rPr lang="en-US" dirty="0"/>
              <a:t> </a:t>
            </a:r>
            <a:r>
              <a:rPr lang="en-US" dirty="0" err="1"/>
              <a:t>nội</a:t>
            </a:r>
            <a:r>
              <a:rPr lang="en-US" dirty="0"/>
              <a:t> dung</a:t>
            </a:r>
            <a:endParaRPr lang="aa-ET" dirty="0"/>
          </a:p>
        </p:txBody>
      </p:sp>
      <p:sp>
        <p:nvSpPr>
          <p:cNvPr id="5" name="Rectangle 4">
            <a:extLst>
              <a:ext uri="{FF2B5EF4-FFF2-40B4-BE49-F238E27FC236}">
                <a16:creationId xmlns:a16="http://schemas.microsoft.com/office/drawing/2014/main" id="{2BD64B04-8C35-44A9-B4EE-A9DF9DA6A3AA}"/>
              </a:ext>
            </a:extLst>
          </p:cNvPr>
          <p:cNvSpPr/>
          <p:nvPr userDrawn="1"/>
        </p:nvSpPr>
        <p:spPr>
          <a:xfrm>
            <a:off x="0" y="6754614"/>
            <a:ext cx="12192000" cy="103386"/>
          </a:xfrm>
          <a:prstGeom prst="rect">
            <a:avLst/>
          </a:prstGeom>
          <a:solidFill>
            <a:srgbClr val="CF2941"/>
          </a:solidFill>
          <a:ln>
            <a:solidFill>
              <a:srgbClr val="CF29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800"/>
          </a:p>
        </p:txBody>
      </p:sp>
      <p:pic>
        <p:nvPicPr>
          <p:cNvPr id="6" name="Picture 5" descr="logo ptit.png">
            <a:extLst>
              <a:ext uri="{FF2B5EF4-FFF2-40B4-BE49-F238E27FC236}">
                <a16:creationId xmlns:a16="http://schemas.microsoft.com/office/drawing/2014/main" id="{C7416780-DE13-44AD-8D44-B2C8371864F2}"/>
              </a:ext>
            </a:extLst>
          </p:cNvPr>
          <p:cNvPicPr>
            <a:picLocks noChangeAspect="1"/>
          </p:cNvPicPr>
          <p:nvPr userDrawn="1"/>
        </p:nvPicPr>
        <p:blipFill>
          <a:blip r:embed="rId3"/>
          <a:srcRect/>
          <a:stretch>
            <a:fillRect/>
          </a:stretch>
        </p:blipFill>
        <p:spPr bwMode="auto">
          <a:xfrm>
            <a:off x="11150600" y="5969278"/>
            <a:ext cx="897531" cy="785336"/>
          </a:xfrm>
          <a:prstGeom prst="rect">
            <a:avLst/>
          </a:prstGeom>
          <a:noFill/>
          <a:ln w="9525">
            <a:noFill/>
            <a:miter lim="800000"/>
            <a:headEnd/>
            <a:tailEnd/>
          </a:ln>
        </p:spPr>
      </p:pic>
    </p:spTree>
    <p:extLst>
      <p:ext uri="{BB962C8B-B14F-4D97-AF65-F5344CB8AC3E}">
        <p14:creationId xmlns:p14="http://schemas.microsoft.com/office/powerpoint/2010/main" val="28839566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Trang trắn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24924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793594D-9A27-491C-BB95-2E425B8C048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endParaRPr lang="aa-ET"/>
          </a:p>
        </p:txBody>
      </p:sp>
      <p:sp>
        <p:nvSpPr>
          <p:cNvPr id="3" name="Text Placeholder 2">
            <a:extLst>
              <a:ext uri="{FF2B5EF4-FFF2-40B4-BE49-F238E27FC236}">
                <a16:creationId xmlns:a16="http://schemas.microsoft.com/office/drawing/2014/main" id="{5F640E9D-947A-4D6E-9033-70CCDF7C26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endParaRPr lang="aa-ET" dirty="0"/>
          </a:p>
        </p:txBody>
      </p:sp>
    </p:spTree>
    <p:extLst>
      <p:ext uri="{BB962C8B-B14F-4D97-AF65-F5344CB8AC3E}">
        <p14:creationId xmlns:p14="http://schemas.microsoft.com/office/powerpoint/2010/main" val="8320158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5" r:id="rId3"/>
  </p:sldLayoutIdLst>
  <p:txStyles>
    <p:titleStyle>
      <a:lvl1pPr algn="l" defTabSz="914400" rtl="0" eaLnBrk="1" latinLnBrk="0" hangingPunct="1">
        <a:lnSpc>
          <a:spcPct val="90000"/>
        </a:lnSpc>
        <a:spcBef>
          <a:spcPct val="0"/>
        </a:spcBef>
        <a:buNone/>
        <a:defRPr sz="4400" kern="1200">
          <a:solidFill>
            <a:schemeClr val="tx1">
              <a:lumMod val="65000"/>
              <a:lumOff val="35000"/>
            </a:schemeClr>
          </a:solidFill>
          <a:latin typeface="+mj-lt"/>
          <a:ea typeface="+mj-ea"/>
          <a:cs typeface="+mj-cs"/>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a-E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12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image" Target="../media/image62.png"/><Relationship Id="rId1" Type="http://schemas.openxmlformats.org/officeDocument/2006/relationships/slideLayout" Target="../slideLayouts/slideLayout2.xml"/><Relationship Id="rId6" Type="http://schemas.openxmlformats.org/officeDocument/2006/relationships/image" Target="../media/image66.jpg"/><Relationship Id="rId5" Type="http://schemas.openxmlformats.org/officeDocument/2006/relationships/image" Target="../media/image65.png"/><Relationship Id="rId4" Type="http://schemas.openxmlformats.org/officeDocument/2006/relationships/image" Target="../media/image64.png"/></Relationships>
</file>

<file path=ppt/slides/_rels/slide14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2.jp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5.jp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2.jp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image" Target="../media/image96.emf"/><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2" Type="http://schemas.openxmlformats.org/officeDocument/2006/relationships/image" Target="../media/image131.jpg"/><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 Id="rId5" Type="http://schemas.openxmlformats.org/officeDocument/2006/relationships/image" Target="../media/image137.png"/><Relationship Id="rId4" Type="http://schemas.openxmlformats.org/officeDocument/2006/relationships/image" Target="../media/image136.png"/></Relationships>
</file>

<file path=ppt/slides/_rels/slide3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 Id="rId4" Type="http://schemas.openxmlformats.org/officeDocument/2006/relationships/image" Target="../media/image140.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413995" y="1392217"/>
            <a:ext cx="8136405" cy="2181139"/>
          </a:xfrm>
        </p:spPr>
        <p:txBody>
          <a:bodyPr anchor="b">
            <a:normAutofit/>
          </a:bodyPr>
          <a:lstStyle/>
          <a:p>
            <a:r>
              <a:rPr lang="en-US" dirty="0"/>
              <a:t>NHẬP MÔN CÔNG NGHỆ PHẦN MỀM</a:t>
            </a:r>
            <a:endParaRPr lang="aa-ET" dirty="0"/>
          </a:p>
        </p:txBody>
      </p:sp>
      <p:sp>
        <p:nvSpPr>
          <p:cNvPr id="3" name="Subtitle 2">
            <a:extLst>
              <a:ext uri="{FF2B5EF4-FFF2-40B4-BE49-F238E27FC236}">
                <a16:creationId xmlns:a16="http://schemas.microsoft.com/office/drawing/2014/main" id="{709AD0E1-2C72-46C8-A187-5BF3EF0D6A7E}"/>
              </a:ext>
            </a:extLst>
          </p:cNvPr>
          <p:cNvSpPr>
            <a:spLocks noGrp="1"/>
          </p:cNvSpPr>
          <p:nvPr>
            <p:ph type="subTitle" idx="1"/>
          </p:nvPr>
        </p:nvSpPr>
        <p:spPr/>
        <p:txBody>
          <a:bodyPr>
            <a:normAutofit/>
          </a:bodyPr>
          <a:lstStyle/>
          <a:p>
            <a:r>
              <a:rPr lang="en-US" dirty="0"/>
              <a:t>TS. </a:t>
            </a:r>
            <a:r>
              <a:rPr lang="en-US" dirty="0" err="1"/>
              <a:t>Đào</a:t>
            </a:r>
            <a:r>
              <a:rPr lang="en-US" dirty="0"/>
              <a:t> </a:t>
            </a:r>
            <a:r>
              <a:rPr lang="en-US" dirty="0" err="1"/>
              <a:t>Ngọc</a:t>
            </a:r>
            <a:r>
              <a:rPr lang="en-US" dirty="0"/>
              <a:t> </a:t>
            </a:r>
            <a:r>
              <a:rPr lang="en-US" dirty="0" err="1"/>
              <a:t>Phong</a:t>
            </a:r>
            <a:endParaRPr lang="en-US" dirty="0"/>
          </a:p>
          <a:p>
            <a:r>
              <a:rPr lang="en-US" dirty="0"/>
              <a:t>phongdn@ptit.edu.vn</a:t>
            </a:r>
            <a:endParaRPr lang="aa-ET" dirty="0"/>
          </a:p>
        </p:txBody>
      </p:sp>
    </p:spTree>
    <p:extLst>
      <p:ext uri="{BB962C8B-B14F-4D97-AF65-F5344CB8AC3E}">
        <p14:creationId xmlns:p14="http://schemas.microsoft.com/office/powerpoint/2010/main" val="33118505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42591" y="1270967"/>
            <a:ext cx="8378688" cy="4692650"/>
          </a:xfrm>
        </p:spPr>
        <p:txBody>
          <a:bodyPr>
            <a:normAutofit/>
          </a:bodyPr>
          <a:lstStyle/>
          <a:p>
            <a:r>
              <a:rPr lang="vi-VN" b="1" i="0" dirty="0">
                <a:solidFill>
                  <a:srgbClr val="000000"/>
                </a:solidFill>
                <a:effectLst/>
                <a:latin typeface="+mj-lt"/>
              </a:rPr>
              <a:t>Các đặc trưng của phần mềm:</a:t>
            </a:r>
          </a:p>
          <a:p>
            <a:pPr marL="342900" indent="-342900">
              <a:buFont typeface="Wingdings" panose="05000000000000000000" pitchFamily="2" charset="2"/>
              <a:buChar char="§"/>
            </a:pPr>
            <a:r>
              <a:rPr lang="vi-VN" b="0" i="0" dirty="0">
                <a:solidFill>
                  <a:srgbClr val="000000"/>
                </a:solidFill>
                <a:effectLst/>
                <a:latin typeface="+mj-lt"/>
              </a:rPr>
              <a:t>Là hàng hóa </a:t>
            </a:r>
            <a:r>
              <a:rPr lang="vi-VN" b="0" i="0" dirty="0">
                <a:solidFill>
                  <a:srgbClr val="FF0000"/>
                </a:solidFill>
                <a:effectLst/>
                <a:latin typeface="+mj-lt"/>
              </a:rPr>
              <a:t>vô hình</a:t>
            </a:r>
            <a:r>
              <a:rPr lang="vi-VN" b="0" i="0" dirty="0">
                <a:solidFill>
                  <a:srgbClr val="000000"/>
                </a:solidFill>
                <a:effectLst/>
                <a:latin typeface="+mj-lt"/>
              </a:rPr>
              <a:t>, không nhìn thấy được</a:t>
            </a:r>
            <a:r>
              <a:rPr lang="en-US" b="0" i="0" dirty="0">
                <a:solidFill>
                  <a:srgbClr val="000000"/>
                </a:solidFill>
                <a:effectLst/>
                <a:latin typeface="+mj-lt"/>
              </a:rPr>
              <a:t>.</a:t>
            </a:r>
            <a:endParaRPr lang="vi-VN" b="0" i="0" dirty="0">
              <a:solidFill>
                <a:srgbClr val="000000"/>
              </a:solidFill>
              <a:effectLst/>
              <a:latin typeface="+mj-lt"/>
            </a:endParaRPr>
          </a:p>
          <a:p>
            <a:pPr marL="342900" indent="-342900">
              <a:buFont typeface="Wingdings" panose="05000000000000000000" pitchFamily="2" charset="2"/>
              <a:buChar char="§"/>
            </a:pPr>
            <a:r>
              <a:rPr lang="vi-VN" b="0" i="0" dirty="0">
                <a:solidFill>
                  <a:srgbClr val="000000"/>
                </a:solidFill>
                <a:effectLst/>
                <a:latin typeface="+mj-lt"/>
              </a:rPr>
              <a:t>Chất lượng phần mềm: không mòn đi mà có </a:t>
            </a:r>
            <a:r>
              <a:rPr lang="vi-VN" b="0" i="0" dirty="0">
                <a:solidFill>
                  <a:srgbClr val="FF0000"/>
                </a:solidFill>
                <a:effectLst/>
                <a:latin typeface="+mj-lt"/>
              </a:rPr>
              <a:t>xu hướng</a:t>
            </a:r>
            <a:r>
              <a:rPr lang="en-US" b="0" i="0" dirty="0">
                <a:solidFill>
                  <a:srgbClr val="FF0000"/>
                </a:solidFill>
                <a:effectLst/>
                <a:latin typeface="+mj-lt"/>
              </a:rPr>
              <a:t> </a:t>
            </a:r>
            <a:r>
              <a:rPr lang="vi-VN" b="0" i="0" dirty="0">
                <a:solidFill>
                  <a:srgbClr val="FF0000"/>
                </a:solidFill>
                <a:effectLst/>
                <a:latin typeface="+mj-lt"/>
              </a:rPr>
              <a:t>tốt lên </a:t>
            </a:r>
            <a:r>
              <a:rPr lang="vi-VN" b="0" i="0" dirty="0">
                <a:solidFill>
                  <a:srgbClr val="000000"/>
                </a:solidFill>
                <a:effectLst/>
                <a:latin typeface="+mj-lt"/>
              </a:rPr>
              <a:t>sau mỗi lần có lỗi (error) được phát hiện và sửa</a:t>
            </a:r>
            <a:r>
              <a:rPr lang="en-US" b="0" i="0" dirty="0">
                <a:solidFill>
                  <a:srgbClr val="000000"/>
                </a:solidFill>
                <a:effectLst/>
                <a:latin typeface="+mj-lt"/>
              </a:rPr>
              <a:t> </a:t>
            </a:r>
            <a:r>
              <a:rPr lang="en-US" b="0" i="0" dirty="0" err="1">
                <a:solidFill>
                  <a:srgbClr val="000000"/>
                </a:solidFill>
                <a:effectLst/>
                <a:latin typeface="+mj-lt"/>
              </a:rPr>
              <a:t>lỗi</a:t>
            </a:r>
            <a:r>
              <a:rPr lang="en-US" b="0" i="0" dirty="0">
                <a:solidFill>
                  <a:srgbClr val="000000"/>
                </a:solidFill>
                <a:effectLst/>
                <a:latin typeface="+mj-lt"/>
              </a:rPr>
              <a:t>.</a:t>
            </a:r>
            <a:endParaRPr lang="vi-VN" b="0" i="0" dirty="0">
              <a:solidFill>
                <a:srgbClr val="000000"/>
              </a:solidFill>
              <a:effectLst/>
              <a:latin typeface="+mj-lt"/>
            </a:endParaRPr>
          </a:p>
          <a:p>
            <a:pPr marL="342900" indent="-342900">
              <a:buFont typeface="Wingdings" panose="05000000000000000000" pitchFamily="2" charset="2"/>
              <a:buChar char="§"/>
            </a:pPr>
            <a:r>
              <a:rPr lang="vi-VN" b="0" i="0" dirty="0">
                <a:solidFill>
                  <a:srgbClr val="000000"/>
                </a:solidFill>
                <a:effectLst/>
                <a:latin typeface="+mj-lt"/>
              </a:rPr>
              <a:t>Phần mềm vốn </a:t>
            </a:r>
            <a:r>
              <a:rPr lang="vi-VN" b="0" i="0" dirty="0">
                <a:solidFill>
                  <a:srgbClr val="FF0000"/>
                </a:solidFill>
                <a:effectLst/>
                <a:latin typeface="+mj-lt"/>
              </a:rPr>
              <a:t>chứa lỗi tiềm tàng</a:t>
            </a:r>
            <a:r>
              <a:rPr lang="vi-VN" b="0" i="0" dirty="0">
                <a:solidFill>
                  <a:srgbClr val="000000"/>
                </a:solidFill>
                <a:effectLst/>
                <a:latin typeface="+mj-lt"/>
              </a:rPr>
              <a:t>, theo quy mô càng lớn</a:t>
            </a:r>
            <a:r>
              <a:rPr lang="en-US" b="0" i="0" dirty="0">
                <a:solidFill>
                  <a:srgbClr val="000000"/>
                </a:solidFill>
                <a:effectLst/>
                <a:latin typeface="+mj-lt"/>
              </a:rPr>
              <a:t> </a:t>
            </a:r>
            <a:r>
              <a:rPr lang="vi-VN" b="0" i="0" dirty="0">
                <a:solidFill>
                  <a:srgbClr val="000000"/>
                </a:solidFill>
                <a:effectLst/>
                <a:latin typeface="+mj-lt"/>
              </a:rPr>
              <a:t>thì khả năng chứa lỗi càng cao</a:t>
            </a:r>
            <a:r>
              <a:rPr lang="en-US" b="0" i="0" dirty="0">
                <a:solidFill>
                  <a:srgbClr val="000000"/>
                </a:solidFill>
                <a:effectLst/>
                <a:latin typeface="+mj-lt"/>
              </a:rPr>
              <a:t>.</a:t>
            </a:r>
            <a:endParaRPr lang="vi-VN" b="0" i="0" dirty="0">
              <a:solidFill>
                <a:srgbClr val="000000"/>
              </a:solidFill>
              <a:effectLst/>
              <a:latin typeface="+mj-lt"/>
            </a:endParaRPr>
          </a:p>
          <a:p>
            <a:pPr marL="342900" indent="-342900">
              <a:buFont typeface="Wingdings" panose="05000000000000000000" pitchFamily="2" charset="2"/>
              <a:buChar char="§"/>
            </a:pPr>
            <a:r>
              <a:rPr lang="vi-VN" b="0" i="0" dirty="0">
                <a:solidFill>
                  <a:srgbClr val="FF0000"/>
                </a:solidFill>
                <a:effectLst/>
                <a:latin typeface="+mj-lt"/>
              </a:rPr>
              <a:t>Lỗi phần mềm </a:t>
            </a:r>
            <a:r>
              <a:rPr lang="vi-VN" b="0" i="0" dirty="0">
                <a:solidFill>
                  <a:srgbClr val="000000"/>
                </a:solidFill>
                <a:effectLst/>
                <a:latin typeface="+mj-lt"/>
              </a:rPr>
              <a:t>dễ được phát hiện bởi người ngoài</a:t>
            </a:r>
            <a:r>
              <a:rPr lang="en-US" b="0" i="0" dirty="0">
                <a:solidFill>
                  <a:srgbClr val="000000"/>
                </a:solidFill>
                <a:effectLst/>
                <a:latin typeface="+mj-lt"/>
              </a:rPr>
              <a:t>.</a:t>
            </a:r>
            <a:endParaRPr lang="vi-VN" b="0" i="0" dirty="0">
              <a:solidFill>
                <a:srgbClr val="000000"/>
              </a:solidFill>
              <a:effectLst/>
              <a:latin typeface="+mj-lt"/>
            </a:endParaRPr>
          </a:p>
          <a:p>
            <a:pPr marL="342900" indent="-342900">
              <a:buFont typeface="Wingdings" panose="05000000000000000000" pitchFamily="2" charset="2"/>
              <a:buChar char="§"/>
            </a:pPr>
            <a:r>
              <a:rPr lang="vi-VN" b="0" i="0" dirty="0">
                <a:solidFill>
                  <a:srgbClr val="000000"/>
                </a:solidFill>
                <a:effectLst/>
                <a:latin typeface="+mj-lt"/>
              </a:rPr>
              <a:t>Chức năng của phần mềm </a:t>
            </a:r>
            <a:r>
              <a:rPr lang="vi-VN" b="0" i="0" dirty="0">
                <a:solidFill>
                  <a:srgbClr val="FF0000"/>
                </a:solidFill>
                <a:effectLst/>
                <a:latin typeface="+mj-lt"/>
              </a:rPr>
              <a:t>thường </a:t>
            </a:r>
            <a:r>
              <a:rPr lang="en-US" b="0" i="0" dirty="0" err="1">
                <a:solidFill>
                  <a:srgbClr val="FF0000"/>
                </a:solidFill>
                <a:effectLst/>
                <a:latin typeface="+mj-lt"/>
              </a:rPr>
              <a:t>thay</a:t>
            </a:r>
            <a:r>
              <a:rPr lang="en-US" b="0" i="0" dirty="0">
                <a:solidFill>
                  <a:srgbClr val="FF0000"/>
                </a:solidFill>
                <a:effectLst/>
                <a:latin typeface="+mj-lt"/>
              </a:rPr>
              <a:t> </a:t>
            </a:r>
            <a:r>
              <a:rPr lang="en-US" b="0" i="0" dirty="0" err="1">
                <a:solidFill>
                  <a:srgbClr val="FF0000"/>
                </a:solidFill>
                <a:effectLst/>
                <a:latin typeface="+mj-lt"/>
              </a:rPr>
              <a:t>đổi</a:t>
            </a:r>
            <a:r>
              <a:rPr lang="en-US" b="0" i="0" dirty="0">
                <a:solidFill>
                  <a:srgbClr val="000000"/>
                </a:solidFill>
                <a:effectLst/>
                <a:latin typeface="+mj-lt"/>
              </a:rPr>
              <a:t> </a:t>
            </a:r>
            <a:r>
              <a:rPr lang="vi-VN" b="0" i="0" dirty="0">
                <a:solidFill>
                  <a:srgbClr val="000000"/>
                </a:solidFill>
                <a:effectLst/>
                <a:latin typeface="+mj-lt"/>
              </a:rPr>
              <a:t>theo thời gian (theo </a:t>
            </a:r>
            <a:r>
              <a:rPr lang="en-US" dirty="0" err="1">
                <a:solidFill>
                  <a:srgbClr val="000000"/>
                </a:solidFill>
                <a:latin typeface="+mj-lt"/>
              </a:rPr>
              <a:t>đơn</a:t>
            </a:r>
            <a:r>
              <a:rPr lang="en-US" dirty="0">
                <a:solidFill>
                  <a:srgbClr val="000000"/>
                </a:solidFill>
                <a:latin typeface="+mj-lt"/>
              </a:rPr>
              <a:t> </a:t>
            </a:r>
            <a:r>
              <a:rPr lang="en-US" dirty="0" err="1">
                <a:solidFill>
                  <a:srgbClr val="000000"/>
                </a:solidFill>
                <a:latin typeface="+mj-lt"/>
              </a:rPr>
              <a:t>vị</a:t>
            </a:r>
            <a:r>
              <a:rPr lang="vi-VN" b="0" i="0" dirty="0">
                <a:solidFill>
                  <a:srgbClr val="000000"/>
                </a:solidFill>
                <a:effectLst/>
                <a:latin typeface="+mj-lt"/>
              </a:rPr>
              <a:t> </a:t>
            </a:r>
            <a:r>
              <a:rPr lang="en-US" b="0" i="0" dirty="0" err="1">
                <a:solidFill>
                  <a:srgbClr val="000000"/>
                </a:solidFill>
                <a:effectLst/>
                <a:latin typeface="+mj-lt"/>
              </a:rPr>
              <a:t>dùng</a:t>
            </a:r>
            <a:r>
              <a:rPr lang="vi-VN" b="0" i="0" dirty="0">
                <a:solidFill>
                  <a:srgbClr val="000000"/>
                </a:solidFill>
                <a:effectLst/>
                <a:latin typeface="+mj-lt"/>
              </a:rPr>
              <a:t>)</a:t>
            </a:r>
            <a:r>
              <a:rPr lang="vi-VN" dirty="0">
                <a:latin typeface="+mj-lt"/>
              </a:rPr>
              <a:t> </a:t>
            </a:r>
            <a:br>
              <a:rPr lang="vi-VN" dirty="0">
                <a:latin typeface="+mj-lt"/>
              </a:rPr>
            </a:br>
            <a:endParaRPr lang="en-US" dirty="0">
              <a:solidFill>
                <a:srgbClr val="898989"/>
              </a:solidFill>
              <a:latin typeface="+mj-lt"/>
            </a:endParaRPr>
          </a:p>
        </p:txBody>
      </p:sp>
    </p:spTree>
    <p:extLst>
      <p:ext uri="{BB962C8B-B14F-4D97-AF65-F5344CB8AC3E}">
        <p14:creationId xmlns:p14="http://schemas.microsoft.com/office/powerpoint/2010/main" val="104027208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pic>
        <p:nvPicPr>
          <p:cNvPr id="10" name="Picture 9">
            <a:extLst>
              <a:ext uri="{FF2B5EF4-FFF2-40B4-BE49-F238E27FC236}">
                <a16:creationId xmlns:a16="http://schemas.microsoft.com/office/drawing/2014/main" id="{E216DF33-D342-4BD4-8BE4-85B7F0256C23}"/>
              </a:ext>
            </a:extLst>
          </p:cNvPr>
          <p:cNvPicPr>
            <a:picLocks noChangeAspect="1"/>
          </p:cNvPicPr>
          <p:nvPr/>
        </p:nvPicPr>
        <p:blipFill>
          <a:blip r:embed="rId2"/>
          <a:stretch>
            <a:fillRect/>
          </a:stretch>
        </p:blipFill>
        <p:spPr>
          <a:xfrm>
            <a:off x="3775047" y="1163608"/>
            <a:ext cx="6873904" cy="5063442"/>
          </a:xfrm>
          <a:prstGeom prst="rect">
            <a:avLst/>
          </a:prstGeom>
        </p:spPr>
      </p:pic>
    </p:spTree>
    <p:extLst>
      <p:ext uri="{BB962C8B-B14F-4D97-AF65-F5344CB8AC3E}">
        <p14:creationId xmlns:p14="http://schemas.microsoft.com/office/powerpoint/2010/main" val="255369014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pic>
        <p:nvPicPr>
          <p:cNvPr id="4" name="Picture 3">
            <a:extLst>
              <a:ext uri="{FF2B5EF4-FFF2-40B4-BE49-F238E27FC236}">
                <a16:creationId xmlns:a16="http://schemas.microsoft.com/office/drawing/2014/main" id="{9CC0434F-44B5-452E-8BC2-B8E6AABD964F}"/>
              </a:ext>
            </a:extLst>
          </p:cNvPr>
          <p:cNvPicPr>
            <a:picLocks noChangeAspect="1"/>
          </p:cNvPicPr>
          <p:nvPr/>
        </p:nvPicPr>
        <p:blipFill>
          <a:blip r:embed="rId2"/>
          <a:stretch>
            <a:fillRect/>
          </a:stretch>
        </p:blipFill>
        <p:spPr>
          <a:xfrm>
            <a:off x="2848740" y="1112808"/>
            <a:ext cx="7891520" cy="4724435"/>
          </a:xfrm>
          <a:prstGeom prst="rect">
            <a:avLst/>
          </a:prstGeom>
        </p:spPr>
      </p:pic>
    </p:spTree>
    <p:extLst>
      <p:ext uri="{BB962C8B-B14F-4D97-AF65-F5344CB8AC3E}">
        <p14:creationId xmlns:p14="http://schemas.microsoft.com/office/powerpoint/2010/main" val="21763696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pic>
        <p:nvPicPr>
          <p:cNvPr id="5" name="Picture 4">
            <a:extLst>
              <a:ext uri="{FF2B5EF4-FFF2-40B4-BE49-F238E27FC236}">
                <a16:creationId xmlns:a16="http://schemas.microsoft.com/office/drawing/2014/main" id="{2BED481E-91E5-44B9-8A8B-FC947A5F45DE}"/>
              </a:ext>
            </a:extLst>
          </p:cNvPr>
          <p:cNvPicPr>
            <a:picLocks noChangeAspect="1"/>
          </p:cNvPicPr>
          <p:nvPr/>
        </p:nvPicPr>
        <p:blipFill>
          <a:blip r:embed="rId2"/>
          <a:stretch>
            <a:fillRect/>
          </a:stretch>
        </p:blipFill>
        <p:spPr>
          <a:xfrm>
            <a:off x="2540001" y="998509"/>
            <a:ext cx="9074150" cy="5144984"/>
          </a:xfrm>
          <a:prstGeom prst="rect">
            <a:avLst/>
          </a:prstGeom>
        </p:spPr>
      </p:pic>
      <p:sp>
        <p:nvSpPr>
          <p:cNvPr id="6" name="TextBox 5">
            <a:extLst>
              <a:ext uri="{FF2B5EF4-FFF2-40B4-BE49-F238E27FC236}">
                <a16:creationId xmlns:a16="http://schemas.microsoft.com/office/drawing/2014/main" id="{28C30585-0FCF-4C63-9BBA-5D0A88414F8A}"/>
              </a:ext>
            </a:extLst>
          </p:cNvPr>
          <p:cNvSpPr txBox="1"/>
          <p:nvPr/>
        </p:nvSpPr>
        <p:spPr>
          <a:xfrm>
            <a:off x="5511525" y="622607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spTree>
    <p:extLst>
      <p:ext uri="{BB962C8B-B14F-4D97-AF65-F5344CB8AC3E}">
        <p14:creationId xmlns:p14="http://schemas.microsoft.com/office/powerpoint/2010/main" val="228376523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pic>
        <p:nvPicPr>
          <p:cNvPr id="4" name="Picture 3">
            <a:extLst>
              <a:ext uri="{FF2B5EF4-FFF2-40B4-BE49-F238E27FC236}">
                <a16:creationId xmlns:a16="http://schemas.microsoft.com/office/drawing/2014/main" id="{440BE737-3111-40B9-B89D-9C695C6BC840}"/>
              </a:ext>
            </a:extLst>
          </p:cNvPr>
          <p:cNvPicPr>
            <a:picLocks noChangeAspect="1"/>
          </p:cNvPicPr>
          <p:nvPr/>
        </p:nvPicPr>
        <p:blipFill>
          <a:blip r:embed="rId2"/>
          <a:stretch>
            <a:fillRect/>
          </a:stretch>
        </p:blipFill>
        <p:spPr>
          <a:xfrm>
            <a:off x="5087118" y="995347"/>
            <a:ext cx="6881863" cy="4219606"/>
          </a:xfrm>
          <a:prstGeom prst="rect">
            <a:avLst/>
          </a:prstGeom>
        </p:spPr>
      </p:pic>
      <p:pic>
        <p:nvPicPr>
          <p:cNvPr id="7" name="Picture 6">
            <a:extLst>
              <a:ext uri="{FF2B5EF4-FFF2-40B4-BE49-F238E27FC236}">
                <a16:creationId xmlns:a16="http://schemas.microsoft.com/office/drawing/2014/main" id="{5AD5006B-34BD-4977-A987-5DB59C63BCA6}"/>
              </a:ext>
            </a:extLst>
          </p:cNvPr>
          <p:cNvPicPr>
            <a:picLocks noChangeAspect="1"/>
          </p:cNvPicPr>
          <p:nvPr/>
        </p:nvPicPr>
        <p:blipFill>
          <a:blip r:embed="rId3"/>
          <a:stretch>
            <a:fillRect/>
          </a:stretch>
        </p:blipFill>
        <p:spPr>
          <a:xfrm>
            <a:off x="357102" y="1208079"/>
            <a:ext cx="4705384" cy="2371742"/>
          </a:xfrm>
          <a:prstGeom prst="rect">
            <a:avLst/>
          </a:prstGeom>
        </p:spPr>
      </p:pic>
      <p:sp>
        <p:nvSpPr>
          <p:cNvPr id="5" name="TextBox 4">
            <a:extLst>
              <a:ext uri="{FF2B5EF4-FFF2-40B4-BE49-F238E27FC236}">
                <a16:creationId xmlns:a16="http://schemas.microsoft.com/office/drawing/2014/main" id="{A732EA45-22E3-4317-A0B0-76647782BEC8}"/>
              </a:ext>
            </a:extLst>
          </p:cNvPr>
          <p:cNvSpPr txBox="1"/>
          <p:nvPr/>
        </p:nvSpPr>
        <p:spPr>
          <a:xfrm>
            <a:off x="5476736" y="5493321"/>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spTree>
    <p:extLst>
      <p:ext uri="{BB962C8B-B14F-4D97-AF65-F5344CB8AC3E}">
        <p14:creationId xmlns:p14="http://schemas.microsoft.com/office/powerpoint/2010/main" val="108817263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9254" y="1043471"/>
            <a:ext cx="8223058" cy="4692650"/>
          </a:xfrm>
        </p:spPr>
        <p:txBody>
          <a:bodyPr>
            <a:noAutofit/>
          </a:bodyPr>
          <a:lstStyle/>
          <a:p>
            <a:pPr marL="354965" indent="-342900" algn="just">
              <a:lnSpc>
                <a:spcPct val="110000"/>
              </a:lnSpc>
              <a:spcBef>
                <a:spcPts val="600"/>
              </a:spcBef>
              <a:buFont typeface="Wingdings" panose="05000000000000000000" pitchFamily="2" charset="2"/>
              <a:buChar char="Ø"/>
              <a:tabLst>
                <a:tab pos="285750" algn="l"/>
                <a:tab pos="285750" algn="l"/>
                <a:tab pos="7429500" algn="l"/>
              </a:tabLst>
            </a:pPr>
            <a:r>
              <a:rPr lang="vi-VN" spc="90" dirty="0">
                <a:solidFill>
                  <a:srgbClr val="585858"/>
                </a:solidFill>
                <a:latin typeface="Arial"/>
                <a:cs typeface="Arial"/>
              </a:rPr>
              <a:t>Mỗi </a:t>
            </a:r>
            <a:r>
              <a:rPr lang="vi-VN" spc="-30" dirty="0">
                <a:solidFill>
                  <a:srgbClr val="585858"/>
                </a:solidFill>
                <a:latin typeface="Arial"/>
                <a:cs typeface="Arial"/>
              </a:rPr>
              <a:t>hệ </a:t>
            </a:r>
            <a:r>
              <a:rPr lang="vi-VN" spc="65" dirty="0">
                <a:solidFill>
                  <a:srgbClr val="585858"/>
                </a:solidFill>
                <a:latin typeface="Arial"/>
                <a:cs typeface="Arial"/>
              </a:rPr>
              <a:t>thống </a:t>
            </a:r>
            <a:r>
              <a:rPr lang="vi-VN" spc="-20" dirty="0">
                <a:solidFill>
                  <a:srgbClr val="585858"/>
                </a:solidFill>
                <a:latin typeface="Arial"/>
                <a:cs typeface="Arial"/>
              </a:rPr>
              <a:t>tương tác </a:t>
            </a:r>
            <a:r>
              <a:rPr lang="vi-VN" spc="-50" dirty="0">
                <a:solidFill>
                  <a:srgbClr val="585858"/>
                </a:solidFill>
                <a:latin typeface="Arial"/>
                <a:cs typeface="Arial"/>
              </a:rPr>
              <a:t>với </a:t>
            </a:r>
            <a:r>
              <a:rPr lang="vi-VN" spc="-5" dirty="0">
                <a:solidFill>
                  <a:srgbClr val="585858"/>
                </a:solidFill>
                <a:latin typeface="Arial"/>
                <a:cs typeface="Arial"/>
              </a:rPr>
              <a:t>con </a:t>
            </a:r>
            <a:r>
              <a:rPr lang="vi-VN" spc="-40" dirty="0">
                <a:solidFill>
                  <a:srgbClr val="585858"/>
                </a:solidFill>
                <a:latin typeface="Arial"/>
                <a:cs typeface="Arial"/>
              </a:rPr>
              <a:t>người </a:t>
            </a:r>
            <a:r>
              <a:rPr lang="vi-VN" spc="-30" dirty="0">
                <a:solidFill>
                  <a:srgbClr val="585858"/>
                </a:solidFill>
                <a:latin typeface="Arial"/>
                <a:cs typeface="Arial"/>
              </a:rPr>
              <a:t>hoặc</a:t>
            </a:r>
            <a:r>
              <a:rPr lang="vi-VN" spc="20" dirty="0">
                <a:solidFill>
                  <a:srgbClr val="585858"/>
                </a:solidFill>
                <a:latin typeface="Arial"/>
                <a:cs typeface="Arial"/>
              </a:rPr>
              <a:t> </a:t>
            </a:r>
            <a:r>
              <a:rPr lang="vi-VN" spc="-105" dirty="0">
                <a:solidFill>
                  <a:srgbClr val="585858"/>
                </a:solidFill>
                <a:latin typeface="Arial"/>
                <a:cs typeface="Arial"/>
              </a:rPr>
              <a:t>các</a:t>
            </a:r>
            <a:r>
              <a:rPr lang="en-US" spc="-105" dirty="0">
                <a:solidFill>
                  <a:srgbClr val="585858"/>
                </a:solidFill>
                <a:latin typeface="Arial"/>
                <a:cs typeface="Arial"/>
              </a:rPr>
              <a:t> </a:t>
            </a:r>
            <a:r>
              <a:rPr lang="vi-VN" spc="-30" dirty="0">
                <a:solidFill>
                  <a:srgbClr val="585858"/>
                </a:solidFill>
                <a:latin typeface="Arial"/>
                <a:cs typeface="Arial"/>
              </a:rPr>
              <a:t>hệ </a:t>
            </a:r>
            <a:r>
              <a:rPr lang="vi-VN" spc="65" dirty="0">
                <a:solidFill>
                  <a:srgbClr val="585858"/>
                </a:solidFill>
                <a:latin typeface="Arial"/>
                <a:cs typeface="Arial"/>
              </a:rPr>
              <a:t>thống </a:t>
            </a:r>
            <a:r>
              <a:rPr lang="vi-VN" spc="-55" dirty="0">
                <a:solidFill>
                  <a:srgbClr val="585858"/>
                </a:solidFill>
                <a:latin typeface="Arial"/>
                <a:cs typeface="Arial"/>
              </a:rPr>
              <a:t>khác </a:t>
            </a:r>
            <a:r>
              <a:rPr lang="vi-VN" spc="-5" dirty="0">
                <a:solidFill>
                  <a:srgbClr val="585858"/>
                </a:solidFill>
                <a:latin typeface="Arial"/>
                <a:cs typeface="Arial"/>
              </a:rPr>
              <a:t>để </a:t>
            </a:r>
            <a:r>
              <a:rPr lang="vi-VN" spc="-30" dirty="0">
                <a:solidFill>
                  <a:srgbClr val="585858"/>
                </a:solidFill>
                <a:latin typeface="Arial"/>
                <a:cs typeface="Arial"/>
              </a:rPr>
              <a:t>thực </a:t>
            </a:r>
            <a:r>
              <a:rPr lang="vi-VN" dirty="0">
                <a:solidFill>
                  <a:srgbClr val="585858"/>
                </a:solidFill>
                <a:latin typeface="Arial"/>
                <a:cs typeface="Arial"/>
              </a:rPr>
              <a:t>hiện </a:t>
            </a:r>
            <a:r>
              <a:rPr lang="vi-VN" spc="15" dirty="0">
                <a:solidFill>
                  <a:srgbClr val="585858"/>
                </a:solidFill>
                <a:latin typeface="Arial"/>
                <a:cs typeface="Arial"/>
              </a:rPr>
              <a:t>nhiệm</a:t>
            </a:r>
            <a:r>
              <a:rPr lang="vi-VN" spc="45" dirty="0">
                <a:solidFill>
                  <a:srgbClr val="585858"/>
                </a:solidFill>
                <a:latin typeface="Arial"/>
                <a:cs typeface="Arial"/>
              </a:rPr>
              <a:t> </a:t>
            </a:r>
            <a:r>
              <a:rPr lang="vi-VN" spc="-15" dirty="0">
                <a:solidFill>
                  <a:srgbClr val="585858"/>
                </a:solidFill>
                <a:latin typeface="Arial"/>
                <a:cs typeface="Arial"/>
              </a:rPr>
              <a:t>vụ</a:t>
            </a:r>
            <a:endParaRPr lang="vi-VN" dirty="0">
              <a:latin typeface="Arial"/>
              <a:cs typeface="Arial"/>
            </a:endParaRPr>
          </a:p>
          <a:p>
            <a:pPr marL="354965" marR="495300" indent="-342900" algn="just">
              <a:lnSpc>
                <a:spcPct val="110000"/>
              </a:lnSpc>
              <a:spcBef>
                <a:spcPts val="600"/>
              </a:spcBef>
              <a:buFont typeface="Wingdings" panose="05000000000000000000" pitchFamily="2" charset="2"/>
              <a:buChar char="Ø"/>
              <a:tabLst>
                <a:tab pos="286385" algn="l"/>
                <a:tab pos="287020" algn="l"/>
              </a:tabLst>
            </a:pPr>
            <a:r>
              <a:rPr lang="vi-VN" spc="90" dirty="0">
                <a:solidFill>
                  <a:srgbClr val="585858"/>
                </a:solidFill>
                <a:latin typeface="Arial"/>
                <a:cs typeface="Arial"/>
              </a:rPr>
              <a:t>Các</a:t>
            </a:r>
            <a:r>
              <a:rPr lang="vi-VN" spc="-155" dirty="0">
                <a:solidFill>
                  <a:srgbClr val="585858"/>
                </a:solidFill>
                <a:latin typeface="Arial"/>
                <a:cs typeface="Arial"/>
              </a:rPr>
              <a:t> </a:t>
            </a:r>
            <a:r>
              <a:rPr lang="vi-VN" spc="-15" dirty="0">
                <a:solidFill>
                  <a:srgbClr val="585858"/>
                </a:solidFill>
                <a:latin typeface="Arial"/>
                <a:cs typeface="Arial"/>
              </a:rPr>
              <a:t>hành </a:t>
            </a:r>
            <a:r>
              <a:rPr lang="vi-VN" spc="-5" dirty="0">
                <a:solidFill>
                  <a:srgbClr val="585858"/>
                </a:solidFill>
                <a:latin typeface="Arial"/>
                <a:cs typeface="Arial"/>
              </a:rPr>
              <a:t>vi </a:t>
            </a:r>
            <a:r>
              <a:rPr lang="vi-VN" spc="-65" dirty="0">
                <a:solidFill>
                  <a:srgbClr val="585858"/>
                </a:solidFill>
                <a:latin typeface="Arial"/>
                <a:cs typeface="Arial"/>
              </a:rPr>
              <a:t>của </a:t>
            </a:r>
            <a:r>
              <a:rPr lang="vi-VN" spc="-30" dirty="0">
                <a:solidFill>
                  <a:srgbClr val="585858"/>
                </a:solidFill>
                <a:latin typeface="Arial"/>
                <a:cs typeface="Arial"/>
              </a:rPr>
              <a:t>hệ </a:t>
            </a:r>
            <a:r>
              <a:rPr lang="vi-VN" spc="65" dirty="0">
                <a:solidFill>
                  <a:srgbClr val="585858"/>
                </a:solidFill>
                <a:latin typeface="Arial"/>
                <a:cs typeface="Arial"/>
              </a:rPr>
              <a:t>thống </a:t>
            </a:r>
            <a:r>
              <a:rPr lang="vi-VN" spc="-10" dirty="0">
                <a:solidFill>
                  <a:srgbClr val="585858"/>
                </a:solidFill>
                <a:latin typeface="Arial"/>
                <a:cs typeface="Arial"/>
              </a:rPr>
              <a:t>có </a:t>
            </a:r>
            <a:r>
              <a:rPr lang="vi-VN" spc="30" dirty="0">
                <a:solidFill>
                  <a:srgbClr val="585858"/>
                </a:solidFill>
                <a:latin typeface="Arial"/>
                <a:cs typeface="Arial"/>
              </a:rPr>
              <a:t>thể </a:t>
            </a:r>
            <a:r>
              <a:rPr lang="vi-VN" spc="-90" dirty="0">
                <a:solidFill>
                  <a:srgbClr val="585858"/>
                </a:solidFill>
                <a:latin typeface="Arial"/>
                <a:cs typeface="Arial"/>
              </a:rPr>
              <a:t>được </a:t>
            </a:r>
            <a:r>
              <a:rPr lang="vi-VN" spc="65" dirty="0">
                <a:solidFill>
                  <a:srgbClr val="585858"/>
                </a:solidFill>
                <a:latin typeface="Arial"/>
                <a:cs typeface="Arial"/>
              </a:rPr>
              <a:t>mô </a:t>
            </a:r>
            <a:r>
              <a:rPr lang="vi-VN" spc="15" dirty="0">
                <a:solidFill>
                  <a:srgbClr val="585858"/>
                </a:solidFill>
                <a:latin typeface="Arial"/>
                <a:cs typeface="Arial"/>
              </a:rPr>
              <a:t>tả  </a:t>
            </a:r>
            <a:r>
              <a:rPr lang="vi-VN" spc="60" dirty="0">
                <a:solidFill>
                  <a:srgbClr val="585858"/>
                </a:solidFill>
                <a:latin typeface="Arial"/>
                <a:cs typeface="Arial"/>
              </a:rPr>
              <a:t>trong </a:t>
            </a:r>
            <a:r>
              <a:rPr lang="vi-VN" spc="-100" dirty="0">
                <a:solidFill>
                  <a:srgbClr val="585858"/>
                </a:solidFill>
                <a:latin typeface="Arial"/>
                <a:cs typeface="Arial"/>
              </a:rPr>
              <a:t>các</a:t>
            </a:r>
            <a:r>
              <a:rPr lang="en-US" spc="-100" dirty="0">
                <a:solidFill>
                  <a:srgbClr val="585858"/>
                </a:solidFill>
                <a:latin typeface="Arial"/>
                <a:cs typeface="Arial"/>
              </a:rPr>
              <a:t> u</a:t>
            </a:r>
            <a:r>
              <a:rPr lang="vi-VN" spc="-80" dirty="0">
                <a:solidFill>
                  <a:srgbClr val="585858"/>
                </a:solidFill>
                <a:latin typeface="Arial"/>
                <a:cs typeface="Arial"/>
              </a:rPr>
              <a:t>se</a:t>
            </a:r>
            <a:r>
              <a:rPr lang="vi-VN" spc="20" dirty="0">
                <a:solidFill>
                  <a:srgbClr val="585858"/>
                </a:solidFill>
                <a:latin typeface="Arial"/>
                <a:cs typeface="Arial"/>
              </a:rPr>
              <a:t> </a:t>
            </a:r>
            <a:r>
              <a:rPr lang="vi-VN" spc="-125" dirty="0">
                <a:solidFill>
                  <a:srgbClr val="585858"/>
                </a:solidFill>
                <a:latin typeface="Arial"/>
                <a:cs typeface="Arial"/>
              </a:rPr>
              <a:t>case</a:t>
            </a:r>
            <a:r>
              <a:rPr lang="en-US" spc="-125" dirty="0">
                <a:solidFill>
                  <a:srgbClr val="585858"/>
                </a:solidFill>
                <a:latin typeface="Arial"/>
                <a:cs typeface="Arial"/>
              </a:rPr>
              <a:t>: </a:t>
            </a:r>
            <a:r>
              <a:rPr lang="vi-VN" sz="2000" b="1" spc="-20" dirty="0">
                <a:solidFill>
                  <a:srgbClr val="FF0000"/>
                </a:solidFill>
                <a:latin typeface="Arial"/>
                <a:cs typeface="Arial"/>
              </a:rPr>
              <a:t>What</a:t>
            </a:r>
            <a:r>
              <a:rPr lang="vi-VN" sz="2000" spc="-20" dirty="0">
                <a:solidFill>
                  <a:srgbClr val="585858"/>
                </a:solidFill>
                <a:latin typeface="Arial"/>
                <a:cs typeface="Arial"/>
              </a:rPr>
              <a:t>, </a:t>
            </a:r>
            <a:r>
              <a:rPr lang="vi-VN" sz="2000" spc="70" dirty="0">
                <a:solidFill>
                  <a:srgbClr val="585858"/>
                </a:solidFill>
                <a:latin typeface="Arial"/>
                <a:cs typeface="Arial"/>
              </a:rPr>
              <a:t>not</a:t>
            </a:r>
            <a:r>
              <a:rPr lang="vi-VN" sz="2000" spc="-25" dirty="0">
                <a:solidFill>
                  <a:srgbClr val="585858"/>
                </a:solidFill>
                <a:latin typeface="Arial"/>
                <a:cs typeface="Arial"/>
              </a:rPr>
              <a:t> </a:t>
            </a:r>
            <a:r>
              <a:rPr lang="vi-VN" sz="2000" spc="10" dirty="0">
                <a:solidFill>
                  <a:srgbClr val="585858"/>
                </a:solidFill>
                <a:latin typeface="Arial"/>
                <a:cs typeface="Arial"/>
              </a:rPr>
              <a:t>How</a:t>
            </a:r>
            <a:endParaRPr lang="en-US" dirty="0">
              <a:latin typeface="Arial"/>
              <a:cs typeface="Arial"/>
            </a:endParaRPr>
          </a:p>
          <a:p>
            <a:pPr marL="354965" marR="495300" indent="-342900" algn="just">
              <a:lnSpc>
                <a:spcPct val="110000"/>
              </a:lnSpc>
              <a:spcBef>
                <a:spcPts val="600"/>
              </a:spcBef>
              <a:buFont typeface="Wingdings" panose="05000000000000000000" pitchFamily="2" charset="2"/>
              <a:buChar char="Ø"/>
              <a:tabLst>
                <a:tab pos="285750" algn="l"/>
                <a:tab pos="285750" algn="l"/>
                <a:tab pos="7543800" algn="l"/>
              </a:tabLst>
            </a:pPr>
            <a:r>
              <a:rPr lang="vi-VN" spc="15" dirty="0">
                <a:solidFill>
                  <a:srgbClr val="585858"/>
                </a:solidFill>
                <a:latin typeface="Arial"/>
                <a:cs typeface="Arial"/>
              </a:rPr>
              <a:t>Một biểu đồ use case là một tập hợp các tác nhân, các use</a:t>
            </a:r>
            <a:r>
              <a:rPr lang="en-US" spc="15" dirty="0">
                <a:solidFill>
                  <a:srgbClr val="585858"/>
                </a:solidFill>
                <a:latin typeface="Arial"/>
                <a:cs typeface="Arial"/>
              </a:rPr>
              <a:t> </a:t>
            </a:r>
            <a:r>
              <a:rPr lang="vi-VN" spc="15" dirty="0">
                <a:solidFill>
                  <a:srgbClr val="585858"/>
                </a:solidFill>
                <a:latin typeface="Arial"/>
                <a:cs typeface="Arial"/>
              </a:rPr>
              <a:t>case và các mối quan hệ giữa chúng. Các use case trong biểu đồ use case có thể được phân rã theo nhiều mức khác nhau.</a:t>
            </a:r>
            <a:endParaRPr lang="en-US" spc="15" dirty="0">
              <a:solidFill>
                <a:srgbClr val="585858"/>
              </a:solidFill>
              <a:latin typeface="Arial"/>
              <a:cs typeface="Arial"/>
            </a:endParaRPr>
          </a:p>
          <a:p>
            <a:pPr marL="354965" marR="495300" indent="-342900" algn="just">
              <a:lnSpc>
                <a:spcPct val="110000"/>
              </a:lnSpc>
              <a:spcBef>
                <a:spcPts val="600"/>
              </a:spcBef>
              <a:buFont typeface="Wingdings" panose="05000000000000000000" pitchFamily="2" charset="2"/>
              <a:buChar char="Ø"/>
              <a:tabLst>
                <a:tab pos="285750" algn="l"/>
                <a:tab pos="285750" algn="l"/>
                <a:tab pos="7543800" algn="l"/>
              </a:tabLst>
            </a:pPr>
            <a:r>
              <a:rPr lang="vi-VN" spc="15" dirty="0">
                <a:solidFill>
                  <a:srgbClr val="585858"/>
                </a:solidFill>
                <a:latin typeface="Arial"/>
                <a:cs typeface="Arial"/>
              </a:rPr>
              <a:t>Đi kèm với biểu đồ use case là các kịch bản (scenario). Có thể nói, biểu đồ use case chỉ ra sự tương tác giữa các tác nhân và hệ thống thông qua các use case. </a:t>
            </a:r>
            <a:endParaRPr lang="en-US" spc="15" dirty="0">
              <a:solidFill>
                <a:srgbClr val="585858"/>
              </a:solidFill>
              <a:latin typeface="Arial"/>
              <a:cs typeface="Arial"/>
            </a:endParaRPr>
          </a:p>
          <a:p>
            <a:pPr marL="354965" indent="-342900">
              <a:lnSpc>
                <a:spcPct val="110000"/>
              </a:lnSpc>
              <a:spcBef>
                <a:spcPts val="600"/>
              </a:spcBef>
              <a:buFont typeface="Wingdings" panose="05000000000000000000" pitchFamily="2" charset="2"/>
              <a:buChar char="Ø"/>
              <a:tabLst>
                <a:tab pos="286385" algn="l"/>
                <a:tab pos="287020" algn="l"/>
              </a:tabLst>
            </a:pPr>
            <a:r>
              <a:rPr lang="vi-VN" sz="2000" spc="-5" dirty="0">
                <a:solidFill>
                  <a:srgbClr val="585858"/>
                </a:solidFill>
                <a:latin typeface="Arial"/>
                <a:cs typeface="Arial"/>
              </a:rPr>
              <a:t>Giống </a:t>
            </a:r>
            <a:r>
              <a:rPr lang="vi-VN" sz="2000" spc="-55" dirty="0">
                <a:solidFill>
                  <a:srgbClr val="585858"/>
                </a:solidFill>
                <a:latin typeface="Arial"/>
                <a:cs typeface="Arial"/>
              </a:rPr>
              <a:t>như </a:t>
            </a:r>
            <a:r>
              <a:rPr lang="vi-VN" sz="2000" spc="90" dirty="0">
                <a:solidFill>
                  <a:srgbClr val="585858"/>
                </a:solidFill>
                <a:latin typeface="Arial"/>
                <a:cs typeface="Arial"/>
              </a:rPr>
              <a:t>một </a:t>
            </a:r>
            <a:r>
              <a:rPr lang="vi-VN" sz="2000" spc="-5" dirty="0">
                <a:solidFill>
                  <a:srgbClr val="585858"/>
                </a:solidFill>
                <a:latin typeface="Arial"/>
                <a:cs typeface="Arial"/>
              </a:rPr>
              <a:t>bản </a:t>
            </a:r>
            <a:r>
              <a:rPr lang="vi-VN" sz="2000" spc="-20" dirty="0">
                <a:solidFill>
                  <a:srgbClr val="585858"/>
                </a:solidFill>
                <a:latin typeface="Arial"/>
                <a:cs typeface="Arial"/>
              </a:rPr>
              <a:t>hợp </a:t>
            </a:r>
            <a:r>
              <a:rPr lang="vi-VN" sz="2000" spc="60" dirty="0">
                <a:solidFill>
                  <a:srgbClr val="585858"/>
                </a:solidFill>
                <a:latin typeface="Arial"/>
                <a:cs typeface="Arial"/>
              </a:rPr>
              <a:t>đồng </a:t>
            </a:r>
            <a:r>
              <a:rPr lang="vi-VN" sz="2000" spc="-45" dirty="0">
                <a:solidFill>
                  <a:srgbClr val="585858"/>
                </a:solidFill>
                <a:latin typeface="Arial"/>
                <a:cs typeface="Arial"/>
              </a:rPr>
              <a:t>giữa </a:t>
            </a:r>
            <a:r>
              <a:rPr lang="vi-VN" sz="2000" spc="-40" dirty="0">
                <a:solidFill>
                  <a:srgbClr val="585858"/>
                </a:solidFill>
                <a:latin typeface="Arial"/>
                <a:cs typeface="Arial"/>
              </a:rPr>
              <a:t>người</a:t>
            </a:r>
            <a:r>
              <a:rPr lang="vi-VN" sz="2000" spc="-10" dirty="0">
                <a:solidFill>
                  <a:srgbClr val="585858"/>
                </a:solidFill>
                <a:latin typeface="Arial"/>
                <a:cs typeface="Arial"/>
              </a:rPr>
              <a:t> </a:t>
            </a:r>
            <a:r>
              <a:rPr lang="vi-VN" sz="2000" spc="30" dirty="0">
                <a:solidFill>
                  <a:srgbClr val="585858"/>
                </a:solidFill>
                <a:latin typeface="Arial"/>
                <a:cs typeface="Arial"/>
              </a:rPr>
              <a:t>phát</a:t>
            </a:r>
            <a:r>
              <a:rPr lang="en-US" sz="2000" spc="30" dirty="0">
                <a:solidFill>
                  <a:srgbClr val="585858"/>
                </a:solidFill>
                <a:latin typeface="Arial"/>
                <a:cs typeface="Arial"/>
              </a:rPr>
              <a:t> </a:t>
            </a:r>
            <a:r>
              <a:rPr lang="vi-VN" sz="2000" spc="30" dirty="0">
                <a:solidFill>
                  <a:srgbClr val="585858"/>
                </a:solidFill>
                <a:latin typeface="Arial"/>
                <a:cs typeface="Arial"/>
              </a:rPr>
              <a:t>triển </a:t>
            </a:r>
            <a:r>
              <a:rPr lang="vi-VN" sz="2000" dirty="0">
                <a:solidFill>
                  <a:srgbClr val="585858"/>
                </a:solidFill>
                <a:latin typeface="Arial"/>
                <a:cs typeface="Arial"/>
              </a:rPr>
              <a:t>phần </a:t>
            </a:r>
            <a:r>
              <a:rPr lang="vi-VN" sz="2000" spc="15" dirty="0">
                <a:solidFill>
                  <a:srgbClr val="585858"/>
                </a:solidFill>
                <a:latin typeface="Arial"/>
                <a:cs typeface="Arial"/>
              </a:rPr>
              <a:t>mềm </a:t>
            </a:r>
            <a:r>
              <a:rPr lang="vi-VN" sz="2000" spc="-105" dirty="0">
                <a:solidFill>
                  <a:srgbClr val="585858"/>
                </a:solidFill>
                <a:latin typeface="Arial"/>
                <a:cs typeface="Arial"/>
              </a:rPr>
              <a:t>và </a:t>
            </a:r>
            <a:r>
              <a:rPr lang="vi-VN" sz="2000" spc="-40" dirty="0">
                <a:solidFill>
                  <a:srgbClr val="585858"/>
                </a:solidFill>
                <a:latin typeface="Arial"/>
                <a:cs typeface="Arial"/>
              </a:rPr>
              <a:t>khách</a:t>
            </a:r>
            <a:r>
              <a:rPr lang="vi-VN" sz="2000" spc="20" dirty="0">
                <a:solidFill>
                  <a:srgbClr val="585858"/>
                </a:solidFill>
                <a:latin typeface="Arial"/>
                <a:cs typeface="Arial"/>
              </a:rPr>
              <a:t> </a:t>
            </a:r>
            <a:r>
              <a:rPr lang="vi-VN" sz="2000" spc="-30" dirty="0">
                <a:solidFill>
                  <a:srgbClr val="585858"/>
                </a:solidFill>
                <a:latin typeface="Arial"/>
                <a:cs typeface="Arial"/>
              </a:rPr>
              <a:t>hàng.</a:t>
            </a:r>
            <a:endParaRPr lang="en-US" sz="2000" spc="-30" dirty="0">
              <a:solidFill>
                <a:srgbClr val="585858"/>
              </a:solidFill>
              <a:latin typeface="Arial"/>
              <a:cs typeface="Arial"/>
            </a:endParaRPr>
          </a:p>
          <a:p>
            <a:pPr marL="354965" indent="-342900">
              <a:lnSpc>
                <a:spcPct val="110000"/>
              </a:lnSpc>
              <a:spcBef>
                <a:spcPts val="600"/>
              </a:spcBef>
              <a:buFont typeface="Wingdings" panose="05000000000000000000" pitchFamily="2" charset="2"/>
              <a:buChar char="Ø"/>
              <a:tabLst>
                <a:tab pos="286385" algn="l"/>
                <a:tab pos="287020" algn="l"/>
              </a:tabLst>
            </a:pPr>
            <a:r>
              <a:rPr lang="vi-VN" sz="2000" spc="-165" dirty="0">
                <a:solidFill>
                  <a:srgbClr val="585858"/>
                </a:solidFill>
                <a:latin typeface="Arial"/>
                <a:cs typeface="Arial"/>
              </a:rPr>
              <a:t>Là </a:t>
            </a:r>
            <a:r>
              <a:rPr lang="vi-VN" sz="2000" spc="20" dirty="0">
                <a:solidFill>
                  <a:srgbClr val="585858"/>
                </a:solidFill>
                <a:latin typeface="Arial"/>
                <a:cs typeface="Arial"/>
              </a:rPr>
              <a:t>công </a:t>
            </a:r>
            <a:r>
              <a:rPr lang="vi-VN" sz="2000" spc="-35" dirty="0">
                <a:solidFill>
                  <a:srgbClr val="585858"/>
                </a:solidFill>
                <a:latin typeface="Arial"/>
                <a:cs typeface="Arial"/>
              </a:rPr>
              <a:t>cụ </a:t>
            </a:r>
            <a:r>
              <a:rPr lang="vi-VN" sz="2000" spc="-5" dirty="0">
                <a:solidFill>
                  <a:srgbClr val="585858"/>
                </a:solidFill>
                <a:latin typeface="Arial"/>
                <a:cs typeface="Arial"/>
              </a:rPr>
              <a:t>mạnh </a:t>
            </a:r>
            <a:r>
              <a:rPr lang="vi-VN" sz="2000" spc="-10" dirty="0">
                <a:solidFill>
                  <a:srgbClr val="585858"/>
                </a:solidFill>
                <a:latin typeface="Arial"/>
                <a:cs typeface="Arial"/>
              </a:rPr>
              <a:t>mẽ </a:t>
            </a:r>
            <a:r>
              <a:rPr lang="vi-VN" sz="2000" spc="-5" dirty="0">
                <a:solidFill>
                  <a:srgbClr val="585858"/>
                </a:solidFill>
                <a:latin typeface="Arial"/>
                <a:cs typeface="Arial"/>
              </a:rPr>
              <a:t>cho </a:t>
            </a:r>
            <a:r>
              <a:rPr lang="vi-VN" sz="2000" spc="-45" dirty="0">
                <a:solidFill>
                  <a:srgbClr val="585858"/>
                </a:solidFill>
                <a:latin typeface="Arial"/>
                <a:cs typeface="Arial"/>
              </a:rPr>
              <a:t>việc </a:t>
            </a:r>
            <a:r>
              <a:rPr lang="vi-VN" sz="2000" dirty="0">
                <a:solidFill>
                  <a:srgbClr val="585858"/>
                </a:solidFill>
                <a:latin typeface="Arial"/>
                <a:cs typeface="Arial"/>
              </a:rPr>
              <a:t>lập </a:t>
            </a:r>
            <a:r>
              <a:rPr lang="vi-VN" sz="2000" spc="-50" dirty="0">
                <a:solidFill>
                  <a:srgbClr val="585858"/>
                </a:solidFill>
                <a:latin typeface="Arial"/>
                <a:cs typeface="Arial"/>
              </a:rPr>
              <a:t>kế </a:t>
            </a:r>
            <a:r>
              <a:rPr lang="vi-VN" sz="2000" spc="-20" dirty="0">
                <a:solidFill>
                  <a:srgbClr val="585858"/>
                </a:solidFill>
                <a:latin typeface="Arial"/>
                <a:cs typeface="Arial"/>
              </a:rPr>
              <a:t>hoạch </a:t>
            </a:r>
            <a:r>
              <a:rPr lang="vi-VN" sz="2000" dirty="0">
                <a:solidFill>
                  <a:srgbClr val="585858"/>
                </a:solidFill>
                <a:latin typeface="Wingdings"/>
                <a:cs typeface="Wingdings"/>
              </a:rPr>
              <a:t></a:t>
            </a:r>
            <a:r>
              <a:rPr lang="vi-VN" sz="2000" dirty="0">
                <a:solidFill>
                  <a:srgbClr val="585858"/>
                </a:solidFill>
                <a:latin typeface="Times New Roman"/>
                <a:cs typeface="Times New Roman"/>
              </a:rPr>
              <a:t> </a:t>
            </a:r>
            <a:r>
              <a:rPr lang="vi-VN" sz="2000" spc="-120" dirty="0">
                <a:solidFill>
                  <a:srgbClr val="585858"/>
                </a:solidFill>
                <a:latin typeface="Arial"/>
                <a:cs typeface="Arial"/>
              </a:rPr>
              <a:t>Được </a:t>
            </a:r>
            <a:r>
              <a:rPr lang="vi-VN" sz="2000" spc="50" dirty="0">
                <a:solidFill>
                  <a:srgbClr val="585858"/>
                </a:solidFill>
                <a:latin typeface="Arial"/>
                <a:cs typeface="Arial"/>
              </a:rPr>
              <a:t>dùng </a:t>
            </a:r>
            <a:r>
              <a:rPr lang="vi-VN" sz="2000" spc="60" dirty="0">
                <a:solidFill>
                  <a:srgbClr val="585858"/>
                </a:solidFill>
                <a:latin typeface="Arial"/>
                <a:cs typeface="Arial"/>
              </a:rPr>
              <a:t>trong tất </a:t>
            </a:r>
            <a:r>
              <a:rPr lang="vi-VN" sz="2000" spc="-105" dirty="0">
                <a:solidFill>
                  <a:srgbClr val="585858"/>
                </a:solidFill>
                <a:latin typeface="Arial"/>
                <a:cs typeface="Arial"/>
              </a:rPr>
              <a:t>cả </a:t>
            </a:r>
            <a:r>
              <a:rPr lang="vi-VN" sz="2000" spc="-100" dirty="0">
                <a:solidFill>
                  <a:srgbClr val="585858"/>
                </a:solidFill>
                <a:latin typeface="Arial"/>
                <a:cs typeface="Arial"/>
              </a:rPr>
              <a:t>các </a:t>
            </a:r>
            <a:r>
              <a:rPr lang="vi-VN" sz="2000" spc="15" dirty="0">
                <a:solidFill>
                  <a:srgbClr val="585858"/>
                </a:solidFill>
                <a:latin typeface="Arial"/>
                <a:cs typeface="Arial"/>
              </a:rPr>
              <a:t>giai đoạn </a:t>
            </a:r>
            <a:r>
              <a:rPr lang="vi-VN" sz="2000" spc="60" dirty="0">
                <a:solidFill>
                  <a:srgbClr val="585858"/>
                </a:solidFill>
                <a:latin typeface="Arial"/>
                <a:cs typeface="Arial"/>
              </a:rPr>
              <a:t>trong </a:t>
            </a:r>
            <a:r>
              <a:rPr lang="vi-VN" sz="2000" spc="20" dirty="0">
                <a:solidFill>
                  <a:srgbClr val="585858"/>
                </a:solidFill>
                <a:latin typeface="Arial"/>
                <a:cs typeface="Arial"/>
              </a:rPr>
              <a:t>quy  </a:t>
            </a:r>
            <a:r>
              <a:rPr lang="vi-VN" sz="2000" spc="25" dirty="0">
                <a:solidFill>
                  <a:srgbClr val="585858"/>
                </a:solidFill>
                <a:latin typeface="Arial"/>
                <a:cs typeface="Arial"/>
              </a:rPr>
              <a:t>trình </a:t>
            </a:r>
            <a:r>
              <a:rPr lang="vi-VN" sz="2000" spc="30" dirty="0">
                <a:solidFill>
                  <a:srgbClr val="585858"/>
                </a:solidFill>
                <a:latin typeface="Arial"/>
                <a:cs typeface="Arial"/>
              </a:rPr>
              <a:t>phát triển </a:t>
            </a:r>
            <a:r>
              <a:rPr lang="vi-VN" sz="2000" spc="-30" dirty="0">
                <a:solidFill>
                  <a:srgbClr val="585858"/>
                </a:solidFill>
                <a:latin typeface="Arial"/>
                <a:cs typeface="Arial"/>
              </a:rPr>
              <a:t>hệ</a:t>
            </a:r>
            <a:r>
              <a:rPr lang="vi-VN" sz="2000" spc="-120" dirty="0">
                <a:solidFill>
                  <a:srgbClr val="585858"/>
                </a:solidFill>
                <a:latin typeface="Arial"/>
                <a:cs typeface="Arial"/>
              </a:rPr>
              <a:t> </a:t>
            </a:r>
            <a:r>
              <a:rPr lang="vi-VN" sz="2000" spc="65" dirty="0">
                <a:solidFill>
                  <a:srgbClr val="585858"/>
                </a:solidFill>
                <a:latin typeface="Arial"/>
                <a:cs typeface="Arial"/>
              </a:rPr>
              <a:t>thống</a:t>
            </a:r>
            <a:endParaRPr lang="vi-VN" sz="2000" dirty="0">
              <a:latin typeface="Arial"/>
              <a:cs typeface="Arial"/>
            </a:endParaRPr>
          </a:p>
          <a:p>
            <a:pPr marL="354965" marR="495300" indent="-342900" algn="just">
              <a:lnSpc>
                <a:spcPts val="2590"/>
              </a:lnSpc>
              <a:spcBef>
                <a:spcPts val="1839"/>
              </a:spcBef>
              <a:buFont typeface="Wingdings" panose="05000000000000000000" pitchFamily="2" charset="2"/>
              <a:buChar char="Ø"/>
              <a:tabLst>
                <a:tab pos="285750" algn="l"/>
                <a:tab pos="285750" algn="l"/>
                <a:tab pos="7543800" algn="l"/>
              </a:tabLst>
            </a:pPr>
            <a:endParaRPr lang="vi-VN" spc="15" dirty="0">
              <a:solidFill>
                <a:srgbClr val="585858"/>
              </a:solidFill>
              <a:latin typeface="Arial"/>
              <a:cs typeface="Arial"/>
            </a:endParaRPr>
          </a:p>
          <a:p>
            <a:pPr marL="560705" algn="just">
              <a:spcBef>
                <a:spcPts val="730"/>
              </a:spcBef>
            </a:pPr>
            <a:endParaRPr lang="en-US" spc="-95" dirty="0">
              <a:solidFill>
                <a:srgbClr val="585858"/>
              </a:solidFill>
              <a:latin typeface="Arial"/>
              <a:cs typeface="Arial"/>
            </a:endParaRPr>
          </a:p>
        </p:txBody>
      </p:sp>
    </p:spTree>
    <p:extLst>
      <p:ext uri="{BB962C8B-B14F-4D97-AF65-F5344CB8AC3E}">
        <p14:creationId xmlns:p14="http://schemas.microsoft.com/office/powerpoint/2010/main" val="338299482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9254" y="1043471"/>
            <a:ext cx="8223058" cy="4692650"/>
          </a:xfrm>
        </p:spPr>
        <p:txBody>
          <a:bodyPr>
            <a:noAutofit/>
          </a:bodyPr>
          <a:lstStyle/>
          <a:p>
            <a:pPr marL="12065">
              <a:spcBef>
                <a:spcPts val="1019"/>
              </a:spcBef>
              <a:tabLst>
                <a:tab pos="286385" algn="l"/>
                <a:tab pos="287020" algn="l"/>
              </a:tabLst>
            </a:pPr>
            <a:r>
              <a:rPr lang="vi-VN" b="1" spc="30" dirty="0">
                <a:solidFill>
                  <a:srgbClr val="585858"/>
                </a:solidFill>
                <a:latin typeface="+mj-lt"/>
                <a:cs typeface="Arial"/>
              </a:rPr>
              <a:t>Tác nhân</a:t>
            </a:r>
            <a:endParaRPr lang="en-US" b="1" spc="30" dirty="0">
              <a:solidFill>
                <a:srgbClr val="585858"/>
              </a:solidFill>
              <a:latin typeface="+mj-lt"/>
              <a:cs typeface="Arial"/>
            </a:endParaRPr>
          </a:p>
          <a:p>
            <a:pPr marL="354965" indent="-342900">
              <a:spcBef>
                <a:spcPts val="1019"/>
              </a:spcBef>
              <a:buFont typeface="Wingdings" panose="05000000000000000000" pitchFamily="2" charset="2"/>
              <a:buChar char="Ø"/>
              <a:tabLst>
                <a:tab pos="286385" algn="l"/>
                <a:tab pos="287020" algn="l"/>
              </a:tabLst>
            </a:pPr>
            <a:r>
              <a:rPr lang="en-US" spc="-30" dirty="0">
                <a:solidFill>
                  <a:srgbClr val="585858"/>
                </a:solidFill>
                <a:latin typeface="+mj-lt"/>
                <a:cs typeface="Arial"/>
              </a:rPr>
              <a:t>L</a:t>
            </a:r>
            <a:r>
              <a:rPr lang="vi-VN" spc="-30" dirty="0">
                <a:solidFill>
                  <a:srgbClr val="585858"/>
                </a:solidFill>
                <a:latin typeface="+mj-lt"/>
                <a:cs typeface="Arial"/>
              </a:rPr>
              <a:t>à </a:t>
            </a:r>
            <a:r>
              <a:rPr lang="vi-VN" spc="30" dirty="0">
                <a:solidFill>
                  <a:srgbClr val="585858"/>
                </a:solidFill>
                <a:latin typeface="+mj-lt"/>
                <a:cs typeface="Arial"/>
              </a:rPr>
              <a:t>bất </a:t>
            </a:r>
            <a:r>
              <a:rPr lang="vi-VN" spc="-20" dirty="0">
                <a:solidFill>
                  <a:srgbClr val="585858"/>
                </a:solidFill>
                <a:latin typeface="+mj-lt"/>
                <a:cs typeface="Arial"/>
              </a:rPr>
              <a:t>kỳ </a:t>
            </a:r>
            <a:r>
              <a:rPr lang="vi-VN" spc="-5" dirty="0">
                <a:solidFill>
                  <a:srgbClr val="585858"/>
                </a:solidFill>
                <a:latin typeface="+mj-lt"/>
                <a:cs typeface="Arial"/>
              </a:rPr>
              <a:t>thứ gì </a:t>
            </a:r>
            <a:r>
              <a:rPr lang="vi-VN" spc="-15" dirty="0">
                <a:solidFill>
                  <a:srgbClr val="585858"/>
                </a:solidFill>
                <a:latin typeface="+mj-lt"/>
                <a:cs typeface="Arial"/>
              </a:rPr>
              <a:t>tương tác </a:t>
            </a:r>
            <a:r>
              <a:rPr lang="vi-VN" spc="-40" dirty="0">
                <a:solidFill>
                  <a:srgbClr val="585858"/>
                </a:solidFill>
                <a:latin typeface="+mj-lt"/>
                <a:cs typeface="Arial"/>
              </a:rPr>
              <a:t>với </a:t>
            </a:r>
            <a:r>
              <a:rPr lang="vi-VN" spc="-25" dirty="0">
                <a:solidFill>
                  <a:srgbClr val="585858"/>
                </a:solidFill>
                <a:latin typeface="+mj-lt"/>
                <a:cs typeface="Arial"/>
              </a:rPr>
              <a:t>hệ </a:t>
            </a:r>
            <a:r>
              <a:rPr lang="vi-VN" spc="30" dirty="0">
                <a:solidFill>
                  <a:srgbClr val="585858"/>
                </a:solidFill>
                <a:latin typeface="+mj-lt"/>
                <a:cs typeface="Arial"/>
              </a:rPr>
              <a:t>thống, </a:t>
            </a:r>
            <a:r>
              <a:rPr lang="vi-VN" spc="-10" dirty="0">
                <a:solidFill>
                  <a:srgbClr val="585858"/>
                </a:solidFill>
                <a:latin typeface="+mj-lt"/>
                <a:cs typeface="Arial"/>
              </a:rPr>
              <a:t>có </a:t>
            </a:r>
            <a:r>
              <a:rPr lang="vi-VN" spc="-160" dirty="0">
                <a:solidFill>
                  <a:srgbClr val="585858"/>
                </a:solidFill>
                <a:latin typeface="+mj-lt"/>
                <a:cs typeface="Arial"/>
              </a:rPr>
              <a:t>sự </a:t>
            </a:r>
            <a:r>
              <a:rPr lang="vi-VN" spc="30" dirty="0">
                <a:solidFill>
                  <a:srgbClr val="585858"/>
                </a:solidFill>
                <a:latin typeface="+mj-lt"/>
                <a:cs typeface="Arial"/>
              </a:rPr>
              <a:t>trao </a:t>
            </a:r>
            <a:r>
              <a:rPr lang="vi-VN" spc="55" dirty="0">
                <a:solidFill>
                  <a:srgbClr val="585858"/>
                </a:solidFill>
                <a:latin typeface="+mj-lt"/>
                <a:cs typeface="Arial"/>
              </a:rPr>
              <a:t>đổi </a:t>
            </a:r>
            <a:r>
              <a:rPr lang="vi-VN" spc="-50" dirty="0">
                <a:solidFill>
                  <a:srgbClr val="585858"/>
                </a:solidFill>
                <a:latin typeface="+mj-lt"/>
                <a:cs typeface="Arial"/>
              </a:rPr>
              <a:t>dữ  </a:t>
            </a:r>
            <a:r>
              <a:rPr lang="vi-VN" dirty="0">
                <a:solidFill>
                  <a:srgbClr val="585858"/>
                </a:solidFill>
                <a:latin typeface="+mj-lt"/>
                <a:cs typeface="Arial"/>
              </a:rPr>
              <a:t>liệu </a:t>
            </a:r>
            <a:r>
              <a:rPr lang="vi-VN" spc="-40" dirty="0">
                <a:solidFill>
                  <a:srgbClr val="585858"/>
                </a:solidFill>
                <a:latin typeface="+mj-lt"/>
                <a:cs typeface="Arial"/>
              </a:rPr>
              <a:t>với </a:t>
            </a:r>
            <a:r>
              <a:rPr lang="vi-VN" spc="-25" dirty="0">
                <a:solidFill>
                  <a:srgbClr val="585858"/>
                </a:solidFill>
                <a:latin typeface="+mj-lt"/>
                <a:cs typeface="Arial"/>
              </a:rPr>
              <a:t>hệ </a:t>
            </a:r>
            <a:r>
              <a:rPr lang="vi-VN" spc="30" dirty="0">
                <a:solidFill>
                  <a:srgbClr val="585858"/>
                </a:solidFill>
                <a:latin typeface="+mj-lt"/>
                <a:cs typeface="Arial"/>
              </a:rPr>
              <a:t>thống, </a:t>
            </a:r>
            <a:r>
              <a:rPr lang="vi-VN" spc="-10" dirty="0">
                <a:solidFill>
                  <a:srgbClr val="585858"/>
                </a:solidFill>
                <a:latin typeface="+mj-lt"/>
                <a:cs typeface="Arial"/>
              </a:rPr>
              <a:t>có </a:t>
            </a:r>
            <a:r>
              <a:rPr lang="vi-VN" spc="25" dirty="0">
                <a:solidFill>
                  <a:srgbClr val="585858"/>
                </a:solidFill>
                <a:latin typeface="+mj-lt"/>
                <a:cs typeface="Arial"/>
              </a:rPr>
              <a:t>thể</a:t>
            </a:r>
            <a:r>
              <a:rPr lang="vi-VN" spc="-10" dirty="0">
                <a:solidFill>
                  <a:srgbClr val="585858"/>
                </a:solidFill>
                <a:latin typeface="+mj-lt"/>
                <a:cs typeface="Arial"/>
              </a:rPr>
              <a:t> </a:t>
            </a:r>
            <a:r>
              <a:rPr lang="vi-VN" spc="-65" dirty="0">
                <a:solidFill>
                  <a:srgbClr val="585858"/>
                </a:solidFill>
                <a:latin typeface="+mj-lt"/>
                <a:cs typeface="Arial"/>
              </a:rPr>
              <a:t>là:</a:t>
            </a:r>
            <a:endParaRPr lang="vi-VN" dirty="0">
              <a:latin typeface="+mj-lt"/>
              <a:cs typeface="Arial"/>
            </a:endParaRPr>
          </a:p>
          <a:p>
            <a:pPr marL="606425">
              <a:spcBef>
                <a:spcPts val="550"/>
              </a:spcBef>
              <a:tabLst>
                <a:tab pos="897890" algn="l"/>
              </a:tabLst>
            </a:pPr>
            <a:r>
              <a:rPr lang="vi-VN" spc="180" dirty="0">
                <a:solidFill>
                  <a:srgbClr val="585858"/>
                </a:solidFill>
                <a:latin typeface="+mj-lt"/>
                <a:cs typeface="Arial"/>
              </a:rPr>
              <a:t>+	</a:t>
            </a:r>
            <a:r>
              <a:rPr lang="vi-VN" spc="-30" dirty="0">
                <a:solidFill>
                  <a:srgbClr val="585858"/>
                </a:solidFill>
                <a:latin typeface="+mj-lt"/>
                <a:cs typeface="Arial"/>
              </a:rPr>
              <a:t>Người</a:t>
            </a:r>
            <a:r>
              <a:rPr lang="vi-VN" spc="-5" dirty="0">
                <a:solidFill>
                  <a:srgbClr val="585858"/>
                </a:solidFill>
                <a:latin typeface="+mj-lt"/>
                <a:cs typeface="Arial"/>
              </a:rPr>
              <a:t> </a:t>
            </a:r>
            <a:r>
              <a:rPr lang="vi-VN" spc="5" dirty="0">
                <a:solidFill>
                  <a:srgbClr val="585858"/>
                </a:solidFill>
                <a:latin typeface="+mj-lt"/>
                <a:cs typeface="Arial"/>
              </a:rPr>
              <a:t>dùng,</a:t>
            </a:r>
            <a:endParaRPr lang="vi-VN" dirty="0">
              <a:latin typeface="+mj-lt"/>
              <a:cs typeface="Arial"/>
            </a:endParaRPr>
          </a:p>
          <a:p>
            <a:pPr marL="606425">
              <a:spcBef>
                <a:spcPts val="590"/>
              </a:spcBef>
              <a:tabLst>
                <a:tab pos="897890" algn="l"/>
              </a:tabLst>
            </a:pPr>
            <a:r>
              <a:rPr lang="vi-VN" spc="180" dirty="0">
                <a:solidFill>
                  <a:srgbClr val="585858"/>
                </a:solidFill>
                <a:latin typeface="+mj-lt"/>
                <a:cs typeface="Arial"/>
              </a:rPr>
              <a:t>+	</a:t>
            </a:r>
            <a:r>
              <a:rPr lang="vi-VN" spc="-15" dirty="0">
                <a:solidFill>
                  <a:srgbClr val="585858"/>
                </a:solidFill>
                <a:latin typeface="+mj-lt"/>
                <a:cs typeface="Arial"/>
              </a:rPr>
              <a:t>Thiết </a:t>
            </a:r>
            <a:r>
              <a:rPr lang="vi-VN" spc="45" dirty="0">
                <a:solidFill>
                  <a:srgbClr val="585858"/>
                </a:solidFill>
                <a:latin typeface="+mj-lt"/>
                <a:cs typeface="Arial"/>
              </a:rPr>
              <a:t>bị </a:t>
            </a:r>
            <a:r>
              <a:rPr lang="vi-VN" dirty="0">
                <a:solidFill>
                  <a:srgbClr val="585858"/>
                </a:solidFill>
                <a:latin typeface="+mj-lt"/>
                <a:cs typeface="Arial"/>
              </a:rPr>
              <a:t>phần</a:t>
            </a:r>
            <a:r>
              <a:rPr lang="vi-VN" spc="-100" dirty="0">
                <a:solidFill>
                  <a:srgbClr val="585858"/>
                </a:solidFill>
                <a:latin typeface="+mj-lt"/>
                <a:cs typeface="Arial"/>
              </a:rPr>
              <a:t> </a:t>
            </a:r>
            <a:r>
              <a:rPr lang="vi-VN" spc="-40" dirty="0">
                <a:solidFill>
                  <a:srgbClr val="585858"/>
                </a:solidFill>
                <a:latin typeface="+mj-lt"/>
                <a:cs typeface="Arial"/>
              </a:rPr>
              <a:t>cứng</a:t>
            </a:r>
            <a:endParaRPr lang="vi-VN" dirty="0">
              <a:latin typeface="+mj-lt"/>
              <a:cs typeface="Arial"/>
            </a:endParaRPr>
          </a:p>
          <a:p>
            <a:pPr marL="606425">
              <a:spcBef>
                <a:spcPts val="580"/>
              </a:spcBef>
              <a:tabLst>
                <a:tab pos="897890" algn="l"/>
              </a:tabLst>
            </a:pPr>
            <a:r>
              <a:rPr lang="vi-VN" spc="180" dirty="0">
                <a:solidFill>
                  <a:srgbClr val="585858"/>
                </a:solidFill>
                <a:latin typeface="+mj-lt"/>
                <a:cs typeface="Arial"/>
              </a:rPr>
              <a:t>+	</a:t>
            </a:r>
            <a:r>
              <a:rPr lang="vi-VN" spc="-50" dirty="0">
                <a:solidFill>
                  <a:srgbClr val="585858"/>
                </a:solidFill>
                <a:latin typeface="+mj-lt"/>
                <a:cs typeface="Arial"/>
              </a:rPr>
              <a:t>Hệ </a:t>
            </a:r>
            <a:r>
              <a:rPr lang="vi-VN" spc="50" dirty="0">
                <a:solidFill>
                  <a:srgbClr val="585858"/>
                </a:solidFill>
                <a:latin typeface="+mj-lt"/>
                <a:cs typeface="Arial"/>
              </a:rPr>
              <a:t>thống </a:t>
            </a:r>
            <a:r>
              <a:rPr lang="vi-VN" spc="-5" dirty="0">
                <a:solidFill>
                  <a:srgbClr val="585858"/>
                </a:solidFill>
                <a:latin typeface="+mj-lt"/>
                <a:cs typeface="Arial"/>
              </a:rPr>
              <a:t>phần </a:t>
            </a:r>
            <a:r>
              <a:rPr lang="vi-VN" spc="5" dirty="0">
                <a:solidFill>
                  <a:srgbClr val="585858"/>
                </a:solidFill>
                <a:latin typeface="+mj-lt"/>
                <a:cs typeface="Arial"/>
              </a:rPr>
              <a:t>mềm</a:t>
            </a:r>
            <a:r>
              <a:rPr lang="vi-VN" spc="-80" dirty="0">
                <a:solidFill>
                  <a:srgbClr val="585858"/>
                </a:solidFill>
                <a:latin typeface="+mj-lt"/>
                <a:cs typeface="Arial"/>
              </a:rPr>
              <a:t> </a:t>
            </a:r>
            <a:r>
              <a:rPr lang="vi-VN" spc="-45" dirty="0">
                <a:solidFill>
                  <a:srgbClr val="585858"/>
                </a:solidFill>
                <a:latin typeface="+mj-lt"/>
                <a:cs typeface="Arial"/>
              </a:rPr>
              <a:t>khác</a:t>
            </a:r>
            <a:endParaRPr lang="en-US" dirty="0">
              <a:latin typeface="+mj-lt"/>
              <a:cs typeface="Arial"/>
            </a:endParaRPr>
          </a:p>
          <a:p>
            <a:pPr marL="342900" indent="-342900" algn="just">
              <a:spcBef>
                <a:spcPts val="580"/>
              </a:spcBef>
              <a:buFont typeface="Wingdings" panose="05000000000000000000" pitchFamily="2" charset="2"/>
              <a:buChar char="Ø"/>
              <a:tabLst>
                <a:tab pos="897890" algn="l"/>
              </a:tabLst>
            </a:pPr>
            <a:r>
              <a:rPr lang="vi-VN" spc="-5" dirty="0">
                <a:solidFill>
                  <a:srgbClr val="585858"/>
                </a:solidFill>
                <a:latin typeface="+mj-lt"/>
                <a:cs typeface="Arial"/>
              </a:rPr>
              <a:t>Là một lớp/loại người dùng chứ không phải một người  cụ thể</a:t>
            </a:r>
          </a:p>
          <a:p>
            <a:pPr marL="342900" marR="334010" indent="-342900" algn="just">
              <a:lnSpc>
                <a:spcPts val="2160"/>
              </a:lnSpc>
              <a:spcBef>
                <a:spcPts val="1000"/>
              </a:spcBef>
              <a:buFont typeface="Wingdings" panose="05000000000000000000" pitchFamily="2" charset="2"/>
              <a:buChar char="Ø"/>
              <a:tabLst>
                <a:tab pos="561340" algn="l"/>
              </a:tabLst>
            </a:pPr>
            <a:r>
              <a:rPr lang="vi-VN" spc="-5" dirty="0">
                <a:solidFill>
                  <a:srgbClr val="585858"/>
                </a:solidFill>
                <a:latin typeface="+mj-lt"/>
                <a:cs typeface="Arial"/>
              </a:rPr>
              <a:t>Một người dùng cụ thể có thể đóng vai trò là các tác  nhân khác nhau, có nghĩa là người đó có nhiều vai trò  khác nhau trong hệ thống</a:t>
            </a:r>
          </a:p>
          <a:p>
            <a:pPr marL="342900" indent="-342900" algn="just">
              <a:spcBef>
                <a:spcPts val="735"/>
              </a:spcBef>
              <a:buFont typeface="Wingdings" panose="05000000000000000000" pitchFamily="2" charset="2"/>
              <a:buChar char="Ø"/>
              <a:tabLst>
                <a:tab pos="561340" algn="l"/>
              </a:tabLst>
            </a:pPr>
            <a:r>
              <a:rPr lang="vi-VN" spc="-5" dirty="0">
                <a:solidFill>
                  <a:srgbClr val="585858"/>
                </a:solidFill>
                <a:latin typeface="+mj-lt"/>
                <a:cs typeface="Arial"/>
              </a:rPr>
              <a:t>Không phải là một phần của hệ thống</a:t>
            </a:r>
            <a:endParaRPr lang="en-US" spc="-5" dirty="0">
              <a:solidFill>
                <a:srgbClr val="585858"/>
              </a:solidFill>
              <a:latin typeface="+mj-lt"/>
              <a:cs typeface="Arial"/>
            </a:endParaRPr>
          </a:p>
        </p:txBody>
      </p:sp>
      <p:pic>
        <p:nvPicPr>
          <p:cNvPr id="5" name="Picture 4">
            <a:extLst>
              <a:ext uri="{FF2B5EF4-FFF2-40B4-BE49-F238E27FC236}">
                <a16:creationId xmlns:a16="http://schemas.microsoft.com/office/drawing/2014/main" id="{6D7C4A6A-1B0E-403D-945D-0297E494DFD6}"/>
              </a:ext>
            </a:extLst>
          </p:cNvPr>
          <p:cNvPicPr>
            <a:picLocks noChangeAspect="1"/>
          </p:cNvPicPr>
          <p:nvPr/>
        </p:nvPicPr>
        <p:blipFill>
          <a:blip r:embed="rId2"/>
          <a:stretch>
            <a:fillRect/>
          </a:stretch>
        </p:blipFill>
        <p:spPr>
          <a:xfrm>
            <a:off x="811697" y="1296429"/>
            <a:ext cx="1557424" cy="2132571"/>
          </a:xfrm>
          <a:prstGeom prst="rect">
            <a:avLst/>
          </a:prstGeom>
        </p:spPr>
      </p:pic>
    </p:spTree>
    <p:extLst>
      <p:ext uri="{BB962C8B-B14F-4D97-AF65-F5344CB8AC3E}">
        <p14:creationId xmlns:p14="http://schemas.microsoft.com/office/powerpoint/2010/main" val="345057366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9254" y="1043471"/>
            <a:ext cx="8223058" cy="4692650"/>
          </a:xfrm>
        </p:spPr>
        <p:txBody>
          <a:bodyPr>
            <a:noAutofit/>
          </a:bodyPr>
          <a:lstStyle/>
          <a:p>
            <a:pPr marL="12065">
              <a:spcBef>
                <a:spcPts val="1019"/>
              </a:spcBef>
              <a:tabLst>
                <a:tab pos="286385" algn="l"/>
                <a:tab pos="287020" algn="l"/>
              </a:tabLst>
            </a:pPr>
            <a:r>
              <a:rPr lang="vi-VN" b="1" spc="-20" dirty="0">
                <a:solidFill>
                  <a:srgbClr val="585858"/>
                </a:solidFill>
                <a:latin typeface="+mj-lt"/>
                <a:cs typeface="Arial"/>
              </a:rPr>
              <a:t>Tác nhân</a:t>
            </a:r>
            <a:r>
              <a:rPr lang="en-US" b="1" spc="-20" dirty="0">
                <a:solidFill>
                  <a:srgbClr val="585858"/>
                </a:solidFill>
                <a:latin typeface="+mj-lt"/>
                <a:cs typeface="Arial"/>
              </a:rPr>
              <a:t> </a:t>
            </a:r>
            <a:r>
              <a:rPr lang="en-US" b="1" spc="-20" dirty="0" err="1">
                <a:solidFill>
                  <a:srgbClr val="585858"/>
                </a:solidFill>
                <a:latin typeface="+mj-lt"/>
                <a:cs typeface="Arial"/>
              </a:rPr>
              <a:t>tìm</a:t>
            </a:r>
            <a:r>
              <a:rPr lang="en-US" b="1" spc="-20" dirty="0">
                <a:solidFill>
                  <a:srgbClr val="585858"/>
                </a:solidFill>
                <a:latin typeface="+mj-lt"/>
                <a:cs typeface="Arial"/>
              </a:rPr>
              <a:t> </a:t>
            </a:r>
            <a:r>
              <a:rPr lang="en-US" b="1" spc="-20" dirty="0" err="1">
                <a:solidFill>
                  <a:srgbClr val="585858"/>
                </a:solidFill>
                <a:latin typeface="+mj-lt"/>
                <a:cs typeface="Arial"/>
              </a:rPr>
              <a:t>thế</a:t>
            </a:r>
            <a:r>
              <a:rPr lang="en-US" b="1" spc="-20" dirty="0">
                <a:solidFill>
                  <a:srgbClr val="585858"/>
                </a:solidFill>
                <a:latin typeface="+mj-lt"/>
                <a:cs typeface="Arial"/>
              </a:rPr>
              <a:t> </a:t>
            </a:r>
            <a:r>
              <a:rPr lang="en-US" b="1" spc="-20" dirty="0" err="1">
                <a:solidFill>
                  <a:srgbClr val="585858"/>
                </a:solidFill>
                <a:latin typeface="+mj-lt"/>
                <a:cs typeface="Arial"/>
              </a:rPr>
              <a:t>nào</a:t>
            </a:r>
            <a:r>
              <a:rPr lang="en-US" b="1" spc="-20" dirty="0">
                <a:solidFill>
                  <a:srgbClr val="585858"/>
                </a:solidFill>
                <a:latin typeface="+mj-lt"/>
                <a:cs typeface="Arial"/>
              </a:rPr>
              <a:t>?</a:t>
            </a:r>
          </a:p>
          <a:p>
            <a:pPr marL="354965" indent="-342900">
              <a:spcBef>
                <a:spcPts val="735"/>
              </a:spcBef>
              <a:buFont typeface="Wingdings" panose="05000000000000000000" pitchFamily="2" charset="2"/>
              <a:buChar char="Ø"/>
              <a:tabLst>
                <a:tab pos="286385" algn="l"/>
                <a:tab pos="287020" algn="l"/>
              </a:tabLst>
            </a:pPr>
            <a:r>
              <a:rPr lang="vi-VN" spc="-20" dirty="0">
                <a:solidFill>
                  <a:srgbClr val="585858"/>
                </a:solidFill>
                <a:latin typeface="+mj-lt"/>
                <a:cs typeface="Arial"/>
              </a:rPr>
              <a:t>Đặt các câu hỏi sau</a:t>
            </a:r>
          </a:p>
          <a:p>
            <a:pPr marL="560705" lvl="1" indent="-229235">
              <a:spcBef>
                <a:spcPts val="530"/>
              </a:spcBef>
              <a:buFont typeface="Georgia"/>
              <a:buChar char="−"/>
              <a:tabLst>
                <a:tab pos="561340" algn="l"/>
              </a:tabLst>
            </a:pPr>
            <a:r>
              <a:rPr lang="vi-VN" sz="2000" spc="-20" dirty="0">
                <a:solidFill>
                  <a:srgbClr val="585858"/>
                </a:solidFill>
                <a:latin typeface="+mj-lt"/>
                <a:cs typeface="Arial"/>
              </a:rPr>
              <a:t>Nhóm người nào yêu cầu hệ thống làm việc giúp họ?</a:t>
            </a:r>
          </a:p>
          <a:p>
            <a:pPr marL="560705" lvl="1" indent="-229235">
              <a:spcBef>
                <a:spcPts val="515"/>
              </a:spcBef>
              <a:buFont typeface="Georgia"/>
              <a:buChar char="−"/>
              <a:tabLst>
                <a:tab pos="561340" algn="l"/>
              </a:tabLst>
            </a:pPr>
            <a:r>
              <a:rPr lang="vi-VN" sz="2000" spc="-20" dirty="0">
                <a:solidFill>
                  <a:srgbClr val="585858"/>
                </a:solidFill>
                <a:latin typeface="+mj-lt"/>
                <a:cs typeface="Arial"/>
              </a:rPr>
              <a:t>Nhóm người nào kích hoạt chức năng của hệ thống?</a:t>
            </a:r>
          </a:p>
          <a:p>
            <a:pPr marL="560705" lvl="1" indent="-229235">
              <a:lnSpc>
                <a:spcPts val="2160"/>
              </a:lnSpc>
              <a:spcBef>
                <a:spcPts val="515"/>
              </a:spcBef>
              <a:buFont typeface="Georgia"/>
              <a:buChar char="−"/>
              <a:tabLst>
                <a:tab pos="561340" algn="l"/>
              </a:tabLst>
            </a:pPr>
            <a:r>
              <a:rPr lang="vi-VN" sz="2000" spc="-20" dirty="0">
                <a:solidFill>
                  <a:srgbClr val="585858"/>
                </a:solidFill>
                <a:latin typeface="+mj-lt"/>
                <a:cs typeface="Arial"/>
              </a:rPr>
              <a:t>Nhóm người nào sẽ duy trì và quản trị hệ thống hoạt</a:t>
            </a:r>
          </a:p>
          <a:p>
            <a:pPr marL="560705">
              <a:lnSpc>
                <a:spcPts val="2160"/>
              </a:lnSpc>
            </a:pPr>
            <a:r>
              <a:rPr lang="vi-VN" spc="-20" dirty="0">
                <a:solidFill>
                  <a:srgbClr val="585858"/>
                </a:solidFill>
                <a:latin typeface="+mj-lt"/>
                <a:cs typeface="Arial"/>
              </a:rPr>
              <a:t>động?</a:t>
            </a:r>
          </a:p>
          <a:p>
            <a:pPr marL="560705" marR="441959" lvl="1" indent="-228600">
              <a:lnSpc>
                <a:spcPct val="80000"/>
              </a:lnSpc>
              <a:spcBef>
                <a:spcPts val="1010"/>
              </a:spcBef>
              <a:buFont typeface="Georgia"/>
              <a:buChar char="−"/>
              <a:tabLst>
                <a:tab pos="561340" algn="l"/>
              </a:tabLst>
            </a:pPr>
            <a:r>
              <a:rPr lang="vi-VN" sz="2000" spc="-20" dirty="0">
                <a:solidFill>
                  <a:srgbClr val="585858"/>
                </a:solidFill>
                <a:latin typeface="+mj-lt"/>
                <a:cs typeface="Arial"/>
              </a:rPr>
              <a:t>Hệ thống có tương tác với các thiết bị hay phần mềm  ngoại vi nào khác hay không?</a:t>
            </a:r>
          </a:p>
          <a:p>
            <a:pPr marL="354965" indent="-342900">
              <a:spcBef>
                <a:spcPts val="1210"/>
              </a:spcBef>
              <a:buFont typeface="Wingdings" panose="05000000000000000000" pitchFamily="2" charset="2"/>
              <a:buChar char="Ø"/>
              <a:tabLst>
                <a:tab pos="286385" algn="l"/>
                <a:tab pos="287020" algn="l"/>
              </a:tabLst>
            </a:pPr>
            <a:r>
              <a:rPr lang="vi-VN" spc="-20" dirty="0">
                <a:solidFill>
                  <a:srgbClr val="585858"/>
                </a:solidFill>
                <a:latin typeface="+mj-lt"/>
                <a:cs typeface="Arial"/>
              </a:rPr>
              <a:t>Thông tin về tác nhân</a:t>
            </a:r>
          </a:p>
          <a:p>
            <a:pPr marL="560705" lvl="1" indent="-229235">
              <a:lnSpc>
                <a:spcPts val="2160"/>
              </a:lnSpc>
              <a:spcBef>
                <a:spcPts val="535"/>
              </a:spcBef>
              <a:buFont typeface="Georgia"/>
              <a:buChar char="−"/>
              <a:tabLst>
                <a:tab pos="561340" algn="l"/>
              </a:tabLst>
            </a:pPr>
            <a:r>
              <a:rPr lang="vi-VN" sz="2000" spc="-20" dirty="0">
                <a:solidFill>
                  <a:srgbClr val="585858"/>
                </a:solidFill>
                <a:latin typeface="+mj-lt"/>
                <a:cs typeface="Arial"/>
              </a:rPr>
              <a:t>Tên tác nhân phải mô tả vai trò của tác nhân đó một cách</a:t>
            </a:r>
          </a:p>
          <a:p>
            <a:pPr marL="560705">
              <a:lnSpc>
                <a:spcPts val="2160"/>
              </a:lnSpc>
            </a:pPr>
            <a:r>
              <a:rPr lang="vi-VN" spc="-20" dirty="0">
                <a:solidFill>
                  <a:srgbClr val="585858"/>
                </a:solidFill>
                <a:latin typeface="+mj-lt"/>
                <a:cs typeface="Arial"/>
              </a:rPr>
              <a:t>rõ ràng</a:t>
            </a:r>
          </a:p>
          <a:p>
            <a:pPr marL="560705" lvl="1" indent="-229235">
              <a:spcBef>
                <a:spcPts val="515"/>
              </a:spcBef>
              <a:buFont typeface="Georgia"/>
              <a:buChar char="−"/>
              <a:tabLst>
                <a:tab pos="561340" algn="l"/>
              </a:tabLst>
            </a:pPr>
            <a:r>
              <a:rPr lang="vi-VN" sz="2000" spc="-20" dirty="0">
                <a:solidFill>
                  <a:srgbClr val="585858"/>
                </a:solidFill>
                <a:latin typeface="+mj-lt"/>
                <a:cs typeface="Arial"/>
              </a:rPr>
              <a:t>Tên nên là danh từ</a:t>
            </a:r>
          </a:p>
          <a:p>
            <a:pPr marL="560705" lvl="1" indent="-229235">
              <a:spcBef>
                <a:spcPts val="525"/>
              </a:spcBef>
              <a:buFont typeface="Georgia"/>
              <a:buChar char="−"/>
              <a:tabLst>
                <a:tab pos="561340" algn="l"/>
              </a:tabLst>
            </a:pPr>
            <a:r>
              <a:rPr lang="vi-VN" sz="2000" spc="-20" dirty="0">
                <a:solidFill>
                  <a:srgbClr val="585858"/>
                </a:solidFill>
                <a:latin typeface="+mj-lt"/>
                <a:cs typeface="Arial"/>
              </a:rPr>
              <a:t>Cần mô tả khái quát khả năng của tác nhân đó</a:t>
            </a:r>
          </a:p>
        </p:txBody>
      </p:sp>
      <p:pic>
        <p:nvPicPr>
          <p:cNvPr id="5" name="Picture 4">
            <a:extLst>
              <a:ext uri="{FF2B5EF4-FFF2-40B4-BE49-F238E27FC236}">
                <a16:creationId xmlns:a16="http://schemas.microsoft.com/office/drawing/2014/main" id="{F85F069F-8F8A-4E19-981F-2D8CB2FB9F50}"/>
              </a:ext>
            </a:extLst>
          </p:cNvPr>
          <p:cNvPicPr>
            <a:picLocks noChangeAspect="1"/>
          </p:cNvPicPr>
          <p:nvPr/>
        </p:nvPicPr>
        <p:blipFill>
          <a:blip r:embed="rId2"/>
          <a:stretch>
            <a:fillRect/>
          </a:stretch>
        </p:blipFill>
        <p:spPr>
          <a:xfrm>
            <a:off x="984901" y="1331217"/>
            <a:ext cx="1643999" cy="2251118"/>
          </a:xfrm>
          <a:prstGeom prst="rect">
            <a:avLst/>
          </a:prstGeom>
        </p:spPr>
      </p:pic>
    </p:spTree>
    <p:extLst>
      <p:ext uri="{BB962C8B-B14F-4D97-AF65-F5344CB8AC3E}">
        <p14:creationId xmlns:p14="http://schemas.microsoft.com/office/powerpoint/2010/main" val="55972260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9254" y="1043471"/>
            <a:ext cx="8223058" cy="4692650"/>
          </a:xfrm>
        </p:spPr>
        <p:txBody>
          <a:bodyPr>
            <a:noAutofit/>
          </a:bodyPr>
          <a:lstStyle/>
          <a:p>
            <a:pPr marL="12065">
              <a:spcBef>
                <a:spcPts val="1019"/>
              </a:spcBef>
              <a:tabLst>
                <a:tab pos="286385" algn="l"/>
                <a:tab pos="287020" algn="l"/>
              </a:tabLst>
            </a:pPr>
            <a:r>
              <a:rPr lang="en-US" b="1" spc="-20" dirty="0" err="1">
                <a:solidFill>
                  <a:srgbClr val="585858"/>
                </a:solidFill>
                <a:latin typeface="+mj-lt"/>
                <a:cs typeface="Arial"/>
              </a:rPr>
              <a:t>Usecase</a:t>
            </a:r>
            <a:r>
              <a:rPr lang="en-US" b="1" spc="-20" dirty="0">
                <a:solidFill>
                  <a:srgbClr val="585858"/>
                </a:solidFill>
                <a:latin typeface="+mj-lt"/>
                <a:cs typeface="Arial"/>
              </a:rPr>
              <a:t> </a:t>
            </a:r>
            <a:r>
              <a:rPr lang="en-US" b="1" spc="-20" dirty="0" err="1">
                <a:solidFill>
                  <a:srgbClr val="585858"/>
                </a:solidFill>
                <a:latin typeface="+mj-lt"/>
                <a:cs typeface="Arial"/>
              </a:rPr>
              <a:t>tìm</a:t>
            </a:r>
            <a:r>
              <a:rPr lang="en-US" b="1" spc="-20" dirty="0">
                <a:solidFill>
                  <a:srgbClr val="585858"/>
                </a:solidFill>
                <a:latin typeface="+mj-lt"/>
                <a:cs typeface="Arial"/>
              </a:rPr>
              <a:t> </a:t>
            </a:r>
            <a:r>
              <a:rPr lang="en-US" b="1" spc="-20" dirty="0" err="1">
                <a:solidFill>
                  <a:srgbClr val="585858"/>
                </a:solidFill>
                <a:latin typeface="+mj-lt"/>
                <a:cs typeface="Arial"/>
              </a:rPr>
              <a:t>thế</a:t>
            </a:r>
            <a:r>
              <a:rPr lang="en-US" b="1" spc="-20" dirty="0">
                <a:solidFill>
                  <a:srgbClr val="585858"/>
                </a:solidFill>
                <a:latin typeface="+mj-lt"/>
                <a:cs typeface="Arial"/>
              </a:rPr>
              <a:t> </a:t>
            </a:r>
            <a:r>
              <a:rPr lang="en-US" b="1" spc="-20" dirty="0" err="1">
                <a:solidFill>
                  <a:srgbClr val="585858"/>
                </a:solidFill>
                <a:latin typeface="+mj-lt"/>
                <a:cs typeface="Arial"/>
              </a:rPr>
              <a:t>nào</a:t>
            </a:r>
            <a:r>
              <a:rPr lang="en-US" b="1" spc="-20" dirty="0">
                <a:solidFill>
                  <a:srgbClr val="585858"/>
                </a:solidFill>
                <a:latin typeface="+mj-lt"/>
                <a:cs typeface="Arial"/>
              </a:rPr>
              <a:t>?</a:t>
            </a:r>
          </a:p>
          <a:p>
            <a:pPr marL="354965" indent="-342900">
              <a:spcBef>
                <a:spcPts val="1325"/>
              </a:spcBef>
              <a:buFont typeface="Wingdings" panose="05000000000000000000" pitchFamily="2" charset="2"/>
              <a:buChar char="Ø"/>
              <a:tabLst>
                <a:tab pos="286385" algn="l"/>
                <a:tab pos="287020" algn="l"/>
              </a:tabLst>
            </a:pPr>
            <a:r>
              <a:rPr lang="vi-VN" sz="2100" spc="-65" dirty="0">
                <a:solidFill>
                  <a:srgbClr val="585858"/>
                </a:solidFill>
                <a:latin typeface="Arial"/>
                <a:cs typeface="Arial"/>
              </a:rPr>
              <a:t>Xem các yêu cầu chức năng</a:t>
            </a:r>
          </a:p>
          <a:p>
            <a:pPr marL="354965" indent="-342900">
              <a:spcBef>
                <a:spcPts val="1225"/>
              </a:spcBef>
              <a:buFont typeface="Wingdings" panose="05000000000000000000" pitchFamily="2" charset="2"/>
              <a:buChar char="Ø"/>
              <a:tabLst>
                <a:tab pos="286385" algn="l"/>
                <a:tab pos="287020" algn="l"/>
              </a:tabLst>
            </a:pPr>
            <a:r>
              <a:rPr lang="vi-VN" sz="2100" spc="-65" dirty="0">
                <a:solidFill>
                  <a:srgbClr val="585858"/>
                </a:solidFill>
                <a:latin typeface="Arial"/>
                <a:cs typeface="Arial"/>
              </a:rPr>
              <a:t>Đối với mỗi tác nhân tìm được, đặt các câu hỏi:</a:t>
            </a:r>
          </a:p>
          <a:p>
            <a:pPr marL="560705" lvl="1" indent="-229235">
              <a:spcBef>
                <a:spcPts val="530"/>
              </a:spcBef>
              <a:buFont typeface="Georgia"/>
              <a:buChar char="−"/>
              <a:tabLst>
                <a:tab pos="561340" algn="l"/>
              </a:tabLst>
            </a:pPr>
            <a:r>
              <a:rPr lang="vi-VN" sz="2100" spc="-65" dirty="0">
                <a:solidFill>
                  <a:srgbClr val="585858"/>
                </a:solidFill>
                <a:latin typeface="Arial"/>
                <a:cs typeface="Arial"/>
              </a:rPr>
              <a:t>Các tác nhân yêu cầu những gì từ hệ thống?</a:t>
            </a:r>
          </a:p>
          <a:p>
            <a:pPr marL="560705" lvl="1" indent="-229235">
              <a:spcBef>
                <a:spcPts val="520"/>
              </a:spcBef>
              <a:buFont typeface="Georgia"/>
              <a:buChar char="−"/>
              <a:tabLst>
                <a:tab pos="561340" algn="l"/>
              </a:tabLst>
            </a:pPr>
            <a:r>
              <a:rPr lang="vi-VN" sz="2100" spc="-65" dirty="0">
                <a:solidFill>
                  <a:srgbClr val="585858"/>
                </a:solidFill>
                <a:latin typeface="Arial"/>
                <a:cs typeface="Arial"/>
              </a:rPr>
              <a:t>Các công việc chính mà tác nhân đó muốn HT thực thi?</a:t>
            </a:r>
          </a:p>
          <a:p>
            <a:pPr marL="560705" lvl="1" indent="-229235">
              <a:spcBef>
                <a:spcPts val="515"/>
              </a:spcBef>
              <a:buFont typeface="Georgia"/>
              <a:buChar char="−"/>
              <a:tabLst>
                <a:tab pos="561340" algn="l"/>
              </a:tabLst>
            </a:pPr>
            <a:r>
              <a:rPr lang="vi-VN" sz="2100" spc="-65" dirty="0">
                <a:solidFill>
                  <a:srgbClr val="585858"/>
                </a:solidFill>
                <a:latin typeface="Arial"/>
                <a:cs typeface="Arial"/>
              </a:rPr>
              <a:t>Tác  nhân đó có tạo ra hay thay đổi dữ liệu gì của HT?</a:t>
            </a:r>
          </a:p>
          <a:p>
            <a:pPr marL="560705" lvl="1" indent="-229235">
              <a:spcBef>
                <a:spcPts val="530"/>
              </a:spcBef>
              <a:buFont typeface="Georgia"/>
              <a:buChar char="−"/>
              <a:tabLst>
                <a:tab pos="561340" algn="l"/>
              </a:tabLst>
            </a:pPr>
            <a:r>
              <a:rPr lang="vi-VN" sz="2100" spc="-65" dirty="0">
                <a:solidFill>
                  <a:srgbClr val="585858"/>
                </a:solidFill>
                <a:latin typeface="Arial"/>
                <a:cs typeface="Arial"/>
              </a:rPr>
              <a:t>Tác nhân đó có phải thông báo gì cho HT?</a:t>
            </a:r>
          </a:p>
          <a:p>
            <a:pPr marL="560705" lvl="1" indent="-229235">
              <a:spcBef>
                <a:spcPts val="515"/>
              </a:spcBef>
              <a:buFont typeface="Georgia"/>
              <a:buChar char="−"/>
              <a:tabLst>
                <a:tab pos="561340" algn="l"/>
              </a:tabLst>
            </a:pPr>
            <a:r>
              <a:rPr lang="vi-VN" sz="2100" spc="-65" dirty="0">
                <a:solidFill>
                  <a:srgbClr val="585858"/>
                </a:solidFill>
                <a:latin typeface="Arial"/>
                <a:cs typeface="Arial"/>
              </a:rPr>
              <a:t>Tác nhân đó có cần thông tin thông báo gì từ HT?</a:t>
            </a:r>
          </a:p>
          <a:p>
            <a:pPr marL="354965" indent="-342900">
              <a:spcBef>
                <a:spcPts val="1210"/>
              </a:spcBef>
              <a:buFont typeface="Wingdings" panose="05000000000000000000" pitchFamily="2" charset="2"/>
              <a:buChar char="Ø"/>
              <a:tabLst>
                <a:tab pos="286385" algn="l"/>
                <a:tab pos="287020" algn="l"/>
              </a:tabLst>
            </a:pPr>
            <a:r>
              <a:rPr lang="vi-VN" sz="2100" spc="-65" dirty="0">
                <a:solidFill>
                  <a:srgbClr val="585858"/>
                </a:solidFill>
                <a:latin typeface="Arial"/>
                <a:cs typeface="Arial"/>
              </a:rPr>
              <a:t>Thông tin về use case</a:t>
            </a:r>
          </a:p>
          <a:p>
            <a:pPr marL="560705" marR="5080" lvl="1" indent="-228600">
              <a:lnSpc>
                <a:spcPct val="80000"/>
              </a:lnSpc>
              <a:spcBef>
                <a:spcPts val="1015"/>
              </a:spcBef>
              <a:buFont typeface="Georgia"/>
              <a:buChar char="−"/>
              <a:tabLst>
                <a:tab pos="561340" algn="l"/>
              </a:tabLst>
            </a:pPr>
            <a:r>
              <a:rPr lang="vi-VN" sz="2100" spc="-65" dirty="0">
                <a:solidFill>
                  <a:srgbClr val="585858"/>
                </a:solidFill>
                <a:latin typeface="Arial"/>
                <a:cs typeface="Arial"/>
              </a:rPr>
              <a:t>Tên của UC nên chỉ rõ kết quả của quá trình tương tác với  tác nhân</a:t>
            </a:r>
          </a:p>
          <a:p>
            <a:pPr marL="560705" lvl="1" indent="-229235">
              <a:spcBef>
                <a:spcPts val="525"/>
              </a:spcBef>
              <a:buFont typeface="Georgia"/>
              <a:buChar char="−"/>
              <a:tabLst>
                <a:tab pos="561340" algn="l"/>
              </a:tabLst>
            </a:pPr>
            <a:r>
              <a:rPr lang="vi-VN" sz="2100" spc="-65" dirty="0">
                <a:solidFill>
                  <a:srgbClr val="585858"/>
                </a:solidFill>
                <a:latin typeface="Arial"/>
                <a:cs typeface="Arial"/>
              </a:rPr>
              <a:t>Tên nên là động từ</a:t>
            </a:r>
            <a:r>
              <a:rPr lang="en-US" sz="2100" spc="-65" dirty="0">
                <a:solidFill>
                  <a:srgbClr val="585858"/>
                </a:solidFill>
                <a:latin typeface="Arial"/>
                <a:cs typeface="Arial"/>
              </a:rPr>
              <a:t> </a:t>
            </a:r>
            <a:r>
              <a:rPr lang="en-US" sz="2100" spc="-65" dirty="0" err="1">
                <a:solidFill>
                  <a:srgbClr val="585858"/>
                </a:solidFill>
                <a:latin typeface="Arial"/>
                <a:cs typeface="Arial"/>
              </a:rPr>
              <a:t>hoặc</a:t>
            </a:r>
            <a:r>
              <a:rPr lang="en-US" sz="2100" spc="-65" dirty="0">
                <a:solidFill>
                  <a:srgbClr val="585858"/>
                </a:solidFill>
                <a:latin typeface="Arial"/>
                <a:cs typeface="Arial"/>
              </a:rPr>
              <a:t> </a:t>
            </a:r>
            <a:r>
              <a:rPr lang="en-US" sz="2100" spc="-65" dirty="0" err="1">
                <a:solidFill>
                  <a:srgbClr val="585858"/>
                </a:solidFill>
                <a:latin typeface="Arial"/>
                <a:cs typeface="Arial"/>
              </a:rPr>
              <a:t>có</a:t>
            </a:r>
            <a:r>
              <a:rPr lang="en-US" sz="2100" spc="-65" dirty="0">
                <a:solidFill>
                  <a:srgbClr val="585858"/>
                </a:solidFill>
                <a:latin typeface="Arial"/>
                <a:cs typeface="Arial"/>
              </a:rPr>
              <a:t> </a:t>
            </a:r>
            <a:r>
              <a:rPr lang="en-US" sz="2100" spc="-65" dirty="0" err="1">
                <a:solidFill>
                  <a:srgbClr val="585858"/>
                </a:solidFill>
                <a:latin typeface="Arial"/>
                <a:cs typeface="Arial"/>
              </a:rPr>
              <a:t>thể</a:t>
            </a:r>
            <a:r>
              <a:rPr lang="en-US" sz="2100" spc="-65" dirty="0">
                <a:solidFill>
                  <a:srgbClr val="585858"/>
                </a:solidFill>
                <a:latin typeface="Arial"/>
                <a:cs typeface="Arial"/>
              </a:rPr>
              <a:t> </a:t>
            </a:r>
            <a:r>
              <a:rPr lang="en-US" sz="2100" spc="-65" dirty="0" err="1">
                <a:solidFill>
                  <a:srgbClr val="585858"/>
                </a:solidFill>
                <a:latin typeface="Arial"/>
                <a:cs typeface="Arial"/>
              </a:rPr>
              <a:t>kèm</a:t>
            </a:r>
            <a:r>
              <a:rPr lang="en-US" sz="2100" spc="-65" dirty="0">
                <a:solidFill>
                  <a:srgbClr val="585858"/>
                </a:solidFill>
                <a:latin typeface="Arial"/>
                <a:cs typeface="Arial"/>
              </a:rPr>
              <a:t> </a:t>
            </a:r>
            <a:r>
              <a:rPr lang="en-US" sz="2100" spc="-65" dirty="0" err="1">
                <a:solidFill>
                  <a:srgbClr val="585858"/>
                </a:solidFill>
                <a:latin typeface="Arial"/>
                <a:cs typeface="Arial"/>
              </a:rPr>
              <a:t>theo</a:t>
            </a:r>
            <a:r>
              <a:rPr lang="en-US" sz="2100" spc="-65" dirty="0">
                <a:solidFill>
                  <a:srgbClr val="585858"/>
                </a:solidFill>
                <a:latin typeface="Arial"/>
                <a:cs typeface="Arial"/>
              </a:rPr>
              <a:t> </a:t>
            </a:r>
            <a:r>
              <a:rPr lang="en-US" sz="2100" spc="-65" dirty="0" err="1">
                <a:solidFill>
                  <a:srgbClr val="585858"/>
                </a:solidFill>
                <a:latin typeface="Arial"/>
                <a:cs typeface="Arial"/>
              </a:rPr>
              <a:t>một</a:t>
            </a:r>
            <a:r>
              <a:rPr lang="en-US" sz="2100" spc="-65" dirty="0">
                <a:solidFill>
                  <a:srgbClr val="585858"/>
                </a:solidFill>
                <a:latin typeface="Arial"/>
                <a:cs typeface="Arial"/>
              </a:rPr>
              <a:t> </a:t>
            </a:r>
            <a:r>
              <a:rPr lang="en-US" sz="2100" spc="-65" dirty="0" err="1">
                <a:solidFill>
                  <a:srgbClr val="585858"/>
                </a:solidFill>
                <a:latin typeface="Arial"/>
                <a:cs typeface="Arial"/>
              </a:rPr>
              <a:t>danh</a:t>
            </a:r>
            <a:r>
              <a:rPr lang="en-US" sz="2100" spc="-65" dirty="0">
                <a:solidFill>
                  <a:srgbClr val="585858"/>
                </a:solidFill>
                <a:latin typeface="Arial"/>
                <a:cs typeface="Arial"/>
              </a:rPr>
              <a:t> </a:t>
            </a:r>
            <a:r>
              <a:rPr lang="en-US" sz="2100" spc="-65" dirty="0" err="1">
                <a:solidFill>
                  <a:srgbClr val="585858"/>
                </a:solidFill>
                <a:latin typeface="Arial"/>
                <a:cs typeface="Arial"/>
              </a:rPr>
              <a:t>từ</a:t>
            </a:r>
            <a:r>
              <a:rPr lang="en-US" sz="2100" spc="-65" dirty="0">
                <a:solidFill>
                  <a:srgbClr val="585858"/>
                </a:solidFill>
                <a:latin typeface="Arial"/>
                <a:cs typeface="Arial"/>
              </a:rPr>
              <a:t> </a:t>
            </a:r>
            <a:r>
              <a:rPr lang="en-US" sz="2100" spc="-65" dirty="0" err="1">
                <a:solidFill>
                  <a:srgbClr val="585858"/>
                </a:solidFill>
                <a:latin typeface="Arial"/>
                <a:cs typeface="Arial"/>
              </a:rPr>
              <a:t>bổ</a:t>
            </a:r>
            <a:r>
              <a:rPr lang="en-US" sz="2100" spc="-65" dirty="0">
                <a:solidFill>
                  <a:srgbClr val="585858"/>
                </a:solidFill>
                <a:latin typeface="Arial"/>
                <a:cs typeface="Arial"/>
              </a:rPr>
              <a:t> </a:t>
            </a:r>
            <a:r>
              <a:rPr lang="en-US" sz="2100" spc="-65" dirty="0" err="1">
                <a:solidFill>
                  <a:srgbClr val="585858"/>
                </a:solidFill>
                <a:latin typeface="Arial"/>
                <a:cs typeface="Arial"/>
              </a:rPr>
              <a:t>nghĩa</a:t>
            </a:r>
            <a:endParaRPr lang="vi-VN" sz="2100" spc="-65" dirty="0">
              <a:solidFill>
                <a:srgbClr val="585858"/>
              </a:solidFill>
              <a:latin typeface="Arial"/>
              <a:cs typeface="Arial"/>
            </a:endParaRPr>
          </a:p>
          <a:p>
            <a:pPr marL="560705" lvl="1" indent="-229235">
              <a:spcBef>
                <a:spcPts val="520"/>
              </a:spcBef>
              <a:buFont typeface="Georgia"/>
              <a:buChar char="−"/>
              <a:tabLst>
                <a:tab pos="561340" algn="l"/>
              </a:tabLst>
            </a:pPr>
            <a:r>
              <a:rPr lang="vi-VN" sz="2100" spc="-65" dirty="0">
                <a:solidFill>
                  <a:srgbClr val="585858"/>
                </a:solidFill>
                <a:latin typeface="Arial"/>
                <a:cs typeface="Arial"/>
              </a:rPr>
              <a:t>Mô tả ngắn gọn về mục đích của UC</a:t>
            </a:r>
          </a:p>
        </p:txBody>
      </p:sp>
      <p:pic>
        <p:nvPicPr>
          <p:cNvPr id="6" name="Picture 5">
            <a:extLst>
              <a:ext uri="{FF2B5EF4-FFF2-40B4-BE49-F238E27FC236}">
                <a16:creationId xmlns:a16="http://schemas.microsoft.com/office/drawing/2014/main" id="{489587EA-525A-4D93-BD2F-A9140DF40FB4}"/>
              </a:ext>
            </a:extLst>
          </p:cNvPr>
          <p:cNvPicPr>
            <a:picLocks noChangeAspect="1"/>
          </p:cNvPicPr>
          <p:nvPr/>
        </p:nvPicPr>
        <p:blipFill>
          <a:blip r:embed="rId2"/>
          <a:stretch>
            <a:fillRect/>
          </a:stretch>
        </p:blipFill>
        <p:spPr>
          <a:xfrm>
            <a:off x="9221847" y="1641609"/>
            <a:ext cx="2514618" cy="990607"/>
          </a:xfrm>
          <a:prstGeom prst="rect">
            <a:avLst/>
          </a:prstGeom>
        </p:spPr>
      </p:pic>
    </p:spTree>
    <p:extLst>
      <p:ext uri="{BB962C8B-B14F-4D97-AF65-F5344CB8AC3E}">
        <p14:creationId xmlns:p14="http://schemas.microsoft.com/office/powerpoint/2010/main" val="305471586"/>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aa-ET" sz="2800" dirty="0"/>
          </a:p>
        </p:txBody>
      </p:sp>
      <p:pic>
        <p:nvPicPr>
          <p:cNvPr id="7" name="Picture 6">
            <a:extLst>
              <a:ext uri="{FF2B5EF4-FFF2-40B4-BE49-F238E27FC236}">
                <a16:creationId xmlns:a16="http://schemas.microsoft.com/office/drawing/2014/main" id="{4D4ED87D-25AF-4698-93F0-6B0C66149428}"/>
              </a:ext>
            </a:extLst>
          </p:cNvPr>
          <p:cNvPicPr>
            <a:picLocks noChangeAspect="1"/>
          </p:cNvPicPr>
          <p:nvPr/>
        </p:nvPicPr>
        <p:blipFill>
          <a:blip r:embed="rId2"/>
          <a:stretch>
            <a:fillRect/>
          </a:stretch>
        </p:blipFill>
        <p:spPr>
          <a:xfrm>
            <a:off x="3187919" y="1025525"/>
            <a:ext cx="6724650" cy="5467350"/>
          </a:xfrm>
          <a:prstGeom prst="rect">
            <a:avLst/>
          </a:prstGeom>
        </p:spPr>
      </p:pic>
    </p:spTree>
    <p:extLst>
      <p:ext uri="{BB962C8B-B14F-4D97-AF65-F5344CB8AC3E}">
        <p14:creationId xmlns:p14="http://schemas.microsoft.com/office/powerpoint/2010/main" val="8449113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9254" y="1043471"/>
            <a:ext cx="8223058" cy="4692650"/>
          </a:xfrm>
        </p:spPr>
        <p:txBody>
          <a:bodyPr>
            <a:noAutofit/>
          </a:bodyPr>
          <a:lstStyle/>
          <a:p>
            <a:pPr marL="12065">
              <a:spcBef>
                <a:spcPts val="1019"/>
              </a:spcBef>
              <a:tabLst>
                <a:tab pos="286385" algn="l"/>
                <a:tab pos="287020" algn="l"/>
              </a:tabLst>
            </a:pPr>
            <a:r>
              <a:rPr lang="vi-VN" sz="2100" b="1" spc="-55" dirty="0">
                <a:solidFill>
                  <a:srgbClr val="585858"/>
                </a:solidFill>
                <a:latin typeface="Arial"/>
                <a:cs typeface="Arial"/>
              </a:rPr>
              <a:t>Quan </a:t>
            </a:r>
            <a:r>
              <a:rPr lang="vi-VN" sz="2100" b="1" spc="-30" dirty="0">
                <a:solidFill>
                  <a:srgbClr val="585858"/>
                </a:solidFill>
                <a:latin typeface="Arial"/>
                <a:cs typeface="Arial"/>
              </a:rPr>
              <a:t>hệ</a:t>
            </a:r>
            <a:r>
              <a:rPr lang="vi-VN" sz="2100" b="1" spc="35" dirty="0">
                <a:solidFill>
                  <a:srgbClr val="585858"/>
                </a:solidFill>
                <a:latin typeface="Arial"/>
                <a:cs typeface="Arial"/>
              </a:rPr>
              <a:t> </a:t>
            </a:r>
            <a:r>
              <a:rPr lang="vi-VN" sz="2100" b="1" spc="-5" dirty="0">
                <a:solidFill>
                  <a:srgbClr val="585858"/>
                </a:solidFill>
                <a:latin typeface="Arial"/>
                <a:cs typeface="Arial"/>
              </a:rPr>
              <a:t>(relationship)</a:t>
            </a:r>
            <a:endParaRPr lang="en-US" sz="2100" b="1" dirty="0">
              <a:solidFill>
                <a:schemeClr val="tx1"/>
              </a:solidFill>
              <a:latin typeface="Arial"/>
              <a:cs typeface="Arial"/>
            </a:endParaRPr>
          </a:p>
          <a:p>
            <a:pPr marL="354965" indent="-342900">
              <a:spcBef>
                <a:spcPts val="1019"/>
              </a:spcBef>
              <a:buFont typeface="Wingdings" panose="05000000000000000000" pitchFamily="2" charset="2"/>
              <a:buChar char="Ø"/>
              <a:tabLst>
                <a:tab pos="286385" algn="l"/>
                <a:tab pos="287020" algn="l"/>
              </a:tabLst>
            </a:pPr>
            <a:r>
              <a:rPr lang="vi-VN" sz="2100" spc="-55" dirty="0">
                <a:solidFill>
                  <a:srgbClr val="585858"/>
                </a:solidFill>
                <a:latin typeface="Arial"/>
                <a:cs typeface="Arial"/>
              </a:rPr>
              <a:t>Mối liên hệ giữa các actor với nhau</a:t>
            </a:r>
          </a:p>
          <a:p>
            <a:pPr marL="606425">
              <a:spcBef>
                <a:spcPts val="580"/>
              </a:spcBef>
            </a:pPr>
            <a:r>
              <a:rPr lang="vi-VN" sz="2100" spc="-55" dirty="0">
                <a:solidFill>
                  <a:srgbClr val="585858"/>
                </a:solidFill>
                <a:latin typeface="Arial"/>
                <a:cs typeface="Arial"/>
              </a:rPr>
              <a:t>+ Khái quát hóa</a:t>
            </a:r>
          </a:p>
          <a:p>
            <a:pPr marL="606425">
              <a:spcBef>
                <a:spcPts val="590"/>
              </a:spcBef>
            </a:pPr>
            <a:r>
              <a:rPr lang="vi-VN" sz="2100" spc="-55" dirty="0">
                <a:solidFill>
                  <a:srgbClr val="585858"/>
                </a:solidFill>
                <a:latin typeface="Arial"/>
                <a:cs typeface="Arial"/>
              </a:rPr>
              <a:t>+ Giao tiếp</a:t>
            </a:r>
            <a:endParaRPr lang="en-US" sz="2100" spc="-55" dirty="0">
              <a:solidFill>
                <a:srgbClr val="585858"/>
              </a:solidFill>
              <a:latin typeface="Arial"/>
              <a:cs typeface="Arial"/>
            </a:endParaRPr>
          </a:p>
          <a:p>
            <a:pPr marL="342900" indent="-342900">
              <a:spcBef>
                <a:spcPts val="590"/>
              </a:spcBef>
              <a:buFont typeface="Wingdings" panose="05000000000000000000" pitchFamily="2" charset="2"/>
              <a:buChar char="Ø"/>
            </a:pPr>
            <a:r>
              <a:rPr lang="vi-VN" sz="2100" spc="-55" dirty="0">
                <a:solidFill>
                  <a:srgbClr val="585858"/>
                </a:solidFill>
                <a:latin typeface="Arial"/>
                <a:cs typeface="Arial"/>
              </a:rPr>
              <a:t>Mối liên hệ giữa actor và use case</a:t>
            </a:r>
          </a:p>
          <a:p>
            <a:pPr marL="606425">
              <a:spcBef>
                <a:spcPts val="595"/>
              </a:spcBef>
            </a:pPr>
            <a:r>
              <a:rPr lang="vi-VN" sz="2100" spc="-55" dirty="0">
                <a:solidFill>
                  <a:srgbClr val="585858"/>
                </a:solidFill>
                <a:latin typeface="Arial"/>
                <a:cs typeface="Arial"/>
              </a:rPr>
              <a:t>+ Giao tiếp</a:t>
            </a:r>
          </a:p>
          <a:p>
            <a:pPr marL="342900" lvl="1" indent="-342900">
              <a:spcBef>
                <a:spcPts val="750"/>
              </a:spcBef>
              <a:buFont typeface="Wingdings" panose="05000000000000000000" pitchFamily="2" charset="2"/>
              <a:buChar char="Ø"/>
              <a:tabLst>
                <a:tab pos="561340" algn="l"/>
              </a:tabLst>
            </a:pPr>
            <a:r>
              <a:rPr lang="vi-VN" sz="2100" spc="-55" dirty="0">
                <a:solidFill>
                  <a:srgbClr val="585858"/>
                </a:solidFill>
                <a:latin typeface="Arial"/>
                <a:cs typeface="Arial"/>
              </a:rPr>
              <a:t>Mối liên hệ giữa các use case với nhau</a:t>
            </a:r>
          </a:p>
          <a:p>
            <a:pPr marL="606425">
              <a:spcBef>
                <a:spcPts val="600"/>
              </a:spcBef>
            </a:pPr>
            <a:r>
              <a:rPr lang="vi-VN" sz="2100" spc="-55" dirty="0">
                <a:solidFill>
                  <a:srgbClr val="585858"/>
                </a:solidFill>
                <a:latin typeface="Arial"/>
                <a:cs typeface="Arial"/>
              </a:rPr>
              <a:t>+ Generalization: Khái quát hóa</a:t>
            </a:r>
          </a:p>
          <a:p>
            <a:pPr marL="606425">
              <a:spcBef>
                <a:spcPts val="575"/>
              </a:spcBef>
            </a:pPr>
            <a:r>
              <a:rPr lang="vi-VN" sz="2100" spc="-55" dirty="0">
                <a:solidFill>
                  <a:srgbClr val="585858"/>
                </a:solidFill>
                <a:latin typeface="Arial"/>
                <a:cs typeface="Arial"/>
              </a:rPr>
              <a:t>+ Include: Bao hàm</a:t>
            </a:r>
          </a:p>
          <a:p>
            <a:pPr marL="606425">
              <a:spcBef>
                <a:spcPts val="585"/>
              </a:spcBef>
            </a:pPr>
            <a:r>
              <a:rPr lang="vi-VN" sz="2100" spc="-55" dirty="0">
                <a:solidFill>
                  <a:srgbClr val="585858"/>
                </a:solidFill>
                <a:latin typeface="Arial"/>
                <a:cs typeface="Arial"/>
              </a:rPr>
              <a:t>+ Extend: Mở rộng</a:t>
            </a:r>
          </a:p>
        </p:txBody>
      </p:sp>
      <p:pic>
        <p:nvPicPr>
          <p:cNvPr id="5122" name="Picture 2" descr="Generalization between use case actors">
            <a:extLst>
              <a:ext uri="{FF2B5EF4-FFF2-40B4-BE49-F238E27FC236}">
                <a16:creationId xmlns:a16="http://schemas.microsoft.com/office/drawing/2014/main" id="{BA7CC288-2802-4A0C-9F8E-70D23C5DA2B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67161" y="875265"/>
            <a:ext cx="2438400" cy="208597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34F8CA1-81CF-4714-9C1B-6BB12DBEEDF9}"/>
              </a:ext>
            </a:extLst>
          </p:cNvPr>
          <p:cNvPicPr>
            <a:picLocks noChangeAspect="1"/>
          </p:cNvPicPr>
          <p:nvPr/>
        </p:nvPicPr>
        <p:blipFill>
          <a:blip r:embed="rId3"/>
          <a:stretch>
            <a:fillRect/>
          </a:stretch>
        </p:blipFill>
        <p:spPr>
          <a:xfrm>
            <a:off x="8044060" y="3202053"/>
            <a:ext cx="2514618" cy="990607"/>
          </a:xfrm>
          <a:prstGeom prst="rect">
            <a:avLst/>
          </a:prstGeom>
        </p:spPr>
      </p:pic>
    </p:spTree>
    <p:extLst>
      <p:ext uri="{BB962C8B-B14F-4D97-AF65-F5344CB8AC3E}">
        <p14:creationId xmlns:p14="http://schemas.microsoft.com/office/powerpoint/2010/main" val="63775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41983" y="1285875"/>
            <a:ext cx="8411817" cy="4692650"/>
          </a:xfrm>
        </p:spPr>
        <p:txBody>
          <a:bodyPr>
            <a:noAutofit/>
          </a:bodyPr>
          <a:lstStyle/>
          <a:p>
            <a:r>
              <a:rPr lang="en-US" b="1" i="0" dirty="0" err="1">
                <a:solidFill>
                  <a:srgbClr val="000000"/>
                </a:solidFill>
                <a:effectLst/>
                <a:latin typeface="+mj-lt"/>
              </a:rPr>
              <a:t>Phân</a:t>
            </a:r>
            <a:r>
              <a:rPr lang="en-US" b="1" i="0" dirty="0">
                <a:solidFill>
                  <a:srgbClr val="000000"/>
                </a:solidFill>
                <a:effectLst/>
                <a:latin typeface="+mj-lt"/>
              </a:rPr>
              <a:t> </a:t>
            </a:r>
            <a:r>
              <a:rPr lang="en-US" b="1" i="0" dirty="0" err="1">
                <a:solidFill>
                  <a:srgbClr val="000000"/>
                </a:solidFill>
                <a:effectLst/>
                <a:latin typeface="+mj-lt"/>
              </a:rPr>
              <a:t>loại</a:t>
            </a:r>
            <a:r>
              <a:rPr lang="en-US" b="1" i="0" dirty="0">
                <a:solidFill>
                  <a:srgbClr val="000000"/>
                </a:solidFill>
                <a:effectLst/>
                <a:latin typeface="+mj-lt"/>
              </a:rPr>
              <a:t> </a:t>
            </a:r>
            <a:r>
              <a:rPr lang="en-US" b="1" i="0" dirty="0" err="1">
                <a:solidFill>
                  <a:srgbClr val="000000"/>
                </a:solidFill>
                <a:effectLst/>
                <a:latin typeface="+mj-lt"/>
              </a:rPr>
              <a:t>phần</a:t>
            </a:r>
            <a:r>
              <a:rPr lang="en-US" b="1" i="0" dirty="0">
                <a:solidFill>
                  <a:srgbClr val="000000"/>
                </a:solidFill>
                <a:effectLst/>
                <a:latin typeface="+mj-lt"/>
              </a:rPr>
              <a:t> </a:t>
            </a:r>
            <a:r>
              <a:rPr lang="en-US" b="1" i="0" dirty="0" err="1">
                <a:solidFill>
                  <a:srgbClr val="000000"/>
                </a:solidFill>
                <a:effectLst/>
                <a:latin typeface="+mj-lt"/>
              </a:rPr>
              <a:t>mềm</a:t>
            </a:r>
            <a:r>
              <a:rPr lang="en-US" b="1" i="0" dirty="0">
                <a:solidFill>
                  <a:srgbClr val="000000"/>
                </a:solidFill>
                <a:effectLst/>
                <a:latin typeface="+mj-lt"/>
              </a:rPr>
              <a:t>:</a:t>
            </a: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FF0000"/>
                </a:solidFill>
                <a:effectLst/>
                <a:latin typeface="+mj-lt"/>
              </a:rPr>
              <a:t>hê</a:t>
            </a:r>
            <a:r>
              <a:rPr lang="en-US" b="0" i="0" dirty="0">
                <a:solidFill>
                  <a:srgbClr val="FF0000"/>
                </a:solidFill>
                <a:effectLst/>
                <a:latin typeface="+mj-lt"/>
              </a:rPr>
              <a:t>̣ </a:t>
            </a:r>
            <a:r>
              <a:rPr lang="en-US" b="0" i="0" dirty="0" err="1">
                <a:solidFill>
                  <a:srgbClr val="FF0000"/>
                </a:solidFill>
                <a:effectLst/>
                <a:latin typeface="+mj-lt"/>
              </a:rPr>
              <a:t>thống</a:t>
            </a:r>
            <a:r>
              <a:rPr lang="en-US" b="0" i="0" dirty="0">
                <a:solidFill>
                  <a:srgbClr val="FF0000"/>
                </a:solidFill>
                <a:effectLst/>
                <a:latin typeface="+mj-lt"/>
              </a:rPr>
              <a:t> </a:t>
            </a:r>
            <a:r>
              <a:rPr lang="en-US" b="0" i="0" dirty="0">
                <a:solidFill>
                  <a:srgbClr val="000000"/>
                </a:solidFill>
                <a:effectLst/>
                <a:latin typeface="+mj-lt"/>
              </a:rPr>
              <a:t>(System Software)</a:t>
            </a: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FF0000"/>
                </a:solidFill>
                <a:effectLst/>
                <a:latin typeface="+mj-lt"/>
              </a:rPr>
              <a:t>thời</a:t>
            </a:r>
            <a:r>
              <a:rPr lang="en-US" b="0" i="0" dirty="0">
                <a:solidFill>
                  <a:srgbClr val="FF0000"/>
                </a:solidFill>
                <a:effectLst/>
                <a:latin typeface="+mj-lt"/>
              </a:rPr>
              <a:t> </a:t>
            </a:r>
            <a:r>
              <a:rPr lang="en-US" b="0" i="0" dirty="0" err="1">
                <a:solidFill>
                  <a:srgbClr val="FF0000"/>
                </a:solidFill>
                <a:effectLst/>
                <a:latin typeface="+mj-lt"/>
              </a:rPr>
              <a:t>gian</a:t>
            </a:r>
            <a:r>
              <a:rPr lang="en-US" b="0" i="0" dirty="0">
                <a:solidFill>
                  <a:srgbClr val="FF0000"/>
                </a:solidFill>
                <a:effectLst/>
                <a:latin typeface="+mj-lt"/>
              </a:rPr>
              <a:t> </a:t>
            </a:r>
            <a:r>
              <a:rPr lang="en-US" b="0" i="0" dirty="0" err="1">
                <a:solidFill>
                  <a:srgbClr val="FF0000"/>
                </a:solidFill>
                <a:effectLst/>
                <a:latin typeface="+mj-lt"/>
              </a:rPr>
              <a:t>thực</a:t>
            </a:r>
            <a:r>
              <a:rPr lang="en-US" b="0" i="0" dirty="0">
                <a:solidFill>
                  <a:srgbClr val="FF0000"/>
                </a:solidFill>
                <a:effectLst/>
                <a:latin typeface="+mj-lt"/>
              </a:rPr>
              <a:t> </a:t>
            </a:r>
            <a:r>
              <a:rPr lang="en-US" b="0" i="0" dirty="0">
                <a:solidFill>
                  <a:srgbClr val="000000"/>
                </a:solidFill>
                <a:effectLst/>
                <a:latin typeface="+mj-lt"/>
              </a:rPr>
              <a:t>(Real-time Software)</a:t>
            </a: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FF0000"/>
                </a:solidFill>
                <a:effectLst/>
                <a:latin typeface="+mj-lt"/>
              </a:rPr>
              <a:t>nghiệp</a:t>
            </a:r>
            <a:r>
              <a:rPr lang="en-US" b="0" i="0" dirty="0">
                <a:solidFill>
                  <a:srgbClr val="FF0000"/>
                </a:solidFill>
                <a:effectLst/>
                <a:latin typeface="+mj-lt"/>
              </a:rPr>
              <a:t> </a:t>
            </a:r>
            <a:r>
              <a:rPr lang="en-US" b="0" i="0" dirty="0" err="1">
                <a:solidFill>
                  <a:srgbClr val="FF0000"/>
                </a:solidFill>
                <a:effectLst/>
                <a:latin typeface="+mj-lt"/>
              </a:rPr>
              <a:t>vụ</a:t>
            </a:r>
            <a:r>
              <a:rPr lang="en-US" b="0" i="0" dirty="0">
                <a:solidFill>
                  <a:srgbClr val="FF0000"/>
                </a:solidFill>
                <a:effectLst/>
                <a:latin typeface="+mj-lt"/>
              </a:rPr>
              <a:t> </a:t>
            </a:r>
            <a:r>
              <a:rPr lang="en-US" b="0" i="0" dirty="0">
                <a:solidFill>
                  <a:srgbClr val="000000"/>
                </a:solidFill>
                <a:effectLst/>
                <a:latin typeface="+mj-lt"/>
              </a:rPr>
              <a:t>(Business Software)</a:t>
            </a: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a:solidFill>
                  <a:srgbClr val="FF0000"/>
                </a:solidFill>
                <a:effectLst/>
                <a:latin typeface="+mj-lt"/>
              </a:rPr>
              <a:t>khoa </a:t>
            </a:r>
            <a:r>
              <a:rPr lang="en-US" b="0" i="0" dirty="0" err="1">
                <a:solidFill>
                  <a:srgbClr val="FF0000"/>
                </a:solidFill>
                <a:effectLst/>
                <a:latin typeface="+mj-lt"/>
              </a:rPr>
              <a:t>học</a:t>
            </a:r>
            <a:r>
              <a:rPr lang="en-US" b="0" i="0" dirty="0">
                <a:solidFill>
                  <a:srgbClr val="FF0000"/>
                </a:solidFill>
                <a:effectLst/>
                <a:latin typeface="+mj-lt"/>
              </a:rPr>
              <a:t> </a:t>
            </a:r>
            <a:r>
              <a:rPr lang="en-US" b="0" i="0" dirty="0">
                <a:solidFill>
                  <a:srgbClr val="000000"/>
                </a:solidFill>
                <a:effectLst/>
                <a:latin typeface="+mj-lt"/>
              </a:rPr>
              <a:t>(Engineering and Science Software)</a:t>
            </a: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FF0000"/>
                </a:solidFill>
                <a:effectLst/>
                <a:latin typeface="+mj-lt"/>
              </a:rPr>
              <a:t>nhúng</a:t>
            </a:r>
            <a:r>
              <a:rPr lang="en-US" b="0" i="0" dirty="0">
                <a:solidFill>
                  <a:srgbClr val="FF0000"/>
                </a:solidFill>
                <a:effectLst/>
                <a:latin typeface="+mj-lt"/>
              </a:rPr>
              <a:t> </a:t>
            </a:r>
            <a:r>
              <a:rPr lang="en-US" b="0" i="0" dirty="0">
                <a:solidFill>
                  <a:srgbClr val="000000"/>
                </a:solidFill>
                <a:effectLst/>
                <a:latin typeface="+mj-lt"/>
              </a:rPr>
              <a:t>(Embedded Software)</a:t>
            </a: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000000"/>
                </a:solidFill>
                <a:effectLst/>
                <a:latin typeface="+mj-lt"/>
              </a:rPr>
              <a:t>trên</a:t>
            </a:r>
            <a:r>
              <a:rPr lang="en-US" b="0" i="0" dirty="0">
                <a:solidFill>
                  <a:srgbClr val="000000"/>
                </a:solidFill>
                <a:effectLst/>
                <a:latin typeface="+mj-lt"/>
              </a:rPr>
              <a:t> </a:t>
            </a:r>
            <a:r>
              <a:rPr lang="en-US" b="0" i="0" dirty="0" err="1">
                <a:solidFill>
                  <a:srgbClr val="000000"/>
                </a:solidFill>
                <a:effectLst/>
                <a:latin typeface="+mj-lt"/>
              </a:rPr>
              <a:t>máy</a:t>
            </a:r>
            <a:r>
              <a:rPr lang="en-US" b="0" i="0" dirty="0">
                <a:solidFill>
                  <a:srgbClr val="000000"/>
                </a:solidFill>
                <a:effectLst/>
                <a:latin typeface="+mj-lt"/>
              </a:rPr>
              <a:t> </a:t>
            </a:r>
            <a:r>
              <a:rPr lang="en-US" b="0" i="0" dirty="0">
                <a:solidFill>
                  <a:srgbClr val="FF0000"/>
                </a:solidFill>
                <a:effectLst/>
                <a:latin typeface="+mj-lt"/>
              </a:rPr>
              <a:t>cá </a:t>
            </a:r>
            <a:r>
              <a:rPr lang="en-US" b="0" i="0" dirty="0" err="1">
                <a:solidFill>
                  <a:srgbClr val="FF0000"/>
                </a:solidFill>
                <a:effectLst/>
                <a:latin typeface="+mj-lt"/>
              </a:rPr>
              <a:t>nhân</a:t>
            </a:r>
            <a:r>
              <a:rPr lang="en-US" b="0" i="0" dirty="0">
                <a:solidFill>
                  <a:srgbClr val="FF0000"/>
                </a:solidFill>
                <a:effectLst/>
                <a:latin typeface="+mj-lt"/>
              </a:rPr>
              <a:t> </a:t>
            </a:r>
            <a:r>
              <a:rPr lang="en-US" b="0" i="0" dirty="0">
                <a:solidFill>
                  <a:srgbClr val="000000"/>
                </a:solidFill>
                <a:effectLst/>
                <a:latin typeface="+mj-lt"/>
              </a:rPr>
              <a:t>(Personal computer Software)</a:t>
            </a: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000000"/>
                </a:solidFill>
                <a:effectLst/>
                <a:latin typeface="+mj-lt"/>
              </a:rPr>
              <a:t>trên</a:t>
            </a:r>
            <a:r>
              <a:rPr lang="en-US" b="0" i="0" dirty="0">
                <a:solidFill>
                  <a:srgbClr val="000000"/>
                </a:solidFill>
                <a:effectLst/>
                <a:latin typeface="+mj-lt"/>
              </a:rPr>
              <a:t> </a:t>
            </a:r>
            <a:r>
              <a:rPr lang="en-US" b="0" i="0" dirty="0">
                <a:solidFill>
                  <a:srgbClr val="FF0000"/>
                </a:solidFill>
                <a:effectLst/>
                <a:latin typeface="+mj-lt"/>
              </a:rPr>
              <a:t>Web </a:t>
            </a:r>
            <a:r>
              <a:rPr lang="en-US" b="0" i="0" dirty="0">
                <a:solidFill>
                  <a:srgbClr val="000000"/>
                </a:solidFill>
                <a:effectLst/>
                <a:latin typeface="+mj-lt"/>
              </a:rPr>
              <a:t>(Web-based Software)</a:t>
            </a:r>
          </a:p>
          <a:p>
            <a:pPr marL="285750" indent="-285750">
              <a:buFont typeface="Wingdings" panose="05000000000000000000" pitchFamily="2" charset="2"/>
              <a:buChar char="§"/>
            </a:pPr>
            <a:r>
              <a:rPr lang="en-US" b="0" i="0" dirty="0" err="1">
                <a:solidFill>
                  <a:srgbClr val="000000"/>
                </a:solidFill>
                <a:effectLst/>
                <a:latin typeface="+mj-lt"/>
              </a:rPr>
              <a:t>Phần</a:t>
            </a:r>
            <a:r>
              <a:rPr lang="en-US" b="0" i="0" dirty="0">
                <a:solidFill>
                  <a:srgbClr val="000000"/>
                </a:solidFill>
                <a:effectLst/>
                <a:latin typeface="+mj-lt"/>
              </a:rPr>
              <a:t> </a:t>
            </a:r>
            <a:r>
              <a:rPr lang="en-US" b="0" i="0" dirty="0" err="1">
                <a:solidFill>
                  <a:srgbClr val="000000"/>
                </a:solidFill>
                <a:effectLst/>
                <a:latin typeface="+mj-lt"/>
              </a:rPr>
              <a:t>mềm</a:t>
            </a:r>
            <a:r>
              <a:rPr lang="en-US" b="0" i="0" dirty="0">
                <a:solidFill>
                  <a:srgbClr val="000000"/>
                </a:solidFill>
                <a:effectLst/>
                <a:latin typeface="+mj-lt"/>
              </a:rPr>
              <a:t> </a:t>
            </a:r>
            <a:r>
              <a:rPr lang="en-US" b="0" i="0" dirty="0" err="1">
                <a:solidFill>
                  <a:srgbClr val="FF0000"/>
                </a:solidFill>
                <a:effectLst/>
                <a:latin typeface="+mj-lt"/>
              </a:rPr>
              <a:t>trí</a:t>
            </a:r>
            <a:r>
              <a:rPr lang="en-US" b="0" i="0" dirty="0">
                <a:solidFill>
                  <a:srgbClr val="FF0000"/>
                </a:solidFill>
                <a:effectLst/>
                <a:latin typeface="+mj-lt"/>
              </a:rPr>
              <a:t> </a:t>
            </a:r>
            <a:r>
              <a:rPr lang="en-US" b="0" i="0" dirty="0" err="1">
                <a:solidFill>
                  <a:srgbClr val="FF0000"/>
                </a:solidFill>
                <a:effectLst/>
                <a:latin typeface="+mj-lt"/>
              </a:rPr>
              <a:t>tuê</a:t>
            </a:r>
            <a:r>
              <a:rPr lang="en-US" b="0" i="0" dirty="0">
                <a:solidFill>
                  <a:srgbClr val="FF0000"/>
                </a:solidFill>
                <a:effectLst/>
                <a:latin typeface="+mj-lt"/>
              </a:rPr>
              <a:t>̣ </a:t>
            </a:r>
            <a:r>
              <a:rPr lang="en-US" b="0" i="0" dirty="0" err="1">
                <a:solidFill>
                  <a:srgbClr val="FF0000"/>
                </a:solidFill>
                <a:effectLst/>
                <a:latin typeface="+mj-lt"/>
              </a:rPr>
              <a:t>nhân</a:t>
            </a:r>
            <a:r>
              <a:rPr lang="en-US" b="0" i="0" dirty="0">
                <a:solidFill>
                  <a:srgbClr val="FF0000"/>
                </a:solidFill>
                <a:effectLst/>
                <a:latin typeface="+mj-lt"/>
              </a:rPr>
              <a:t> </a:t>
            </a:r>
            <a:r>
              <a:rPr lang="en-US" b="0" i="0" dirty="0" err="1">
                <a:solidFill>
                  <a:srgbClr val="FF0000"/>
                </a:solidFill>
                <a:effectLst/>
                <a:latin typeface="+mj-lt"/>
              </a:rPr>
              <a:t>tạo</a:t>
            </a:r>
            <a:r>
              <a:rPr lang="en-US" b="0" i="0" dirty="0">
                <a:solidFill>
                  <a:srgbClr val="FF0000"/>
                </a:solidFill>
                <a:effectLst/>
                <a:latin typeface="+mj-lt"/>
              </a:rPr>
              <a:t> </a:t>
            </a:r>
            <a:r>
              <a:rPr lang="en-US" b="0" i="0" dirty="0">
                <a:solidFill>
                  <a:srgbClr val="000000"/>
                </a:solidFill>
                <a:effectLst/>
                <a:latin typeface="+mj-lt"/>
              </a:rPr>
              <a:t>(Artificial Intelligent Software)</a:t>
            </a:r>
            <a:r>
              <a:rPr lang="en-US" dirty="0">
                <a:latin typeface="+mj-lt"/>
              </a:rPr>
              <a:t> </a:t>
            </a:r>
            <a:br>
              <a:rPr lang="en-US" dirty="0">
                <a:latin typeface="+mj-lt"/>
              </a:rPr>
            </a:br>
            <a:endParaRPr lang="vi-VN" b="1" i="1" dirty="0">
              <a:latin typeface="+mj-lt"/>
            </a:endParaRPr>
          </a:p>
        </p:txBody>
      </p:sp>
    </p:spTree>
    <p:extLst>
      <p:ext uri="{BB962C8B-B14F-4D97-AF65-F5344CB8AC3E}">
        <p14:creationId xmlns:p14="http://schemas.microsoft.com/office/powerpoint/2010/main" val="36576995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aa-ET" sz="2800" dirty="0"/>
          </a:p>
        </p:txBody>
      </p:sp>
      <p:pic>
        <p:nvPicPr>
          <p:cNvPr id="6" name="Picture 5">
            <a:extLst>
              <a:ext uri="{FF2B5EF4-FFF2-40B4-BE49-F238E27FC236}">
                <a16:creationId xmlns:a16="http://schemas.microsoft.com/office/drawing/2014/main" id="{76673704-9B68-4388-AF64-195302A5A37B}"/>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45604" y="1326500"/>
            <a:ext cx="4953000" cy="3181270"/>
          </a:xfrm>
          <a:prstGeom prst="rect">
            <a:avLst/>
          </a:prstGeom>
          <a:noFill/>
          <a:ln>
            <a:noFill/>
          </a:ln>
        </p:spPr>
      </p:pic>
      <p:pic>
        <p:nvPicPr>
          <p:cNvPr id="7" name="Picture 2">
            <a:extLst>
              <a:ext uri="{FF2B5EF4-FFF2-40B4-BE49-F238E27FC236}">
                <a16:creationId xmlns:a16="http://schemas.microsoft.com/office/drawing/2014/main" id="{88F5B068-0B45-442E-8EAB-F20E0DBFA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6965" y="68075"/>
            <a:ext cx="5005097" cy="379824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50861532-6262-4703-BC6E-A296BE0BE377}"/>
              </a:ext>
            </a:extLst>
          </p:cNvPr>
          <p:cNvSpPr txBox="1"/>
          <p:nvPr/>
        </p:nvSpPr>
        <p:spPr>
          <a:xfrm>
            <a:off x="6813549" y="6179121"/>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Internet</a:t>
            </a:r>
          </a:p>
        </p:txBody>
      </p:sp>
      <p:pic>
        <p:nvPicPr>
          <p:cNvPr id="6146" name="Picture 2" descr="uml - Use case generalization versus extension - Stack Overflow">
            <a:extLst>
              <a:ext uri="{FF2B5EF4-FFF2-40B4-BE49-F238E27FC236}">
                <a16:creationId xmlns:a16="http://schemas.microsoft.com/office/drawing/2014/main" id="{511C29E2-0F1B-4A7C-83EE-A21E184C67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5983" y="4163372"/>
            <a:ext cx="4466079" cy="15079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270194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aa-ET" sz="2800" dirty="0"/>
          </a:p>
        </p:txBody>
      </p:sp>
      <p:sp>
        <p:nvSpPr>
          <p:cNvPr id="8" name="TextBox 7">
            <a:extLst>
              <a:ext uri="{FF2B5EF4-FFF2-40B4-BE49-F238E27FC236}">
                <a16:creationId xmlns:a16="http://schemas.microsoft.com/office/drawing/2014/main" id="{50861532-6262-4703-BC6E-A296BE0BE377}"/>
              </a:ext>
            </a:extLst>
          </p:cNvPr>
          <p:cNvSpPr txBox="1"/>
          <p:nvPr/>
        </p:nvSpPr>
        <p:spPr>
          <a:xfrm>
            <a:off x="5499454" y="6127311"/>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Internet</a:t>
            </a:r>
          </a:p>
        </p:txBody>
      </p:sp>
      <p:pic>
        <p:nvPicPr>
          <p:cNvPr id="9" name="Picture 8">
            <a:extLst>
              <a:ext uri="{FF2B5EF4-FFF2-40B4-BE49-F238E27FC236}">
                <a16:creationId xmlns:a16="http://schemas.microsoft.com/office/drawing/2014/main" id="{AD42C7DA-49A4-491B-AC52-60D830BDDE7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892286" y="1061694"/>
            <a:ext cx="7908235" cy="4558884"/>
          </a:xfrm>
          <a:prstGeom prst="rect">
            <a:avLst/>
          </a:prstGeom>
          <a:noFill/>
          <a:ln>
            <a:noFill/>
          </a:ln>
        </p:spPr>
      </p:pic>
    </p:spTree>
    <p:extLst>
      <p:ext uri="{BB962C8B-B14F-4D97-AF65-F5344CB8AC3E}">
        <p14:creationId xmlns:p14="http://schemas.microsoft.com/office/powerpoint/2010/main" val="247823443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9254" y="1043471"/>
            <a:ext cx="8223058" cy="4692650"/>
          </a:xfrm>
        </p:spPr>
        <p:txBody>
          <a:bodyPr>
            <a:noAutofit/>
          </a:bodyPr>
          <a:lstStyle/>
          <a:p>
            <a:pPr marL="12065">
              <a:spcBef>
                <a:spcPts val="1019"/>
              </a:spcBef>
              <a:tabLst>
                <a:tab pos="286385" algn="l"/>
                <a:tab pos="287020" algn="l"/>
              </a:tabLst>
            </a:pPr>
            <a:r>
              <a:rPr lang="vi-VN" sz="2000" dirty="0"/>
              <a:t>Đặc tả Use Case tồn tại dưới dạng một cái </a:t>
            </a:r>
            <a:r>
              <a:rPr lang="vi-VN" sz="2000" b="1" dirty="0"/>
              <a:t>bảng ghi chú</a:t>
            </a:r>
            <a:r>
              <a:rPr lang="vi-VN" sz="2000" dirty="0"/>
              <a:t>.</a:t>
            </a:r>
          </a:p>
          <a:p>
            <a:r>
              <a:rPr lang="vi-VN" sz="2000" b="1" dirty="0"/>
              <a:t>1. Summary</a:t>
            </a:r>
          </a:p>
          <a:p>
            <a:pPr marL="342900" lvl="0" indent="-342900" algn="just">
              <a:buFont typeface="Wingdings" panose="05000000000000000000" pitchFamily="2" charset="2"/>
              <a:buChar char="Ø"/>
            </a:pPr>
            <a:r>
              <a:rPr lang="vi-VN" sz="2000" b="1" dirty="0"/>
              <a:t>Use Case Name:</a:t>
            </a:r>
            <a:r>
              <a:rPr lang="vi-VN" sz="2000" dirty="0"/>
              <a:t> Tên Use Case</a:t>
            </a:r>
          </a:p>
          <a:p>
            <a:pPr marL="342900" lvl="0" indent="-342900" algn="just">
              <a:buFont typeface="Wingdings" panose="05000000000000000000" pitchFamily="2" charset="2"/>
              <a:buChar char="Ø"/>
            </a:pPr>
            <a:r>
              <a:rPr lang="vi-VN" sz="2000" b="1" dirty="0"/>
              <a:t>Use Case ID:</a:t>
            </a:r>
            <a:r>
              <a:rPr lang="vi-VN" sz="2000" dirty="0"/>
              <a:t> Mã Use Case</a:t>
            </a:r>
          </a:p>
          <a:p>
            <a:pPr marL="342900" lvl="0" indent="-342900" algn="just">
              <a:buFont typeface="Wingdings" panose="05000000000000000000" pitchFamily="2" charset="2"/>
              <a:buChar char="Ø"/>
            </a:pPr>
            <a:r>
              <a:rPr lang="vi-VN" sz="2000" b="1" dirty="0"/>
              <a:t>Use Case Description:</a:t>
            </a:r>
            <a:r>
              <a:rPr lang="vi-VN" sz="2000" dirty="0"/>
              <a:t> Tóm gọn nhanh </a:t>
            </a:r>
            <a:r>
              <a:rPr lang="vi-VN" sz="2000" i="1" u="sng" dirty="0"/>
              <a:t>sự tương tác</a:t>
            </a:r>
            <a:r>
              <a:rPr lang="vi-VN" sz="2000" dirty="0"/>
              <a:t> được thể hiện trong Use Case là gì.</a:t>
            </a:r>
          </a:p>
          <a:p>
            <a:pPr marL="342900" lvl="0" indent="-342900" algn="just">
              <a:buFont typeface="Wingdings" panose="05000000000000000000" pitchFamily="2" charset="2"/>
              <a:buChar char="Ø"/>
            </a:pPr>
            <a:r>
              <a:rPr lang="vi-VN" sz="2000" b="1" dirty="0"/>
              <a:t>Actor:</a:t>
            </a:r>
            <a:r>
              <a:rPr lang="vi-VN" sz="2000" dirty="0"/>
              <a:t> Những đối tượng thực hiện sự tương tác trong Use Case.</a:t>
            </a:r>
          </a:p>
          <a:p>
            <a:pPr marL="342900" lvl="0" indent="-342900" algn="just">
              <a:buFont typeface="Wingdings" panose="05000000000000000000" pitchFamily="2" charset="2"/>
              <a:buChar char="Ø"/>
            </a:pPr>
            <a:r>
              <a:rPr lang="vi-VN" sz="2000" b="1" dirty="0"/>
              <a:t>Priority:</a:t>
            </a:r>
            <a:r>
              <a:rPr lang="vi-VN" sz="2000" dirty="0"/>
              <a:t> Mức độ ưu tiên của Use Case so với các Use Case còn lại trong dự án.</a:t>
            </a:r>
          </a:p>
          <a:p>
            <a:pPr marL="342900" lvl="0" indent="-342900" algn="just">
              <a:buFont typeface="Wingdings" panose="05000000000000000000" pitchFamily="2" charset="2"/>
              <a:buChar char="Ø"/>
            </a:pPr>
            <a:r>
              <a:rPr lang="vi-VN" sz="2000" b="1" dirty="0"/>
              <a:t>Trigger:</a:t>
            </a:r>
            <a:r>
              <a:rPr lang="vi-VN" sz="2000" dirty="0"/>
              <a:t> Điều kiện kích hoạt Use Case xảy ra.</a:t>
            </a:r>
          </a:p>
          <a:p>
            <a:pPr marL="342900" lvl="0" indent="-342900" algn="just">
              <a:buFont typeface="Wingdings" panose="05000000000000000000" pitchFamily="2" charset="2"/>
              <a:buChar char="Ø"/>
            </a:pPr>
            <a:r>
              <a:rPr lang="vi-VN" sz="2000" b="1" dirty="0"/>
              <a:t>Pre-Condition:</a:t>
            </a:r>
            <a:r>
              <a:rPr lang="vi-VN" sz="2000" dirty="0"/>
              <a:t> Điều kiện cần để Use Case thực hiện.</a:t>
            </a:r>
          </a:p>
          <a:p>
            <a:pPr marL="342900" lvl="0" indent="-342900" algn="just">
              <a:buFont typeface="Wingdings" panose="05000000000000000000" pitchFamily="2" charset="2"/>
              <a:buChar char="Ø"/>
            </a:pPr>
            <a:r>
              <a:rPr lang="vi-VN" sz="2000" b="1" dirty="0"/>
              <a:t>Post-Condition:</a:t>
            </a:r>
            <a:r>
              <a:rPr lang="vi-VN" sz="2000" dirty="0"/>
              <a:t> Những thứ sẽ xuất hiện sau khi Use Case được thực hiện thành công.</a:t>
            </a:r>
          </a:p>
          <a:p>
            <a:pPr marL="286385" indent="-274320">
              <a:spcBef>
                <a:spcPts val="1019"/>
              </a:spcBef>
              <a:buChar char="•"/>
              <a:tabLst>
                <a:tab pos="286385" algn="l"/>
                <a:tab pos="287020" algn="l"/>
              </a:tabLst>
            </a:pPr>
            <a:endParaRPr lang="vi-VN" sz="1800" dirty="0">
              <a:latin typeface="Arial"/>
              <a:cs typeface="Arial"/>
            </a:endParaRPr>
          </a:p>
        </p:txBody>
      </p:sp>
    </p:spTree>
    <p:extLst>
      <p:ext uri="{BB962C8B-B14F-4D97-AF65-F5344CB8AC3E}">
        <p14:creationId xmlns:p14="http://schemas.microsoft.com/office/powerpoint/2010/main" val="39934185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UseCase</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9254" y="1043471"/>
            <a:ext cx="8223058" cy="4692650"/>
          </a:xfrm>
        </p:spPr>
        <p:txBody>
          <a:bodyPr>
            <a:noAutofit/>
          </a:bodyPr>
          <a:lstStyle/>
          <a:p>
            <a:r>
              <a:rPr lang="en-US" sz="2000" b="1" dirty="0">
                <a:solidFill>
                  <a:schemeClr val="tx1"/>
                </a:solidFill>
              </a:rPr>
              <a:t>2. Flow</a:t>
            </a:r>
          </a:p>
          <a:p>
            <a:pPr marL="342900" indent="-342900" algn="just">
              <a:buFont typeface="Wingdings" panose="05000000000000000000" pitchFamily="2" charset="2"/>
              <a:buChar char="Ø"/>
            </a:pPr>
            <a:r>
              <a:rPr lang="en-US" sz="2000" b="1" dirty="0">
                <a:solidFill>
                  <a:schemeClr val="tx1"/>
                </a:solidFill>
              </a:rPr>
              <a:t>Basic Flow:</a:t>
            </a:r>
            <a:r>
              <a:rPr lang="en-US" sz="2000" i="1" dirty="0">
                <a:solidFill>
                  <a:schemeClr val="tx1"/>
                </a:solidFill>
              </a:rPr>
              <a:t> </a:t>
            </a:r>
            <a:r>
              <a:rPr lang="en-US" sz="2000" i="1" dirty="0" err="1">
                <a:solidFill>
                  <a:schemeClr val="tx1"/>
                </a:solidFill>
              </a:rPr>
              <a:t>luồng</a:t>
            </a:r>
            <a:r>
              <a:rPr lang="en-US" sz="2000" i="1" dirty="0">
                <a:solidFill>
                  <a:schemeClr val="tx1"/>
                </a:solidFill>
              </a:rPr>
              <a:t> </a:t>
            </a:r>
            <a:r>
              <a:rPr lang="en-US" sz="2000" i="1" dirty="0" err="1">
                <a:solidFill>
                  <a:schemeClr val="tx1"/>
                </a:solidFill>
              </a:rPr>
              <a:t>tương</a:t>
            </a:r>
            <a:r>
              <a:rPr lang="en-US" sz="2000" i="1" dirty="0">
                <a:solidFill>
                  <a:schemeClr val="tx1"/>
                </a:solidFill>
              </a:rPr>
              <a:t> </a:t>
            </a:r>
            <a:r>
              <a:rPr lang="en-US" sz="2000" i="1" dirty="0" err="1">
                <a:solidFill>
                  <a:schemeClr val="tx1"/>
                </a:solidFill>
              </a:rPr>
              <a:t>tác</a:t>
            </a:r>
            <a:r>
              <a:rPr lang="en-US" sz="2000" i="1" dirty="0">
                <a:solidFill>
                  <a:schemeClr val="tx1"/>
                </a:solidFill>
              </a:rPr>
              <a:t> </a:t>
            </a:r>
            <a:r>
              <a:rPr lang="en-US" sz="2000" i="1" u="sng" dirty="0">
                <a:solidFill>
                  <a:schemeClr val="tx1"/>
                </a:solidFill>
              </a:rPr>
              <a:t>CHÍNH</a:t>
            </a:r>
            <a:r>
              <a:rPr lang="en-US" sz="2000" dirty="0">
                <a:solidFill>
                  <a:schemeClr val="tx1"/>
                </a:solidFill>
              </a:rPr>
              <a:t> </a:t>
            </a:r>
            <a:r>
              <a:rPr lang="en-US" sz="2000" dirty="0" err="1">
                <a:solidFill>
                  <a:schemeClr val="tx1"/>
                </a:solidFill>
              </a:rPr>
              <a:t>giữa</a:t>
            </a:r>
            <a:r>
              <a:rPr lang="en-US" sz="2000" dirty="0">
                <a:solidFill>
                  <a:schemeClr val="tx1"/>
                </a:solidFill>
              </a:rPr>
              <a:t> </a:t>
            </a:r>
            <a:r>
              <a:rPr lang="en-US" sz="2000" dirty="0" err="1">
                <a:solidFill>
                  <a:schemeClr val="tx1"/>
                </a:solidFill>
              </a:rPr>
              <a:t>các</a:t>
            </a:r>
            <a:r>
              <a:rPr lang="en-US" sz="2000" dirty="0">
                <a:solidFill>
                  <a:schemeClr val="tx1"/>
                </a:solidFill>
              </a:rPr>
              <a:t> Actor </a:t>
            </a:r>
            <a:r>
              <a:rPr lang="en-US" sz="2000" dirty="0" err="1">
                <a:solidFill>
                  <a:schemeClr val="tx1"/>
                </a:solidFill>
              </a:rPr>
              <a:t>và</a:t>
            </a:r>
            <a:r>
              <a:rPr lang="en-US" sz="2000" dirty="0">
                <a:solidFill>
                  <a:schemeClr val="tx1"/>
                </a:solidFill>
              </a:rPr>
              <a:t> System </a:t>
            </a:r>
            <a:r>
              <a:rPr lang="en-US" sz="2000" dirty="0" err="1">
                <a:solidFill>
                  <a:schemeClr val="tx1"/>
                </a:solidFill>
              </a:rPr>
              <a:t>để</a:t>
            </a:r>
            <a:r>
              <a:rPr lang="en-US" sz="2000" dirty="0">
                <a:solidFill>
                  <a:schemeClr val="tx1"/>
                </a:solidFill>
              </a:rPr>
              <a:t> Use Case </a:t>
            </a:r>
            <a:r>
              <a:rPr lang="en-US" sz="2000" dirty="0" err="1">
                <a:solidFill>
                  <a:schemeClr val="tx1"/>
                </a:solidFill>
              </a:rPr>
              <a:t>thực</a:t>
            </a:r>
            <a:r>
              <a:rPr lang="en-US" sz="2000" dirty="0">
                <a:solidFill>
                  <a:schemeClr val="tx1"/>
                </a:solidFill>
              </a:rPr>
              <a:t> </a:t>
            </a:r>
            <a:r>
              <a:rPr lang="en-US" sz="2000" dirty="0" err="1">
                <a:solidFill>
                  <a:schemeClr val="tx1"/>
                </a:solidFill>
              </a:rPr>
              <a:t>hiện</a:t>
            </a:r>
            <a:r>
              <a:rPr lang="en-US" sz="2000" dirty="0">
                <a:solidFill>
                  <a:schemeClr val="tx1"/>
                </a:solidFill>
              </a:rPr>
              <a:t> </a:t>
            </a:r>
            <a:r>
              <a:rPr lang="en-US" sz="2000" dirty="0" err="1">
                <a:solidFill>
                  <a:schemeClr val="tx1"/>
                </a:solidFill>
              </a:rPr>
              <a:t>thành</a:t>
            </a:r>
            <a:r>
              <a:rPr lang="en-US" sz="2000" dirty="0">
                <a:solidFill>
                  <a:schemeClr val="tx1"/>
                </a:solidFill>
              </a:rPr>
              <a:t> </a:t>
            </a:r>
            <a:r>
              <a:rPr lang="en-US" sz="2000" dirty="0" err="1">
                <a:solidFill>
                  <a:schemeClr val="tx1"/>
                </a:solidFill>
              </a:rPr>
              <a:t>công</a:t>
            </a:r>
            <a:r>
              <a:rPr lang="en-US" sz="2000" dirty="0">
                <a:solidFill>
                  <a:schemeClr val="tx1"/>
                </a:solidFill>
              </a:rPr>
              <a:t>.</a:t>
            </a:r>
          </a:p>
          <a:p>
            <a:pPr marL="342900" lvl="0" indent="-342900" algn="just">
              <a:buFont typeface="Wingdings" panose="05000000000000000000" pitchFamily="2" charset="2"/>
              <a:buChar char="Ø"/>
            </a:pPr>
            <a:r>
              <a:rPr lang="en-US" sz="2000" b="1" dirty="0">
                <a:solidFill>
                  <a:schemeClr val="tx1"/>
                </a:solidFill>
              </a:rPr>
              <a:t>Alternative Flow:</a:t>
            </a:r>
            <a:r>
              <a:rPr lang="en-US" sz="2000" dirty="0">
                <a:solidFill>
                  <a:schemeClr val="tx1"/>
                </a:solidFill>
              </a:rPr>
              <a:t> </a:t>
            </a:r>
            <a:r>
              <a:rPr lang="en-US" sz="2000" i="1" dirty="0" err="1">
                <a:solidFill>
                  <a:schemeClr val="tx1"/>
                </a:solidFill>
              </a:rPr>
              <a:t>luồng</a:t>
            </a:r>
            <a:r>
              <a:rPr lang="en-US" sz="2000" i="1" dirty="0">
                <a:solidFill>
                  <a:schemeClr val="tx1"/>
                </a:solidFill>
              </a:rPr>
              <a:t> </a:t>
            </a:r>
            <a:r>
              <a:rPr lang="en-US" sz="2000" i="1" dirty="0" err="1">
                <a:solidFill>
                  <a:schemeClr val="tx1"/>
                </a:solidFill>
              </a:rPr>
              <a:t>tương</a:t>
            </a:r>
            <a:r>
              <a:rPr lang="en-US" sz="2000" i="1" dirty="0">
                <a:solidFill>
                  <a:schemeClr val="tx1"/>
                </a:solidFill>
              </a:rPr>
              <a:t> </a:t>
            </a:r>
            <a:r>
              <a:rPr lang="en-US" sz="2000" i="1" dirty="0" err="1">
                <a:solidFill>
                  <a:schemeClr val="tx1"/>
                </a:solidFill>
              </a:rPr>
              <a:t>tác</a:t>
            </a:r>
            <a:r>
              <a:rPr lang="en-US" sz="2000" i="1" dirty="0">
                <a:solidFill>
                  <a:schemeClr val="tx1"/>
                </a:solidFill>
              </a:rPr>
              <a:t> </a:t>
            </a:r>
            <a:r>
              <a:rPr lang="en-US" sz="2000" i="1" u="sng" dirty="0">
                <a:solidFill>
                  <a:schemeClr val="tx1"/>
                </a:solidFill>
              </a:rPr>
              <a:t>THAY THẾ</a:t>
            </a:r>
            <a:r>
              <a:rPr lang="en-US" sz="2000" dirty="0">
                <a:solidFill>
                  <a:schemeClr val="tx1"/>
                </a:solidFill>
              </a:rPr>
              <a:t> </a:t>
            </a:r>
            <a:r>
              <a:rPr lang="en-US" sz="2000" dirty="0" err="1">
                <a:solidFill>
                  <a:schemeClr val="tx1"/>
                </a:solidFill>
              </a:rPr>
              <a:t>giữa</a:t>
            </a:r>
            <a:r>
              <a:rPr lang="en-US" sz="2000" dirty="0">
                <a:solidFill>
                  <a:schemeClr val="tx1"/>
                </a:solidFill>
              </a:rPr>
              <a:t> </a:t>
            </a:r>
            <a:r>
              <a:rPr lang="en-US" sz="2000" dirty="0" err="1">
                <a:solidFill>
                  <a:schemeClr val="tx1"/>
                </a:solidFill>
              </a:rPr>
              <a:t>các</a:t>
            </a:r>
            <a:r>
              <a:rPr lang="en-US" sz="2000" dirty="0">
                <a:solidFill>
                  <a:schemeClr val="tx1"/>
                </a:solidFill>
              </a:rPr>
              <a:t> Actor </a:t>
            </a:r>
            <a:r>
              <a:rPr lang="en-US" sz="2000" dirty="0" err="1">
                <a:solidFill>
                  <a:schemeClr val="tx1"/>
                </a:solidFill>
              </a:rPr>
              <a:t>và</a:t>
            </a:r>
            <a:r>
              <a:rPr lang="en-US" sz="2000" dirty="0">
                <a:solidFill>
                  <a:schemeClr val="tx1"/>
                </a:solidFill>
              </a:rPr>
              <a:t> System </a:t>
            </a:r>
            <a:r>
              <a:rPr lang="en-US" sz="2000" dirty="0" err="1">
                <a:solidFill>
                  <a:schemeClr val="tx1"/>
                </a:solidFill>
              </a:rPr>
              <a:t>để</a:t>
            </a:r>
            <a:r>
              <a:rPr lang="en-US" sz="2000" dirty="0">
                <a:solidFill>
                  <a:schemeClr val="tx1"/>
                </a:solidFill>
              </a:rPr>
              <a:t> Use Case </a:t>
            </a:r>
            <a:r>
              <a:rPr lang="en-US" sz="2000" b="1" dirty="0" err="1">
                <a:solidFill>
                  <a:schemeClr val="tx1"/>
                </a:solidFill>
              </a:rPr>
              <a:t>thực</a:t>
            </a:r>
            <a:r>
              <a:rPr lang="en-US" sz="2000" b="1" dirty="0">
                <a:solidFill>
                  <a:schemeClr val="tx1"/>
                </a:solidFill>
              </a:rPr>
              <a:t> </a:t>
            </a:r>
            <a:r>
              <a:rPr lang="en-US" sz="2000" b="1" dirty="0" err="1">
                <a:solidFill>
                  <a:schemeClr val="tx1"/>
                </a:solidFill>
              </a:rPr>
              <a:t>hiện</a:t>
            </a:r>
            <a:r>
              <a:rPr lang="en-US" sz="2000" b="1" dirty="0">
                <a:solidFill>
                  <a:schemeClr val="tx1"/>
                </a:solidFill>
              </a:rPr>
              <a:t> </a:t>
            </a:r>
            <a:r>
              <a:rPr lang="en-US" sz="2000" b="1" dirty="0" err="1">
                <a:solidFill>
                  <a:schemeClr val="tx1"/>
                </a:solidFill>
              </a:rPr>
              <a:t>thành</a:t>
            </a:r>
            <a:r>
              <a:rPr lang="en-US" sz="2000" b="1" dirty="0">
                <a:solidFill>
                  <a:schemeClr val="tx1"/>
                </a:solidFill>
              </a:rPr>
              <a:t> </a:t>
            </a:r>
            <a:r>
              <a:rPr lang="en-US" sz="2000" b="1" dirty="0" err="1">
                <a:solidFill>
                  <a:schemeClr val="tx1"/>
                </a:solidFill>
              </a:rPr>
              <a:t>công</a:t>
            </a:r>
            <a:r>
              <a:rPr lang="en-US" sz="2000" b="1" dirty="0">
                <a:solidFill>
                  <a:schemeClr val="tx1"/>
                </a:solidFill>
              </a:rPr>
              <a:t>.</a:t>
            </a:r>
            <a:endParaRPr lang="en-US" sz="2000" dirty="0">
              <a:solidFill>
                <a:schemeClr val="tx1"/>
              </a:solidFill>
            </a:endParaRPr>
          </a:p>
          <a:p>
            <a:pPr marL="342900" lvl="0" indent="-342900" algn="just">
              <a:buFont typeface="Wingdings" panose="05000000000000000000" pitchFamily="2" charset="2"/>
              <a:buChar char="Ø"/>
            </a:pPr>
            <a:r>
              <a:rPr lang="en-US" sz="2000" b="1" dirty="0">
                <a:solidFill>
                  <a:schemeClr val="tx1"/>
                </a:solidFill>
              </a:rPr>
              <a:t>Exception Flow:</a:t>
            </a:r>
            <a:r>
              <a:rPr lang="en-US" sz="2000" dirty="0">
                <a:solidFill>
                  <a:schemeClr val="tx1"/>
                </a:solidFill>
              </a:rPr>
              <a:t> </a:t>
            </a:r>
            <a:r>
              <a:rPr lang="en-US" sz="2000" dirty="0" err="1">
                <a:solidFill>
                  <a:schemeClr val="tx1"/>
                </a:solidFill>
              </a:rPr>
              <a:t>luồng</a:t>
            </a:r>
            <a:r>
              <a:rPr lang="en-US" sz="2000" dirty="0">
                <a:solidFill>
                  <a:schemeClr val="tx1"/>
                </a:solidFill>
              </a:rPr>
              <a:t> </a:t>
            </a:r>
            <a:r>
              <a:rPr lang="en-US" sz="2000" dirty="0" err="1">
                <a:solidFill>
                  <a:schemeClr val="tx1"/>
                </a:solidFill>
              </a:rPr>
              <a:t>tương</a:t>
            </a:r>
            <a:r>
              <a:rPr lang="en-US" sz="2000" dirty="0">
                <a:solidFill>
                  <a:schemeClr val="tx1"/>
                </a:solidFill>
              </a:rPr>
              <a:t> </a:t>
            </a:r>
            <a:r>
              <a:rPr lang="en-US" sz="2000" dirty="0" err="1">
                <a:solidFill>
                  <a:schemeClr val="tx1"/>
                </a:solidFill>
              </a:rPr>
              <a:t>tác</a:t>
            </a:r>
            <a:r>
              <a:rPr lang="en-US" sz="2000" dirty="0">
                <a:solidFill>
                  <a:schemeClr val="tx1"/>
                </a:solidFill>
              </a:rPr>
              <a:t> </a:t>
            </a:r>
            <a:r>
              <a:rPr lang="en-US" sz="2000" i="1" u="sng" dirty="0">
                <a:solidFill>
                  <a:schemeClr val="tx1"/>
                </a:solidFill>
              </a:rPr>
              <a:t>NGOẠI LỆ</a:t>
            </a:r>
            <a:r>
              <a:rPr lang="en-US" sz="2000" dirty="0">
                <a:solidFill>
                  <a:schemeClr val="tx1"/>
                </a:solidFill>
              </a:rPr>
              <a:t> </a:t>
            </a:r>
            <a:r>
              <a:rPr lang="en-US" sz="2000" dirty="0" err="1">
                <a:solidFill>
                  <a:schemeClr val="tx1"/>
                </a:solidFill>
              </a:rPr>
              <a:t>giữa</a:t>
            </a:r>
            <a:r>
              <a:rPr lang="en-US" sz="2000" dirty="0">
                <a:solidFill>
                  <a:schemeClr val="tx1"/>
                </a:solidFill>
              </a:rPr>
              <a:t> </a:t>
            </a:r>
            <a:r>
              <a:rPr lang="en-US" sz="2000" dirty="0" err="1">
                <a:solidFill>
                  <a:schemeClr val="tx1"/>
                </a:solidFill>
              </a:rPr>
              <a:t>các</a:t>
            </a:r>
            <a:r>
              <a:rPr lang="en-US" sz="2000" dirty="0">
                <a:solidFill>
                  <a:schemeClr val="tx1"/>
                </a:solidFill>
              </a:rPr>
              <a:t> Actor </a:t>
            </a:r>
            <a:r>
              <a:rPr lang="en-US" sz="2000" dirty="0" err="1">
                <a:solidFill>
                  <a:schemeClr val="tx1"/>
                </a:solidFill>
              </a:rPr>
              <a:t>và</a:t>
            </a:r>
            <a:r>
              <a:rPr lang="en-US" sz="2000" dirty="0">
                <a:solidFill>
                  <a:schemeClr val="tx1"/>
                </a:solidFill>
              </a:rPr>
              <a:t> System </a:t>
            </a:r>
            <a:r>
              <a:rPr lang="en-US" sz="2000" dirty="0" err="1">
                <a:solidFill>
                  <a:schemeClr val="tx1"/>
                </a:solidFill>
              </a:rPr>
              <a:t>mà</a:t>
            </a:r>
            <a:r>
              <a:rPr lang="en-US" sz="2000" dirty="0">
                <a:solidFill>
                  <a:schemeClr val="tx1"/>
                </a:solidFill>
              </a:rPr>
              <a:t> Use Case </a:t>
            </a:r>
            <a:r>
              <a:rPr lang="en-US" sz="2000" b="1" dirty="0" err="1">
                <a:solidFill>
                  <a:schemeClr val="tx1"/>
                </a:solidFill>
              </a:rPr>
              <a:t>thực</a:t>
            </a:r>
            <a:r>
              <a:rPr lang="en-US" sz="2000" b="1" dirty="0">
                <a:solidFill>
                  <a:schemeClr val="tx1"/>
                </a:solidFill>
              </a:rPr>
              <a:t> </a:t>
            </a:r>
            <a:r>
              <a:rPr lang="en-US" sz="2000" b="1" dirty="0" err="1">
                <a:solidFill>
                  <a:schemeClr val="tx1"/>
                </a:solidFill>
              </a:rPr>
              <a:t>hiện</a:t>
            </a:r>
            <a:r>
              <a:rPr lang="en-US" sz="2000" b="1" dirty="0">
                <a:solidFill>
                  <a:schemeClr val="tx1"/>
                </a:solidFill>
              </a:rPr>
              <a:t> </a:t>
            </a:r>
            <a:r>
              <a:rPr lang="en-US" sz="2000" b="1" dirty="0" err="1">
                <a:solidFill>
                  <a:schemeClr val="tx1"/>
                </a:solidFill>
              </a:rPr>
              <a:t>thất</a:t>
            </a:r>
            <a:r>
              <a:rPr lang="en-US" sz="2000" b="1" dirty="0">
                <a:solidFill>
                  <a:schemeClr val="tx1"/>
                </a:solidFill>
              </a:rPr>
              <a:t> </a:t>
            </a:r>
            <a:r>
              <a:rPr lang="en-US" sz="2000" b="1" dirty="0" err="1">
                <a:solidFill>
                  <a:schemeClr val="tx1"/>
                </a:solidFill>
              </a:rPr>
              <a:t>bại</a:t>
            </a:r>
            <a:r>
              <a:rPr lang="en-US" sz="2000" b="1" dirty="0">
                <a:solidFill>
                  <a:schemeClr val="tx1"/>
                </a:solidFill>
              </a:rPr>
              <a:t>.</a:t>
            </a:r>
          </a:p>
          <a:p>
            <a:pPr marL="342900" lvl="0" indent="-342900" algn="just">
              <a:buFont typeface="Arial" panose="020B0604020202020204" pitchFamily="34" charset="0"/>
              <a:buChar char="•"/>
            </a:pPr>
            <a:endParaRPr lang="en-US" sz="2000" b="1" dirty="0">
              <a:solidFill>
                <a:schemeClr val="tx1"/>
              </a:solidFill>
            </a:endParaRPr>
          </a:p>
          <a:p>
            <a:pPr algn="just"/>
            <a:r>
              <a:rPr lang="en-US" sz="2000" b="1" dirty="0">
                <a:solidFill>
                  <a:schemeClr val="tx1"/>
                </a:solidFill>
              </a:rPr>
              <a:t>3.  Additional Information</a:t>
            </a:r>
          </a:p>
          <a:p>
            <a:pPr marL="342900" lvl="0" indent="-342900" algn="just">
              <a:buFont typeface="Wingdings" panose="05000000000000000000" pitchFamily="2" charset="2"/>
              <a:buChar char="Ø"/>
            </a:pPr>
            <a:r>
              <a:rPr lang="en-US" sz="2000" b="1" dirty="0">
                <a:solidFill>
                  <a:schemeClr val="tx1"/>
                </a:solidFill>
              </a:rPr>
              <a:t>Business Rule: </a:t>
            </a:r>
            <a:r>
              <a:rPr lang="en-US" sz="2000" dirty="0" err="1">
                <a:solidFill>
                  <a:schemeClr val="tx1"/>
                </a:solidFill>
              </a:rPr>
              <a:t>các</a:t>
            </a:r>
            <a:r>
              <a:rPr lang="en-US" sz="2000" dirty="0">
                <a:solidFill>
                  <a:schemeClr val="tx1"/>
                </a:solidFill>
              </a:rPr>
              <a:t> </a:t>
            </a:r>
            <a:r>
              <a:rPr lang="en-US" sz="2000" dirty="0" err="1">
                <a:solidFill>
                  <a:schemeClr val="tx1"/>
                </a:solidFill>
              </a:rPr>
              <a:t>quy</a:t>
            </a:r>
            <a:r>
              <a:rPr lang="en-US" sz="2000" dirty="0">
                <a:solidFill>
                  <a:schemeClr val="tx1"/>
                </a:solidFill>
              </a:rPr>
              <a:t> </a:t>
            </a:r>
            <a:r>
              <a:rPr lang="en-US" sz="2000" dirty="0" err="1">
                <a:solidFill>
                  <a:schemeClr val="tx1"/>
                </a:solidFill>
              </a:rPr>
              <a:t>định</a:t>
            </a:r>
            <a:r>
              <a:rPr lang="en-US" sz="2000" dirty="0">
                <a:solidFill>
                  <a:schemeClr val="tx1"/>
                </a:solidFill>
              </a:rPr>
              <a:t> </a:t>
            </a:r>
            <a:r>
              <a:rPr lang="en-US" sz="2000" dirty="0" err="1">
                <a:solidFill>
                  <a:schemeClr val="tx1"/>
                </a:solidFill>
              </a:rPr>
              <a:t>về</a:t>
            </a:r>
            <a:r>
              <a:rPr lang="en-US" sz="2000" dirty="0">
                <a:solidFill>
                  <a:schemeClr val="tx1"/>
                </a:solidFill>
              </a:rPr>
              <a:t> </a:t>
            </a:r>
            <a:r>
              <a:rPr lang="en-US" sz="2000" dirty="0" err="1">
                <a:solidFill>
                  <a:schemeClr val="tx1"/>
                </a:solidFill>
              </a:rPr>
              <a:t>mặt</a:t>
            </a:r>
            <a:r>
              <a:rPr lang="en-US" sz="2000" dirty="0">
                <a:solidFill>
                  <a:schemeClr val="tx1"/>
                </a:solidFill>
              </a:rPr>
              <a:t> Business </a:t>
            </a:r>
            <a:r>
              <a:rPr lang="en-US" sz="2000" dirty="0" err="1">
                <a:solidFill>
                  <a:schemeClr val="tx1"/>
                </a:solidFill>
              </a:rPr>
              <a:t>mà</a:t>
            </a:r>
            <a:r>
              <a:rPr lang="en-US" sz="2000" dirty="0">
                <a:solidFill>
                  <a:schemeClr val="tx1"/>
                </a:solidFill>
              </a:rPr>
              <a:t> </a:t>
            </a:r>
            <a:r>
              <a:rPr lang="en-US" sz="2000" dirty="0" err="1">
                <a:solidFill>
                  <a:schemeClr val="tx1"/>
                </a:solidFill>
              </a:rPr>
              <a:t>hệ</a:t>
            </a:r>
            <a:r>
              <a:rPr lang="en-US" sz="2000" dirty="0">
                <a:solidFill>
                  <a:schemeClr val="tx1"/>
                </a:solidFill>
              </a:rPr>
              <a:t> </a:t>
            </a:r>
            <a:r>
              <a:rPr lang="en-US" sz="2000" dirty="0" err="1">
                <a:solidFill>
                  <a:schemeClr val="tx1"/>
                </a:solidFill>
              </a:rPr>
              <a:t>thống</a:t>
            </a:r>
            <a:r>
              <a:rPr lang="en-US" sz="2000" dirty="0">
                <a:solidFill>
                  <a:schemeClr val="tx1"/>
                </a:solidFill>
              </a:rPr>
              <a:t> </a:t>
            </a:r>
            <a:r>
              <a:rPr lang="en-US" sz="2000" dirty="0" err="1">
                <a:solidFill>
                  <a:schemeClr val="tx1"/>
                </a:solidFill>
              </a:rPr>
              <a:t>bắt</a:t>
            </a:r>
            <a:r>
              <a:rPr lang="en-US" sz="2000" dirty="0">
                <a:solidFill>
                  <a:schemeClr val="tx1"/>
                </a:solidFill>
              </a:rPr>
              <a:t> </a:t>
            </a:r>
            <a:r>
              <a:rPr lang="en-US" sz="2000" dirty="0" err="1">
                <a:solidFill>
                  <a:schemeClr val="tx1"/>
                </a:solidFill>
              </a:rPr>
              <a:t>buộc</a:t>
            </a:r>
            <a:r>
              <a:rPr lang="en-US" sz="2000" dirty="0">
                <a:solidFill>
                  <a:schemeClr val="tx1"/>
                </a:solidFill>
              </a:rPr>
              <a:t> </a:t>
            </a:r>
            <a:r>
              <a:rPr lang="en-US" sz="2000" dirty="0" err="1">
                <a:solidFill>
                  <a:schemeClr val="tx1"/>
                </a:solidFill>
              </a:rPr>
              <a:t>phải</a:t>
            </a:r>
            <a:r>
              <a:rPr lang="en-US" sz="2000" dirty="0">
                <a:solidFill>
                  <a:schemeClr val="tx1"/>
                </a:solidFill>
              </a:rPr>
              <a:t> </a:t>
            </a:r>
            <a:r>
              <a:rPr lang="en-US" sz="2000" dirty="0" err="1">
                <a:solidFill>
                  <a:schemeClr val="tx1"/>
                </a:solidFill>
              </a:rPr>
              <a:t>tuân</a:t>
            </a:r>
            <a:r>
              <a:rPr lang="en-US" sz="2000" dirty="0">
                <a:solidFill>
                  <a:schemeClr val="tx1"/>
                </a:solidFill>
              </a:rPr>
              <a:t> </a:t>
            </a:r>
            <a:r>
              <a:rPr lang="en-US" sz="2000" dirty="0" err="1">
                <a:solidFill>
                  <a:schemeClr val="tx1"/>
                </a:solidFill>
              </a:rPr>
              <a:t>theo</a:t>
            </a:r>
            <a:r>
              <a:rPr lang="en-US" sz="2000" dirty="0">
                <a:solidFill>
                  <a:schemeClr val="tx1"/>
                </a:solidFill>
              </a:rPr>
              <a:t>, </a:t>
            </a:r>
            <a:r>
              <a:rPr lang="en-US" sz="2000" dirty="0" err="1">
                <a:solidFill>
                  <a:schemeClr val="tx1"/>
                </a:solidFill>
              </a:rPr>
              <a:t>làm</a:t>
            </a:r>
            <a:r>
              <a:rPr lang="en-US" sz="2000" dirty="0">
                <a:solidFill>
                  <a:schemeClr val="tx1"/>
                </a:solidFill>
              </a:rPr>
              <a:t> </a:t>
            </a:r>
            <a:r>
              <a:rPr lang="en-US" sz="2000" dirty="0" err="1">
                <a:solidFill>
                  <a:schemeClr val="tx1"/>
                </a:solidFill>
              </a:rPr>
              <a:t>theo.</a:t>
            </a:r>
            <a:endParaRPr lang="en-US" sz="2000" dirty="0">
              <a:solidFill>
                <a:schemeClr val="tx1"/>
              </a:solidFill>
            </a:endParaRPr>
          </a:p>
          <a:p>
            <a:pPr marL="342900" indent="-342900">
              <a:buFont typeface="Wingdings" panose="05000000000000000000" pitchFamily="2" charset="2"/>
              <a:buChar char="Ø"/>
            </a:pPr>
            <a:r>
              <a:rPr lang="en-US" sz="2000" b="1" dirty="0">
                <a:solidFill>
                  <a:schemeClr val="tx1"/>
                </a:solidFill>
              </a:rPr>
              <a:t>Non-</a:t>
            </a:r>
            <a:r>
              <a:rPr lang="en-US" sz="2000" b="1" dirty="0" err="1">
                <a:solidFill>
                  <a:schemeClr val="tx1"/>
                </a:solidFill>
              </a:rPr>
              <a:t>Funtional</a:t>
            </a:r>
            <a:r>
              <a:rPr lang="en-US" sz="2000" b="1" dirty="0">
                <a:solidFill>
                  <a:schemeClr val="tx1"/>
                </a:solidFill>
              </a:rPr>
              <a:t> Requirement:</a:t>
            </a:r>
          </a:p>
        </p:txBody>
      </p:sp>
    </p:spTree>
    <p:extLst>
      <p:ext uri="{BB962C8B-B14F-4D97-AF65-F5344CB8AC3E}">
        <p14:creationId xmlns:p14="http://schemas.microsoft.com/office/powerpoint/2010/main" val="302842295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Activity (</a:t>
            </a:r>
            <a:r>
              <a:rPr lang="en-US" sz="2800" kern="50" dirty="0" err="1">
                <a:latin typeface="+mj-lt"/>
                <a:ea typeface="SimSun" panose="02010600030101010101" pitchFamily="2" charset="-122"/>
                <a:cs typeface="Tahoma" panose="020B0604030504040204" pitchFamily="34" charset="0"/>
              </a:rPr>
              <a:t>hoạt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động</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9254" y="1043471"/>
            <a:ext cx="8223058" cy="4692650"/>
          </a:xfrm>
        </p:spPr>
        <p:txBody>
          <a:bodyPr>
            <a:noAutofit/>
          </a:bodyPr>
          <a:lstStyle/>
          <a:p>
            <a:pPr marL="12065" algn="just">
              <a:lnSpc>
                <a:spcPts val="2735"/>
              </a:lnSpc>
              <a:spcBef>
                <a:spcPts val="100"/>
              </a:spcBef>
              <a:tabLst>
                <a:tab pos="286385" algn="l"/>
                <a:tab pos="287020" algn="l"/>
              </a:tabLst>
            </a:pPr>
            <a:r>
              <a:rPr lang="vi-VN" sz="2000" dirty="0">
                <a:solidFill>
                  <a:schemeClr val="tx1"/>
                </a:solidFill>
              </a:rPr>
              <a:t>Biểu đồ hoạt động (Activity Diagram – AD) được sử dụng để mô tả các hoạt động và các hành  động được thực hiện trong một use case.</a:t>
            </a:r>
          </a:p>
          <a:p>
            <a:pPr marL="286385" marR="446405" algn="just">
              <a:lnSpc>
                <a:spcPts val="2590"/>
              </a:lnSpc>
              <a:spcBef>
                <a:spcPts val="185"/>
              </a:spcBef>
            </a:pPr>
            <a:endParaRPr lang="vi-VN" sz="2000" spc="-120" dirty="0">
              <a:solidFill>
                <a:schemeClr val="tx1"/>
              </a:solidFill>
              <a:latin typeface="Arial"/>
              <a:cs typeface="Arial"/>
            </a:endParaRPr>
          </a:p>
          <a:p>
            <a:pPr algn="just"/>
            <a:r>
              <a:rPr lang="vi-VN" sz="2000" dirty="0">
                <a:solidFill>
                  <a:schemeClr val="tx1"/>
                </a:solidFill>
              </a:rPr>
              <a:t>Biểu diễn các hoạt động và sự đồng bộ, chuyển tiếp các hoạt động của hệ thống trong một lớp hoặc kết hợp giữa các lớp với nhau trong một chức năng cụ thể.</a:t>
            </a:r>
          </a:p>
          <a:p>
            <a:pPr algn="just"/>
            <a:endParaRPr lang="vi-VN" sz="2000" dirty="0">
              <a:solidFill>
                <a:schemeClr val="tx1"/>
              </a:solidFill>
            </a:endParaRPr>
          </a:p>
          <a:p>
            <a:pPr algn="just"/>
            <a:r>
              <a:rPr lang="vi-VN" sz="2000" dirty="0">
                <a:solidFill>
                  <a:schemeClr val="tx1"/>
                </a:solidFill>
              </a:rPr>
              <a:t>Biểu đồ hoạt động có thể được sử dụng cho nhiều mục đích khác nhau, ví dụ như:</a:t>
            </a:r>
          </a:p>
          <a:p>
            <a:pPr marL="342900" indent="-342900" algn="just">
              <a:buFont typeface="Wingdings" panose="05000000000000000000" pitchFamily="2" charset="2"/>
              <a:buChar char="Ø"/>
            </a:pPr>
            <a:r>
              <a:rPr lang="vi-VN" sz="2000" dirty="0">
                <a:solidFill>
                  <a:schemeClr val="tx1"/>
                </a:solidFill>
              </a:rPr>
              <a:t>Xác định hành động phải thực hiện trong phạm vi một phương thức. </a:t>
            </a:r>
          </a:p>
          <a:p>
            <a:pPr marL="342900" indent="-342900" algn="just">
              <a:buFont typeface="Wingdings" panose="05000000000000000000" pitchFamily="2" charset="2"/>
              <a:buChar char="Ø"/>
            </a:pPr>
            <a:r>
              <a:rPr lang="vi-VN" sz="2000" dirty="0">
                <a:solidFill>
                  <a:schemeClr val="tx1"/>
                </a:solidFill>
              </a:rPr>
              <a:t>Xác định việc cụ thể của một đối tượng.</a:t>
            </a:r>
          </a:p>
          <a:p>
            <a:pPr marL="342900" indent="-342900" algn="just">
              <a:buFont typeface="Wingdings" panose="05000000000000000000" pitchFamily="2" charset="2"/>
              <a:buChar char="Ø"/>
            </a:pPr>
            <a:r>
              <a:rPr lang="vi-VN" sz="2000" dirty="0">
                <a:solidFill>
                  <a:schemeClr val="tx1"/>
                </a:solidFill>
              </a:rPr>
              <a:t>Để chỉ ra một nhóm hành động liên quan của các đối tượng được thực hiện như thế nào và chúng sẽ ảnh hưởng đến những đối tượng nằm xung quanh.</a:t>
            </a:r>
          </a:p>
        </p:txBody>
      </p:sp>
    </p:spTree>
    <p:extLst>
      <p:ext uri="{BB962C8B-B14F-4D97-AF65-F5344CB8AC3E}">
        <p14:creationId xmlns:p14="http://schemas.microsoft.com/office/powerpoint/2010/main" val="21335730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Activity (</a:t>
            </a:r>
            <a:r>
              <a:rPr lang="en-US" sz="2800" kern="50" dirty="0" err="1">
                <a:latin typeface="+mj-lt"/>
                <a:ea typeface="SimSun" panose="02010600030101010101" pitchFamily="2" charset="-122"/>
                <a:cs typeface="Tahoma" panose="020B0604030504040204" pitchFamily="34" charset="0"/>
              </a:rPr>
              <a:t>hoạt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động</a:t>
            </a:r>
            <a:r>
              <a:rPr lang="en-US" sz="2800" kern="50" dirty="0">
                <a:latin typeface="+mj-lt"/>
                <a:ea typeface="SimSun" panose="02010600030101010101" pitchFamily="2" charset="-122"/>
                <a:cs typeface="Tahoma" panose="020B0604030504040204" pitchFamily="34" charset="0"/>
              </a:rPr>
              <a:t>)</a:t>
            </a:r>
            <a:endParaRPr lang="aa-ET" sz="2800" dirty="0"/>
          </a:p>
        </p:txBody>
      </p:sp>
      <p:pic>
        <p:nvPicPr>
          <p:cNvPr id="6" name="Picture 2">
            <a:extLst>
              <a:ext uri="{FF2B5EF4-FFF2-40B4-BE49-F238E27FC236}">
                <a16:creationId xmlns:a16="http://schemas.microsoft.com/office/drawing/2014/main" id="{7C323620-9C58-4D2C-94B2-69409EBD74B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592" y="1112808"/>
            <a:ext cx="4144208" cy="475279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55D58E8-B765-4292-8A72-EE3C2B107AF0}"/>
              </a:ext>
            </a:extLst>
          </p:cNvPr>
          <p:cNvSpPr txBox="1"/>
          <p:nvPr/>
        </p:nvSpPr>
        <p:spPr>
          <a:xfrm>
            <a:off x="4573695" y="6308209"/>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pic>
        <p:nvPicPr>
          <p:cNvPr id="9" name="Picture 8">
            <a:extLst>
              <a:ext uri="{FF2B5EF4-FFF2-40B4-BE49-F238E27FC236}">
                <a16:creationId xmlns:a16="http://schemas.microsoft.com/office/drawing/2014/main" id="{63D51A75-05E6-433E-A11B-02B2D4428F13}"/>
              </a:ext>
            </a:extLst>
          </p:cNvPr>
          <p:cNvPicPr>
            <a:picLocks noChangeAspect="1"/>
          </p:cNvPicPr>
          <p:nvPr/>
        </p:nvPicPr>
        <p:blipFill>
          <a:blip r:embed="rId3"/>
          <a:stretch>
            <a:fillRect/>
          </a:stretch>
        </p:blipFill>
        <p:spPr>
          <a:xfrm>
            <a:off x="179740" y="1165793"/>
            <a:ext cx="6124620" cy="3629052"/>
          </a:xfrm>
          <a:prstGeom prst="rect">
            <a:avLst/>
          </a:prstGeom>
        </p:spPr>
      </p:pic>
    </p:spTree>
    <p:extLst>
      <p:ext uri="{BB962C8B-B14F-4D97-AF65-F5344CB8AC3E}">
        <p14:creationId xmlns:p14="http://schemas.microsoft.com/office/powerpoint/2010/main" val="360730128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Activity (</a:t>
            </a:r>
            <a:r>
              <a:rPr lang="en-US" sz="2800" kern="50" dirty="0" err="1">
                <a:latin typeface="+mj-lt"/>
                <a:ea typeface="SimSun" panose="02010600030101010101" pitchFamily="2" charset="-122"/>
                <a:cs typeface="Tahoma" panose="020B0604030504040204" pitchFamily="34" charset="0"/>
              </a:rPr>
              <a:t>hoạt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động</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7" name="TextBox 6">
            <a:extLst>
              <a:ext uri="{FF2B5EF4-FFF2-40B4-BE49-F238E27FC236}">
                <a16:creationId xmlns:a16="http://schemas.microsoft.com/office/drawing/2014/main" id="{955D58E8-B765-4292-8A72-EE3C2B107AF0}"/>
              </a:ext>
            </a:extLst>
          </p:cNvPr>
          <p:cNvSpPr txBox="1"/>
          <p:nvPr/>
        </p:nvSpPr>
        <p:spPr>
          <a:xfrm>
            <a:off x="4573695" y="6308209"/>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pic>
        <p:nvPicPr>
          <p:cNvPr id="8" name="Picture 2" descr="Activity Diagram - Student Enrollment">
            <a:extLst>
              <a:ext uri="{FF2B5EF4-FFF2-40B4-BE49-F238E27FC236}">
                <a16:creationId xmlns:a16="http://schemas.microsoft.com/office/drawing/2014/main" id="{ED4CAB23-A447-45D5-B045-04F1792D76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826" y="1297767"/>
            <a:ext cx="9429297" cy="39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138074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Activity (</a:t>
            </a:r>
            <a:r>
              <a:rPr lang="en-US" sz="2800" kern="50" dirty="0" err="1">
                <a:latin typeface="+mj-lt"/>
                <a:ea typeface="SimSun" panose="02010600030101010101" pitchFamily="2" charset="-122"/>
                <a:cs typeface="Tahoma" panose="020B0604030504040204" pitchFamily="34" charset="0"/>
              </a:rPr>
              <a:t>hoạt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động</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7" name="TextBox 6">
            <a:extLst>
              <a:ext uri="{FF2B5EF4-FFF2-40B4-BE49-F238E27FC236}">
                <a16:creationId xmlns:a16="http://schemas.microsoft.com/office/drawing/2014/main" id="{955D58E8-B765-4292-8A72-EE3C2B107AF0}"/>
              </a:ext>
            </a:extLst>
          </p:cNvPr>
          <p:cNvSpPr txBox="1"/>
          <p:nvPr/>
        </p:nvSpPr>
        <p:spPr>
          <a:xfrm>
            <a:off x="4573695" y="6308209"/>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pic>
        <p:nvPicPr>
          <p:cNvPr id="5" name="Picture 2" descr="Activity Diagram (Without Swimlane)">
            <a:extLst>
              <a:ext uri="{FF2B5EF4-FFF2-40B4-BE49-F238E27FC236}">
                <a16:creationId xmlns:a16="http://schemas.microsoft.com/office/drawing/2014/main" id="{22372022-62CA-414C-BD07-A2CA5B36EE7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0502" y="1103280"/>
            <a:ext cx="3357437" cy="493170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ctivity Diagram (With Swimlane)">
            <a:extLst>
              <a:ext uri="{FF2B5EF4-FFF2-40B4-BE49-F238E27FC236}">
                <a16:creationId xmlns:a16="http://schemas.microsoft.com/office/drawing/2014/main" id="{D4869C42-6C55-4F19-AA92-521E47D744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69356" y="1321580"/>
            <a:ext cx="3589445" cy="4391792"/>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4">
            <a:extLst>
              <a:ext uri="{FF2B5EF4-FFF2-40B4-BE49-F238E27FC236}">
                <a16:creationId xmlns:a16="http://schemas.microsoft.com/office/drawing/2014/main" id="{3FB46817-74D1-401A-8560-4C06ADFC049C}"/>
              </a:ext>
            </a:extLst>
          </p:cNvPr>
          <p:cNvSpPr/>
          <p:nvPr/>
        </p:nvSpPr>
        <p:spPr>
          <a:xfrm>
            <a:off x="7205908" y="3166086"/>
            <a:ext cx="838200" cy="685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62124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8" name="Content Placeholder 2">
            <a:extLst>
              <a:ext uri="{FF2B5EF4-FFF2-40B4-BE49-F238E27FC236}">
                <a16:creationId xmlns:a16="http://schemas.microsoft.com/office/drawing/2014/main" id="{5B6EFAB6-5771-4D45-8116-3A6370F11474}"/>
              </a:ext>
            </a:extLst>
          </p:cNvPr>
          <p:cNvSpPr>
            <a:spLocks noGrp="1"/>
          </p:cNvSpPr>
          <p:nvPr>
            <p:ph sz="quarter" idx="10"/>
          </p:nvPr>
        </p:nvSpPr>
        <p:spPr>
          <a:xfrm>
            <a:off x="2829254" y="1043471"/>
            <a:ext cx="8223058" cy="4692650"/>
          </a:xfrm>
        </p:spPr>
        <p:txBody>
          <a:bodyPr>
            <a:noAutofit/>
          </a:bodyPr>
          <a:lstStyle/>
          <a:p>
            <a:pPr marL="12065">
              <a:lnSpc>
                <a:spcPts val="2735"/>
              </a:lnSpc>
              <a:spcBef>
                <a:spcPts val="100"/>
              </a:spcBef>
              <a:tabLst>
                <a:tab pos="286385" algn="l"/>
                <a:tab pos="287020" algn="l"/>
              </a:tabLst>
            </a:pPr>
            <a:r>
              <a:rPr lang="vi-VN" dirty="0">
                <a:solidFill>
                  <a:schemeClr val="tx1"/>
                </a:solidFill>
              </a:rPr>
              <a:t>Các đối tượng sẽ trở nên vô nghĩa nếu chúng</a:t>
            </a:r>
            <a:r>
              <a:rPr lang="en-US" dirty="0">
                <a:solidFill>
                  <a:schemeClr val="tx1"/>
                </a:solidFill>
              </a:rPr>
              <a:t> </a:t>
            </a:r>
            <a:r>
              <a:rPr lang="vi-VN" dirty="0">
                <a:solidFill>
                  <a:schemeClr val="tx1"/>
                </a:solidFill>
              </a:rPr>
              <a:t>không cộng tác với nhau để giải quyết vấn đề.</a:t>
            </a:r>
          </a:p>
          <a:p>
            <a:pPr marL="560705" marR="238760" lvl="1" indent="-228600">
              <a:lnSpc>
                <a:spcPts val="2160"/>
              </a:lnSpc>
              <a:spcBef>
                <a:spcPts val="1045"/>
              </a:spcBef>
              <a:buFont typeface="Georgia"/>
              <a:buChar char="−"/>
              <a:tabLst>
                <a:tab pos="561340" algn="l"/>
              </a:tabLst>
            </a:pPr>
            <a:r>
              <a:rPr lang="vi-VN" sz="2000" dirty="0">
                <a:latin typeface="Arial" panose="020B0604020202020204" pitchFamily="34" charset="0"/>
                <a:cs typeface="Arial" panose="020B0604020202020204" pitchFamily="34" charset="0"/>
              </a:rPr>
              <a:t>Mỗi đối tượng có trách nhiệm quản lý hành vi và trạng  thái của nó.</a:t>
            </a:r>
          </a:p>
          <a:p>
            <a:pPr marL="560705" lvl="1" indent="-229235">
              <a:lnSpc>
                <a:spcPts val="2280"/>
              </a:lnSpc>
              <a:spcBef>
                <a:spcPts val="725"/>
              </a:spcBef>
              <a:buFont typeface="Georgia"/>
              <a:buChar char="−"/>
              <a:tabLst>
                <a:tab pos="561340" algn="l"/>
              </a:tabLst>
            </a:pPr>
            <a:r>
              <a:rPr lang="vi-VN" sz="2000" dirty="0">
                <a:latin typeface="Arial" panose="020B0604020202020204" pitchFamily="34" charset="0"/>
                <a:cs typeface="Arial" panose="020B0604020202020204" pitchFamily="34" charset="0"/>
              </a:rPr>
              <a:t>Không một ai, không một đối tượng nào lại tự mình làm</a:t>
            </a:r>
          </a:p>
          <a:p>
            <a:pPr marL="560705">
              <a:lnSpc>
                <a:spcPts val="2280"/>
              </a:lnSpc>
            </a:pPr>
            <a:r>
              <a:rPr lang="vi-VN" dirty="0">
                <a:solidFill>
                  <a:schemeClr val="tx1"/>
                </a:solidFill>
              </a:rPr>
              <a:t>được mọi việc.</a:t>
            </a:r>
          </a:p>
          <a:p>
            <a:pPr marL="12065">
              <a:spcBef>
                <a:spcPts val="1495"/>
              </a:spcBef>
              <a:tabLst>
                <a:tab pos="286385" algn="l"/>
                <a:tab pos="287020" algn="l"/>
              </a:tabLst>
            </a:pPr>
            <a:r>
              <a:rPr lang="vi-VN" dirty="0">
                <a:solidFill>
                  <a:schemeClr val="tx1"/>
                </a:solidFill>
              </a:rPr>
              <a:t>Các đối tượng tương tác với nhau như thế nào?</a:t>
            </a:r>
          </a:p>
          <a:p>
            <a:pPr marL="560705" lvl="1" indent="-229235">
              <a:spcBef>
                <a:spcPts val="775"/>
              </a:spcBef>
              <a:buFont typeface="Georgia"/>
              <a:buChar char="−"/>
              <a:tabLst>
                <a:tab pos="561340" algn="l"/>
              </a:tabLst>
            </a:pPr>
            <a:r>
              <a:rPr lang="vi-VN" sz="2000" dirty="0">
                <a:latin typeface="Arial" panose="020B0604020202020204" pitchFamily="34" charset="0"/>
                <a:cs typeface="Arial" panose="020B0604020202020204" pitchFamily="34" charset="0"/>
              </a:rPr>
              <a:t>Chúng tương tác với nhau thông qua các thông điệp.</a:t>
            </a:r>
          </a:p>
          <a:p>
            <a:pPr marL="560705" marR="5080" lvl="1" indent="-228600">
              <a:lnSpc>
                <a:spcPts val="2160"/>
              </a:lnSpc>
              <a:spcBef>
                <a:spcPts val="1040"/>
              </a:spcBef>
              <a:buFont typeface="Georgia"/>
              <a:buChar char="−"/>
              <a:tabLst>
                <a:tab pos="561340" algn="l"/>
              </a:tabLst>
            </a:pPr>
            <a:r>
              <a:rPr lang="vi-VN" sz="2000" dirty="0">
                <a:latin typeface="Arial" panose="020B0604020202020204" pitchFamily="34" charset="0"/>
                <a:cs typeface="Arial" panose="020B0604020202020204" pitchFamily="34" charset="0"/>
              </a:rPr>
              <a:t>Cho biết làm thế nào mà một đối tượng yêu cầu một đối  tượng khác thực hiện hành động.</a:t>
            </a:r>
            <a:endParaRPr lang="en-US" sz="2000" dirty="0">
              <a:latin typeface="Arial" panose="020B0604020202020204" pitchFamily="34" charset="0"/>
              <a:cs typeface="Arial" panose="020B0604020202020204" pitchFamily="34" charset="0"/>
            </a:endParaRPr>
          </a:p>
          <a:p>
            <a:pPr marL="12065">
              <a:spcBef>
                <a:spcPts val="1225"/>
              </a:spcBef>
              <a:tabLst>
                <a:tab pos="286385" algn="l"/>
                <a:tab pos="287020" algn="l"/>
              </a:tabLst>
            </a:pPr>
            <a:r>
              <a:rPr lang="vi-VN" spc="-155" dirty="0">
                <a:solidFill>
                  <a:schemeClr val="tx1"/>
                </a:solidFill>
                <a:latin typeface="Arial"/>
                <a:cs typeface="Arial"/>
              </a:rPr>
              <a:t>Các </a:t>
            </a:r>
            <a:r>
              <a:rPr lang="vi-VN" spc="5" dirty="0">
                <a:solidFill>
                  <a:schemeClr val="tx1"/>
                </a:solidFill>
                <a:latin typeface="Arial"/>
                <a:cs typeface="Arial"/>
              </a:rPr>
              <a:t>loại </a:t>
            </a:r>
            <a:r>
              <a:rPr lang="vi-VN" spc="15" dirty="0">
                <a:solidFill>
                  <a:schemeClr val="tx1"/>
                </a:solidFill>
                <a:latin typeface="Arial"/>
                <a:cs typeface="Arial"/>
              </a:rPr>
              <a:t>biểu </a:t>
            </a:r>
            <a:r>
              <a:rPr lang="vi-VN" spc="75" dirty="0">
                <a:solidFill>
                  <a:schemeClr val="tx1"/>
                </a:solidFill>
                <a:latin typeface="Arial"/>
                <a:cs typeface="Arial"/>
              </a:rPr>
              <a:t>đồ </a:t>
            </a:r>
            <a:r>
              <a:rPr lang="vi-VN" spc="-20" dirty="0">
                <a:solidFill>
                  <a:schemeClr val="tx1"/>
                </a:solidFill>
                <a:latin typeface="Arial"/>
                <a:cs typeface="Arial"/>
              </a:rPr>
              <a:t>tương</a:t>
            </a:r>
            <a:r>
              <a:rPr lang="vi-VN" spc="70" dirty="0">
                <a:solidFill>
                  <a:schemeClr val="tx1"/>
                </a:solidFill>
                <a:latin typeface="Arial"/>
                <a:cs typeface="Arial"/>
              </a:rPr>
              <a:t> </a:t>
            </a:r>
            <a:r>
              <a:rPr lang="vi-VN" spc="-20" dirty="0">
                <a:solidFill>
                  <a:schemeClr val="tx1"/>
                </a:solidFill>
                <a:latin typeface="Arial"/>
                <a:cs typeface="Arial"/>
              </a:rPr>
              <a:t>tác</a:t>
            </a:r>
            <a:r>
              <a:rPr lang="en-US" spc="-20" dirty="0">
                <a:solidFill>
                  <a:schemeClr val="tx1"/>
                </a:solidFill>
                <a:latin typeface="Arial"/>
                <a:cs typeface="Arial"/>
              </a:rPr>
              <a:t> </a:t>
            </a:r>
            <a:r>
              <a:rPr lang="en-US" spc="-20" dirty="0" err="1">
                <a:solidFill>
                  <a:schemeClr val="tx1"/>
                </a:solidFill>
                <a:latin typeface="Arial"/>
                <a:cs typeface="Arial"/>
              </a:rPr>
              <a:t>phổ</a:t>
            </a:r>
            <a:r>
              <a:rPr lang="en-US" spc="-20" dirty="0">
                <a:solidFill>
                  <a:schemeClr val="tx1"/>
                </a:solidFill>
                <a:latin typeface="Arial"/>
                <a:cs typeface="Arial"/>
              </a:rPr>
              <a:t> </a:t>
            </a:r>
            <a:r>
              <a:rPr lang="en-US" spc="-20" dirty="0" err="1">
                <a:solidFill>
                  <a:schemeClr val="tx1"/>
                </a:solidFill>
                <a:latin typeface="Arial"/>
                <a:cs typeface="Arial"/>
              </a:rPr>
              <a:t>biến</a:t>
            </a:r>
            <a:endParaRPr lang="vi-VN" dirty="0">
              <a:solidFill>
                <a:schemeClr val="tx1"/>
              </a:solidFill>
              <a:latin typeface="Arial"/>
              <a:cs typeface="Arial"/>
            </a:endParaRPr>
          </a:p>
          <a:p>
            <a:pPr marL="560705" lvl="1" indent="-229235">
              <a:spcBef>
                <a:spcPts val="530"/>
              </a:spcBef>
              <a:buFont typeface="Georgia"/>
              <a:buChar char="−"/>
              <a:tabLst>
                <a:tab pos="561340" algn="l"/>
              </a:tabLst>
            </a:pPr>
            <a:r>
              <a:rPr lang="vi-VN" sz="2000" spc="-55" dirty="0">
                <a:latin typeface="Arial"/>
                <a:cs typeface="Arial"/>
              </a:rPr>
              <a:t>Biểu </a:t>
            </a:r>
            <a:r>
              <a:rPr lang="vi-VN" sz="2000" spc="60" dirty="0">
                <a:latin typeface="Arial"/>
                <a:cs typeface="Arial"/>
              </a:rPr>
              <a:t>đồ </a:t>
            </a:r>
            <a:r>
              <a:rPr lang="vi-VN" sz="2000" spc="15" dirty="0">
                <a:latin typeface="Arial"/>
                <a:cs typeface="Arial"/>
              </a:rPr>
              <a:t>tuần </a:t>
            </a:r>
            <a:r>
              <a:rPr lang="vi-VN" sz="2000" spc="-20" dirty="0">
                <a:latin typeface="Arial"/>
                <a:cs typeface="Arial"/>
              </a:rPr>
              <a:t>tự </a:t>
            </a:r>
          </a:p>
          <a:p>
            <a:pPr marL="560705" lvl="1" indent="-229235">
              <a:spcBef>
                <a:spcPts val="530"/>
              </a:spcBef>
              <a:buFont typeface="Georgia"/>
              <a:buChar char="−"/>
              <a:tabLst>
                <a:tab pos="561340" algn="l"/>
              </a:tabLst>
            </a:pPr>
            <a:r>
              <a:rPr lang="vi-VN" sz="2000" spc="-55" dirty="0">
                <a:latin typeface="Arial"/>
                <a:cs typeface="Arial"/>
              </a:rPr>
              <a:t>Biểu </a:t>
            </a:r>
            <a:r>
              <a:rPr lang="vi-VN" sz="2000" spc="60" dirty="0">
                <a:latin typeface="Arial"/>
                <a:cs typeface="Arial"/>
              </a:rPr>
              <a:t>đồ </a:t>
            </a:r>
            <a:r>
              <a:rPr lang="vi-VN" sz="2000" spc="15" dirty="0">
                <a:latin typeface="Arial"/>
                <a:cs typeface="Arial"/>
              </a:rPr>
              <a:t>cộng tác</a:t>
            </a:r>
            <a:endParaRPr lang="vi-VN" sz="2000" dirty="0">
              <a:latin typeface="Arial"/>
              <a:cs typeface="Arial"/>
            </a:endParaRPr>
          </a:p>
          <a:p>
            <a:pPr marL="12065">
              <a:spcBef>
                <a:spcPts val="1215"/>
              </a:spcBef>
              <a:tabLst>
                <a:tab pos="286385" algn="l"/>
                <a:tab pos="287020" algn="l"/>
              </a:tabLst>
            </a:pPr>
            <a:endParaRPr lang="vi-VN"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0415653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8" name="Content Placeholder 2">
            <a:extLst>
              <a:ext uri="{FF2B5EF4-FFF2-40B4-BE49-F238E27FC236}">
                <a16:creationId xmlns:a16="http://schemas.microsoft.com/office/drawing/2014/main" id="{5B6EFAB6-5771-4D45-8116-3A6370F11474}"/>
              </a:ext>
            </a:extLst>
          </p:cNvPr>
          <p:cNvSpPr>
            <a:spLocks noGrp="1"/>
          </p:cNvSpPr>
          <p:nvPr>
            <p:ph sz="quarter" idx="10"/>
          </p:nvPr>
        </p:nvSpPr>
        <p:spPr>
          <a:xfrm>
            <a:off x="2829254" y="1043471"/>
            <a:ext cx="8223058" cy="4692650"/>
          </a:xfrm>
        </p:spPr>
        <p:txBody>
          <a:bodyPr>
            <a:noAutofit/>
          </a:bodyPr>
          <a:lstStyle/>
          <a:p>
            <a:pPr marL="12065">
              <a:spcBef>
                <a:spcPts val="1614"/>
              </a:spcBef>
              <a:tabLst>
                <a:tab pos="286385" algn="l"/>
                <a:tab pos="287020" algn="l"/>
              </a:tabLst>
            </a:pPr>
            <a:r>
              <a:rPr lang="vi-VN" sz="2000" b="1" spc="-65" dirty="0">
                <a:solidFill>
                  <a:schemeClr val="tx1"/>
                </a:solidFill>
                <a:latin typeface="Arial"/>
                <a:cs typeface="Arial"/>
              </a:rPr>
              <a:t>Biểu </a:t>
            </a:r>
            <a:r>
              <a:rPr lang="vi-VN" sz="2000" b="1" spc="75" dirty="0">
                <a:solidFill>
                  <a:schemeClr val="tx1"/>
                </a:solidFill>
                <a:latin typeface="Arial"/>
                <a:cs typeface="Arial"/>
              </a:rPr>
              <a:t>đồ </a:t>
            </a:r>
            <a:r>
              <a:rPr lang="vi-VN" sz="2000" b="1" spc="25" dirty="0">
                <a:solidFill>
                  <a:schemeClr val="tx1"/>
                </a:solidFill>
                <a:latin typeface="Arial"/>
                <a:cs typeface="Arial"/>
              </a:rPr>
              <a:t>tuần </a:t>
            </a:r>
            <a:r>
              <a:rPr lang="vi-VN" sz="2000" b="1" spc="-25" dirty="0">
                <a:solidFill>
                  <a:schemeClr val="tx1"/>
                </a:solidFill>
                <a:latin typeface="Arial"/>
                <a:cs typeface="Arial"/>
              </a:rPr>
              <a:t>tự </a:t>
            </a:r>
            <a:r>
              <a:rPr lang="vi-VN" sz="2000" b="1" spc="-75" dirty="0">
                <a:solidFill>
                  <a:schemeClr val="tx1"/>
                </a:solidFill>
                <a:latin typeface="Arial"/>
                <a:cs typeface="Arial"/>
              </a:rPr>
              <a:t>(Sequence </a:t>
            </a:r>
            <a:r>
              <a:rPr lang="vi-VN" sz="2000" b="1" spc="10" dirty="0">
                <a:solidFill>
                  <a:schemeClr val="tx1"/>
                </a:solidFill>
                <a:latin typeface="Arial"/>
                <a:cs typeface="Arial"/>
              </a:rPr>
              <a:t>diagram </a:t>
            </a:r>
            <a:r>
              <a:rPr lang="vi-VN" sz="2000" b="1" spc="-135" dirty="0">
                <a:solidFill>
                  <a:schemeClr val="tx1"/>
                </a:solidFill>
                <a:latin typeface="Arial"/>
                <a:cs typeface="Arial"/>
              </a:rPr>
              <a:t>–</a:t>
            </a:r>
            <a:r>
              <a:rPr lang="vi-VN" sz="2000" b="1" spc="30" dirty="0">
                <a:solidFill>
                  <a:schemeClr val="tx1"/>
                </a:solidFill>
                <a:latin typeface="Arial"/>
                <a:cs typeface="Arial"/>
              </a:rPr>
              <a:t> </a:t>
            </a:r>
            <a:r>
              <a:rPr lang="vi-VN" sz="2000" b="1" spc="-155" dirty="0">
                <a:solidFill>
                  <a:schemeClr val="tx1"/>
                </a:solidFill>
                <a:latin typeface="Arial"/>
                <a:cs typeface="Arial"/>
              </a:rPr>
              <a:t>SD)</a:t>
            </a:r>
            <a:endParaRPr lang="vi-VN" sz="2000" b="1" dirty="0">
              <a:solidFill>
                <a:schemeClr val="tx1"/>
              </a:solidFill>
              <a:latin typeface="Arial"/>
              <a:cs typeface="Arial"/>
            </a:endParaRPr>
          </a:p>
          <a:p>
            <a:pPr marL="12065">
              <a:lnSpc>
                <a:spcPts val="2735"/>
              </a:lnSpc>
              <a:spcBef>
                <a:spcPts val="1510"/>
              </a:spcBef>
              <a:tabLst>
                <a:tab pos="286385" algn="l"/>
                <a:tab pos="287020" algn="l"/>
              </a:tabLst>
            </a:pPr>
            <a:r>
              <a:rPr lang="vi-VN" spc="-65" dirty="0">
                <a:solidFill>
                  <a:schemeClr val="tx1"/>
                </a:solidFill>
                <a:latin typeface="Arial"/>
                <a:cs typeface="Arial"/>
              </a:rPr>
              <a:t>Được sử dụng để xác định và chỉ rõ vai trò của</a:t>
            </a:r>
            <a:r>
              <a:rPr lang="en-US" spc="-65" dirty="0">
                <a:solidFill>
                  <a:schemeClr val="tx1"/>
                </a:solidFill>
                <a:latin typeface="Arial"/>
                <a:cs typeface="Arial"/>
              </a:rPr>
              <a:t> </a:t>
            </a:r>
            <a:r>
              <a:rPr lang="vi-VN" spc="-65" dirty="0">
                <a:solidFill>
                  <a:schemeClr val="tx1"/>
                </a:solidFill>
                <a:latin typeface="Arial"/>
                <a:cs typeface="Arial"/>
              </a:rPr>
              <a:t>các đối tượng tham gia vào luồng sự kiện của use  case</a:t>
            </a:r>
            <a:endParaRPr lang="en-US" spc="-65" dirty="0">
              <a:solidFill>
                <a:schemeClr val="tx1"/>
              </a:solidFill>
              <a:latin typeface="Arial"/>
              <a:cs typeface="Arial"/>
            </a:endParaRPr>
          </a:p>
          <a:p>
            <a:pPr marL="12065">
              <a:lnSpc>
                <a:spcPts val="2735"/>
              </a:lnSpc>
              <a:spcBef>
                <a:spcPts val="1510"/>
              </a:spcBef>
              <a:tabLst>
                <a:tab pos="286385" algn="l"/>
                <a:tab pos="287020" algn="l"/>
              </a:tabLst>
            </a:pPr>
            <a:r>
              <a:rPr lang="vi-VN" spc="-65" dirty="0">
                <a:solidFill>
                  <a:schemeClr val="tx1"/>
                </a:solidFill>
                <a:latin typeface="Arial"/>
                <a:cs typeface="Arial"/>
              </a:rPr>
              <a:t>Là một loại biểu đồ tương tác, mô tả mô hình  tương tác giữa các đối tượng, trong đó nhấ</a:t>
            </a:r>
            <a:r>
              <a:rPr lang="en-US" spc="-65" dirty="0">
                <a:solidFill>
                  <a:schemeClr val="tx1"/>
                </a:solidFill>
                <a:latin typeface="Arial"/>
                <a:cs typeface="Arial"/>
              </a:rPr>
              <a:t>n </a:t>
            </a:r>
            <a:r>
              <a:rPr lang="vi-VN" spc="-65" dirty="0">
                <a:solidFill>
                  <a:schemeClr val="tx1"/>
                </a:solidFill>
                <a:latin typeface="Arial"/>
                <a:cs typeface="Arial"/>
              </a:rPr>
              <a:t>mạnh vào trình tự thời gian của các thông điệp  trao đổi giữa các đối tượng đó.</a:t>
            </a:r>
            <a:endParaRPr lang="en-US" spc="-65" dirty="0">
              <a:solidFill>
                <a:schemeClr val="tx1"/>
              </a:solidFill>
              <a:latin typeface="Arial"/>
              <a:cs typeface="Arial"/>
            </a:endParaRPr>
          </a:p>
          <a:p>
            <a:pPr marL="12065">
              <a:spcBef>
                <a:spcPts val="805"/>
              </a:spcBef>
              <a:tabLst>
                <a:tab pos="352425" algn="l"/>
                <a:tab pos="353060" algn="l"/>
              </a:tabLst>
            </a:pPr>
            <a:r>
              <a:rPr lang="vi-VN" sz="2000" spc="-65" dirty="0">
                <a:solidFill>
                  <a:schemeClr val="tx1"/>
                </a:solidFill>
                <a:latin typeface="Arial"/>
                <a:cs typeface="Arial"/>
              </a:rPr>
              <a:t>Biểu </a:t>
            </a:r>
            <a:r>
              <a:rPr lang="vi-VN" sz="2000" spc="75" dirty="0">
                <a:solidFill>
                  <a:schemeClr val="tx1"/>
                </a:solidFill>
                <a:latin typeface="Arial"/>
                <a:cs typeface="Arial"/>
              </a:rPr>
              <a:t>đồ </a:t>
            </a:r>
            <a:r>
              <a:rPr lang="vi-VN" sz="2000" spc="25" dirty="0">
                <a:solidFill>
                  <a:schemeClr val="tx1"/>
                </a:solidFill>
                <a:latin typeface="Arial"/>
                <a:cs typeface="Arial"/>
              </a:rPr>
              <a:t>tuần </a:t>
            </a:r>
            <a:r>
              <a:rPr lang="vi-VN" sz="2000" spc="-25" dirty="0">
                <a:solidFill>
                  <a:schemeClr val="tx1"/>
                </a:solidFill>
                <a:latin typeface="Arial"/>
                <a:cs typeface="Arial"/>
              </a:rPr>
              <a:t>tự </a:t>
            </a:r>
            <a:r>
              <a:rPr lang="vi-VN" sz="2000" spc="-10" dirty="0">
                <a:solidFill>
                  <a:schemeClr val="tx1"/>
                </a:solidFill>
                <a:latin typeface="Arial"/>
                <a:cs typeface="Arial"/>
              </a:rPr>
              <a:t>chỉ </a:t>
            </a:r>
            <a:r>
              <a:rPr lang="vi-VN" sz="2000" spc="-75" dirty="0">
                <a:solidFill>
                  <a:schemeClr val="tx1"/>
                </a:solidFill>
                <a:latin typeface="Arial"/>
                <a:cs typeface="Arial"/>
              </a:rPr>
              <a:t>ra:</a:t>
            </a:r>
            <a:endParaRPr lang="vi-VN" sz="2000" dirty="0">
              <a:solidFill>
                <a:schemeClr val="tx1"/>
              </a:solidFill>
              <a:latin typeface="Arial"/>
              <a:cs typeface="Arial"/>
            </a:endParaRPr>
          </a:p>
          <a:p>
            <a:pPr marL="466725">
              <a:spcBef>
                <a:spcPts val="710"/>
              </a:spcBef>
            </a:pPr>
            <a:r>
              <a:rPr lang="vi-VN" spc="-65" dirty="0">
                <a:solidFill>
                  <a:schemeClr val="tx1"/>
                </a:solidFill>
                <a:latin typeface="Arial"/>
                <a:cs typeface="Arial"/>
              </a:rPr>
              <a:t>− Các đối tượng tham gia vào tương tác.</a:t>
            </a:r>
          </a:p>
          <a:p>
            <a:pPr marL="466725">
              <a:spcBef>
                <a:spcPts val="705"/>
              </a:spcBef>
            </a:pPr>
            <a:r>
              <a:rPr lang="vi-VN" spc="-65" dirty="0">
                <a:solidFill>
                  <a:schemeClr val="tx1"/>
                </a:solidFill>
                <a:latin typeface="Arial"/>
                <a:cs typeface="Arial"/>
              </a:rPr>
              <a:t>−</a:t>
            </a:r>
            <a:r>
              <a:rPr lang="en-US" spc="-65" dirty="0">
                <a:solidFill>
                  <a:schemeClr val="tx1"/>
                </a:solidFill>
                <a:latin typeface="Arial"/>
                <a:cs typeface="Arial"/>
              </a:rPr>
              <a:t> </a:t>
            </a:r>
            <a:r>
              <a:rPr lang="vi-VN" spc="-65" dirty="0">
                <a:solidFill>
                  <a:schemeClr val="tx1"/>
                </a:solidFill>
                <a:latin typeface="Arial"/>
                <a:cs typeface="Arial"/>
              </a:rPr>
              <a:t>Thời gian sống của các đối tượng</a:t>
            </a:r>
          </a:p>
          <a:p>
            <a:pPr marL="466725">
              <a:spcBef>
                <a:spcPts val="725"/>
              </a:spcBef>
            </a:pPr>
            <a:r>
              <a:rPr lang="vi-VN" spc="-65" dirty="0">
                <a:solidFill>
                  <a:schemeClr val="tx1"/>
                </a:solidFill>
                <a:latin typeface="Arial"/>
                <a:cs typeface="Arial"/>
              </a:rPr>
              <a:t>− Trình tự các thông điệp được trao đổi.</a:t>
            </a:r>
          </a:p>
          <a:p>
            <a:pPr marL="12065">
              <a:lnSpc>
                <a:spcPts val="2735"/>
              </a:lnSpc>
              <a:spcBef>
                <a:spcPts val="1510"/>
              </a:spcBef>
              <a:tabLst>
                <a:tab pos="286385" algn="l"/>
                <a:tab pos="287020" algn="l"/>
              </a:tabLst>
            </a:pPr>
            <a:endParaRPr lang="vi-VN" spc="-65" dirty="0">
              <a:solidFill>
                <a:schemeClr val="tx1"/>
              </a:solidFill>
              <a:latin typeface="Arial"/>
              <a:cs typeface="Arial"/>
            </a:endParaRPr>
          </a:p>
        </p:txBody>
      </p:sp>
      <p:grpSp>
        <p:nvGrpSpPr>
          <p:cNvPr id="23" name="object 5">
            <a:extLst>
              <a:ext uri="{FF2B5EF4-FFF2-40B4-BE49-F238E27FC236}">
                <a16:creationId xmlns:a16="http://schemas.microsoft.com/office/drawing/2014/main" id="{88E90B07-6EC2-4141-85D4-F47FB3C3FD55}"/>
              </a:ext>
            </a:extLst>
          </p:cNvPr>
          <p:cNvGrpSpPr/>
          <p:nvPr/>
        </p:nvGrpSpPr>
        <p:grpSpPr>
          <a:xfrm>
            <a:off x="8221816" y="3760919"/>
            <a:ext cx="2763520" cy="1516380"/>
            <a:chOff x="3184334" y="4292663"/>
            <a:chExt cx="2763520" cy="1516380"/>
          </a:xfrm>
        </p:grpSpPr>
        <p:sp>
          <p:nvSpPr>
            <p:cNvPr id="24" name="object 6">
              <a:extLst>
                <a:ext uri="{FF2B5EF4-FFF2-40B4-BE49-F238E27FC236}">
                  <a16:creationId xmlns:a16="http://schemas.microsoft.com/office/drawing/2014/main" id="{FC326229-9E30-45F7-8C0B-B6F0218F197A}"/>
                </a:ext>
              </a:extLst>
            </p:cNvPr>
            <p:cNvSpPr/>
            <p:nvPr/>
          </p:nvSpPr>
          <p:spPr>
            <a:xfrm>
              <a:off x="3234309" y="4699127"/>
              <a:ext cx="662305" cy="132715"/>
            </a:xfrm>
            <a:custGeom>
              <a:avLst/>
              <a:gdLst/>
              <a:ahLst/>
              <a:cxnLst/>
              <a:rect l="l" t="t" r="r" b="b"/>
              <a:pathLst>
                <a:path w="662304" h="132714">
                  <a:moveTo>
                    <a:pt x="580786" y="80644"/>
                  </a:moveTo>
                  <a:lnTo>
                    <a:pt x="533907" y="107823"/>
                  </a:lnTo>
                  <a:lnTo>
                    <a:pt x="531494" y="116586"/>
                  </a:lnTo>
                  <a:lnTo>
                    <a:pt x="535558" y="123443"/>
                  </a:lnTo>
                  <a:lnTo>
                    <a:pt x="539495" y="130302"/>
                  </a:lnTo>
                  <a:lnTo>
                    <a:pt x="548258" y="132587"/>
                  </a:lnTo>
                  <a:lnTo>
                    <a:pt x="637529" y="80772"/>
                  </a:lnTo>
                  <a:lnTo>
                    <a:pt x="580786" y="80644"/>
                  </a:lnTo>
                  <a:close/>
                </a:path>
                <a:path w="662304" h="132714">
                  <a:moveTo>
                    <a:pt x="605293" y="66412"/>
                  </a:moveTo>
                  <a:lnTo>
                    <a:pt x="580786" y="80644"/>
                  </a:lnTo>
                  <a:lnTo>
                    <a:pt x="633730" y="80772"/>
                  </a:lnTo>
                  <a:lnTo>
                    <a:pt x="633730" y="78867"/>
                  </a:lnTo>
                  <a:lnTo>
                    <a:pt x="626491" y="78867"/>
                  </a:lnTo>
                  <a:lnTo>
                    <a:pt x="605293" y="66412"/>
                  </a:lnTo>
                  <a:close/>
                </a:path>
                <a:path w="662304" h="132714">
                  <a:moveTo>
                    <a:pt x="548513" y="0"/>
                  </a:moveTo>
                  <a:lnTo>
                    <a:pt x="539750" y="2286"/>
                  </a:lnTo>
                  <a:lnTo>
                    <a:pt x="535813" y="9017"/>
                  </a:lnTo>
                  <a:lnTo>
                    <a:pt x="531749" y="15875"/>
                  </a:lnTo>
                  <a:lnTo>
                    <a:pt x="534035" y="24637"/>
                  </a:lnTo>
                  <a:lnTo>
                    <a:pt x="540893" y="28575"/>
                  </a:lnTo>
                  <a:lnTo>
                    <a:pt x="580881" y="52069"/>
                  </a:lnTo>
                  <a:lnTo>
                    <a:pt x="633730" y="52197"/>
                  </a:lnTo>
                  <a:lnTo>
                    <a:pt x="633730" y="80772"/>
                  </a:lnTo>
                  <a:lnTo>
                    <a:pt x="637529" y="80772"/>
                  </a:lnTo>
                  <a:lnTo>
                    <a:pt x="662051" y="66548"/>
                  </a:lnTo>
                  <a:lnTo>
                    <a:pt x="555370" y="3937"/>
                  </a:lnTo>
                  <a:lnTo>
                    <a:pt x="548513" y="0"/>
                  </a:lnTo>
                  <a:close/>
                </a:path>
                <a:path w="662304" h="132714">
                  <a:moveTo>
                    <a:pt x="0" y="50673"/>
                  </a:moveTo>
                  <a:lnTo>
                    <a:pt x="0" y="79248"/>
                  </a:lnTo>
                  <a:lnTo>
                    <a:pt x="580786" y="80644"/>
                  </a:lnTo>
                  <a:lnTo>
                    <a:pt x="605293" y="66412"/>
                  </a:lnTo>
                  <a:lnTo>
                    <a:pt x="580881" y="52069"/>
                  </a:lnTo>
                  <a:lnTo>
                    <a:pt x="0" y="50673"/>
                  </a:lnTo>
                  <a:close/>
                </a:path>
                <a:path w="662304" h="132714">
                  <a:moveTo>
                    <a:pt x="626491" y="54102"/>
                  </a:moveTo>
                  <a:lnTo>
                    <a:pt x="605293" y="66412"/>
                  </a:lnTo>
                  <a:lnTo>
                    <a:pt x="626491" y="78867"/>
                  </a:lnTo>
                  <a:lnTo>
                    <a:pt x="626491" y="54102"/>
                  </a:lnTo>
                  <a:close/>
                </a:path>
                <a:path w="662304" h="132714">
                  <a:moveTo>
                    <a:pt x="633730" y="54102"/>
                  </a:moveTo>
                  <a:lnTo>
                    <a:pt x="626491" y="54102"/>
                  </a:lnTo>
                  <a:lnTo>
                    <a:pt x="626491" y="78867"/>
                  </a:lnTo>
                  <a:lnTo>
                    <a:pt x="633730" y="78867"/>
                  </a:lnTo>
                  <a:lnTo>
                    <a:pt x="633730" y="54102"/>
                  </a:lnTo>
                  <a:close/>
                </a:path>
                <a:path w="662304" h="132714">
                  <a:moveTo>
                    <a:pt x="580881" y="52069"/>
                  </a:moveTo>
                  <a:lnTo>
                    <a:pt x="605293" y="66412"/>
                  </a:lnTo>
                  <a:lnTo>
                    <a:pt x="626491" y="54102"/>
                  </a:lnTo>
                  <a:lnTo>
                    <a:pt x="633730" y="54102"/>
                  </a:lnTo>
                  <a:lnTo>
                    <a:pt x="633730" y="52197"/>
                  </a:lnTo>
                  <a:lnTo>
                    <a:pt x="580881" y="52069"/>
                  </a:lnTo>
                  <a:close/>
                </a:path>
              </a:pathLst>
            </a:custGeom>
            <a:solidFill>
              <a:srgbClr val="585858"/>
            </a:solidFill>
          </p:spPr>
          <p:txBody>
            <a:bodyPr wrap="square" lIns="0" tIns="0" rIns="0" bIns="0" rtlCol="0"/>
            <a:lstStyle/>
            <a:p>
              <a:endParaRPr/>
            </a:p>
          </p:txBody>
        </p:sp>
        <p:sp>
          <p:nvSpPr>
            <p:cNvPr id="25" name="object 7">
              <a:extLst>
                <a:ext uri="{FF2B5EF4-FFF2-40B4-BE49-F238E27FC236}">
                  <a16:creationId xmlns:a16="http://schemas.microsoft.com/office/drawing/2014/main" id="{AB914214-40FA-449D-A8F1-0C86D2AFF1C5}"/>
                </a:ext>
              </a:extLst>
            </p:cNvPr>
            <p:cNvSpPr/>
            <p:nvPr/>
          </p:nvSpPr>
          <p:spPr>
            <a:xfrm>
              <a:off x="3905884" y="4653026"/>
              <a:ext cx="1905" cy="122555"/>
            </a:xfrm>
            <a:custGeom>
              <a:avLst/>
              <a:gdLst/>
              <a:ahLst/>
              <a:cxnLst/>
              <a:rect l="l" t="t" r="r" b="b"/>
              <a:pathLst>
                <a:path w="1904" h="122554">
                  <a:moveTo>
                    <a:pt x="762" y="-14287"/>
                  </a:moveTo>
                  <a:lnTo>
                    <a:pt x="762" y="136461"/>
                  </a:lnTo>
                </a:path>
              </a:pathLst>
            </a:custGeom>
            <a:ln w="30099">
              <a:solidFill>
                <a:srgbClr val="585858"/>
              </a:solidFill>
              <a:prstDash val="lgDash"/>
            </a:ln>
          </p:spPr>
          <p:txBody>
            <a:bodyPr wrap="square" lIns="0" tIns="0" rIns="0" bIns="0" rtlCol="0"/>
            <a:lstStyle/>
            <a:p>
              <a:endParaRPr/>
            </a:p>
          </p:txBody>
        </p:sp>
        <p:sp>
          <p:nvSpPr>
            <p:cNvPr id="26" name="object 8">
              <a:extLst>
                <a:ext uri="{FF2B5EF4-FFF2-40B4-BE49-F238E27FC236}">
                  <a16:creationId xmlns:a16="http://schemas.microsoft.com/office/drawing/2014/main" id="{8A2869C4-973E-4E58-A23C-9843A8FF1780}"/>
                </a:ext>
              </a:extLst>
            </p:cNvPr>
            <p:cNvSpPr/>
            <p:nvPr/>
          </p:nvSpPr>
          <p:spPr>
            <a:xfrm>
              <a:off x="3239135" y="5602287"/>
              <a:ext cx="1905" cy="192405"/>
            </a:xfrm>
            <a:custGeom>
              <a:avLst/>
              <a:gdLst/>
              <a:ahLst/>
              <a:cxnLst/>
              <a:rect l="l" t="t" r="r" b="b"/>
              <a:pathLst>
                <a:path w="1905" h="192404">
                  <a:moveTo>
                    <a:pt x="761" y="-14287"/>
                  </a:moveTo>
                  <a:lnTo>
                    <a:pt x="761" y="206375"/>
                  </a:lnTo>
                </a:path>
              </a:pathLst>
            </a:custGeom>
            <a:ln w="30098">
              <a:solidFill>
                <a:srgbClr val="585858"/>
              </a:solidFill>
              <a:prstDash val="lgDash"/>
            </a:ln>
          </p:spPr>
          <p:txBody>
            <a:bodyPr wrap="square" lIns="0" tIns="0" rIns="0" bIns="0" rtlCol="0"/>
            <a:lstStyle/>
            <a:p>
              <a:endParaRPr/>
            </a:p>
          </p:txBody>
        </p:sp>
        <p:sp>
          <p:nvSpPr>
            <p:cNvPr id="27" name="object 9">
              <a:extLst>
                <a:ext uri="{FF2B5EF4-FFF2-40B4-BE49-F238E27FC236}">
                  <a16:creationId xmlns:a16="http://schemas.microsoft.com/office/drawing/2014/main" id="{6FA0D6CC-6C5B-4B22-A5E5-46E9CB914DC9}"/>
                </a:ext>
              </a:extLst>
            </p:cNvPr>
            <p:cNvSpPr/>
            <p:nvPr/>
          </p:nvSpPr>
          <p:spPr>
            <a:xfrm>
              <a:off x="3198622" y="4763300"/>
              <a:ext cx="84455" cy="825500"/>
            </a:xfrm>
            <a:custGeom>
              <a:avLst/>
              <a:gdLst/>
              <a:ahLst/>
              <a:cxnLst/>
              <a:rect l="l" t="t" r="r" b="b"/>
              <a:pathLst>
                <a:path w="84454" h="825500">
                  <a:moveTo>
                    <a:pt x="0" y="825500"/>
                  </a:moveTo>
                  <a:lnTo>
                    <a:pt x="84137" y="825500"/>
                  </a:lnTo>
                  <a:lnTo>
                    <a:pt x="84137" y="0"/>
                  </a:lnTo>
                  <a:lnTo>
                    <a:pt x="0" y="0"/>
                  </a:lnTo>
                  <a:lnTo>
                    <a:pt x="0" y="825500"/>
                  </a:lnTo>
                  <a:close/>
                </a:path>
              </a:pathLst>
            </a:custGeom>
            <a:ln w="28575">
              <a:solidFill>
                <a:srgbClr val="585858"/>
              </a:solidFill>
            </a:ln>
          </p:spPr>
          <p:txBody>
            <a:bodyPr wrap="square" lIns="0" tIns="0" rIns="0" bIns="0" rtlCol="0"/>
            <a:lstStyle/>
            <a:p>
              <a:endParaRPr/>
            </a:p>
          </p:txBody>
        </p:sp>
        <p:sp>
          <p:nvSpPr>
            <p:cNvPr id="28" name="object 10">
              <a:extLst>
                <a:ext uri="{FF2B5EF4-FFF2-40B4-BE49-F238E27FC236}">
                  <a16:creationId xmlns:a16="http://schemas.microsoft.com/office/drawing/2014/main" id="{EA758778-5A90-437D-88DE-8F124915C47D}"/>
                </a:ext>
              </a:extLst>
            </p:cNvPr>
            <p:cNvSpPr/>
            <p:nvPr/>
          </p:nvSpPr>
          <p:spPr>
            <a:xfrm>
              <a:off x="3942334" y="4910201"/>
              <a:ext cx="557530" cy="132715"/>
            </a:xfrm>
            <a:custGeom>
              <a:avLst/>
              <a:gdLst/>
              <a:ahLst/>
              <a:cxnLst/>
              <a:rect l="l" t="t" r="r" b="b"/>
              <a:pathLst>
                <a:path w="557529" h="132714">
                  <a:moveTo>
                    <a:pt x="476067" y="80632"/>
                  </a:moveTo>
                  <a:lnTo>
                    <a:pt x="435863" y="103886"/>
                  </a:lnTo>
                  <a:lnTo>
                    <a:pt x="429132" y="107950"/>
                  </a:lnTo>
                  <a:lnTo>
                    <a:pt x="426719" y="116586"/>
                  </a:lnTo>
                  <a:lnTo>
                    <a:pt x="430656" y="123443"/>
                  </a:lnTo>
                  <a:lnTo>
                    <a:pt x="434720" y="130301"/>
                  </a:lnTo>
                  <a:lnTo>
                    <a:pt x="443356" y="132587"/>
                  </a:lnTo>
                  <a:lnTo>
                    <a:pt x="532924" y="80772"/>
                  </a:lnTo>
                  <a:lnTo>
                    <a:pt x="476067" y="80632"/>
                  </a:lnTo>
                  <a:close/>
                </a:path>
                <a:path w="557529" h="132714">
                  <a:moveTo>
                    <a:pt x="500584" y="66451"/>
                  </a:moveTo>
                  <a:lnTo>
                    <a:pt x="476067" y="80632"/>
                  </a:lnTo>
                  <a:lnTo>
                    <a:pt x="528954" y="80772"/>
                  </a:lnTo>
                  <a:lnTo>
                    <a:pt x="528954" y="78867"/>
                  </a:lnTo>
                  <a:lnTo>
                    <a:pt x="521715" y="78867"/>
                  </a:lnTo>
                  <a:lnTo>
                    <a:pt x="500584" y="66451"/>
                  </a:lnTo>
                  <a:close/>
                </a:path>
                <a:path w="557529" h="132714">
                  <a:moveTo>
                    <a:pt x="443738" y="0"/>
                  </a:moveTo>
                  <a:lnTo>
                    <a:pt x="434975" y="2286"/>
                  </a:lnTo>
                  <a:lnTo>
                    <a:pt x="431038" y="9017"/>
                  </a:lnTo>
                  <a:lnTo>
                    <a:pt x="427100" y="15875"/>
                  </a:lnTo>
                  <a:lnTo>
                    <a:pt x="429260" y="24637"/>
                  </a:lnTo>
                  <a:lnTo>
                    <a:pt x="436117" y="28575"/>
                  </a:lnTo>
                  <a:lnTo>
                    <a:pt x="476085" y="52057"/>
                  </a:lnTo>
                  <a:lnTo>
                    <a:pt x="528954" y="52197"/>
                  </a:lnTo>
                  <a:lnTo>
                    <a:pt x="528954" y="80772"/>
                  </a:lnTo>
                  <a:lnTo>
                    <a:pt x="532924" y="80772"/>
                  </a:lnTo>
                  <a:lnTo>
                    <a:pt x="557276" y="66675"/>
                  </a:lnTo>
                  <a:lnTo>
                    <a:pt x="450595" y="3937"/>
                  </a:lnTo>
                  <a:lnTo>
                    <a:pt x="443738" y="0"/>
                  </a:lnTo>
                  <a:close/>
                </a:path>
                <a:path w="557529" h="132714">
                  <a:moveTo>
                    <a:pt x="0" y="50800"/>
                  </a:moveTo>
                  <a:lnTo>
                    <a:pt x="0" y="79375"/>
                  </a:lnTo>
                  <a:lnTo>
                    <a:pt x="476067" y="80632"/>
                  </a:lnTo>
                  <a:lnTo>
                    <a:pt x="500584" y="66451"/>
                  </a:lnTo>
                  <a:lnTo>
                    <a:pt x="476085" y="52057"/>
                  </a:lnTo>
                  <a:lnTo>
                    <a:pt x="0" y="50800"/>
                  </a:lnTo>
                  <a:close/>
                </a:path>
                <a:path w="557529" h="132714">
                  <a:moveTo>
                    <a:pt x="521715" y="54229"/>
                  </a:moveTo>
                  <a:lnTo>
                    <a:pt x="500584" y="66451"/>
                  </a:lnTo>
                  <a:lnTo>
                    <a:pt x="521715" y="78867"/>
                  </a:lnTo>
                  <a:lnTo>
                    <a:pt x="521715" y="54229"/>
                  </a:lnTo>
                  <a:close/>
                </a:path>
                <a:path w="557529" h="132714">
                  <a:moveTo>
                    <a:pt x="528954" y="54229"/>
                  </a:moveTo>
                  <a:lnTo>
                    <a:pt x="521715" y="54229"/>
                  </a:lnTo>
                  <a:lnTo>
                    <a:pt x="521715" y="78867"/>
                  </a:lnTo>
                  <a:lnTo>
                    <a:pt x="528954" y="78867"/>
                  </a:lnTo>
                  <a:lnTo>
                    <a:pt x="528954" y="54229"/>
                  </a:lnTo>
                  <a:close/>
                </a:path>
                <a:path w="557529" h="132714">
                  <a:moveTo>
                    <a:pt x="476085" y="52057"/>
                  </a:moveTo>
                  <a:lnTo>
                    <a:pt x="500584" y="66451"/>
                  </a:lnTo>
                  <a:lnTo>
                    <a:pt x="521715" y="54229"/>
                  </a:lnTo>
                  <a:lnTo>
                    <a:pt x="528954" y="54229"/>
                  </a:lnTo>
                  <a:lnTo>
                    <a:pt x="528954" y="52197"/>
                  </a:lnTo>
                  <a:lnTo>
                    <a:pt x="476085" y="52057"/>
                  </a:lnTo>
                  <a:close/>
                </a:path>
              </a:pathLst>
            </a:custGeom>
            <a:solidFill>
              <a:srgbClr val="585858"/>
            </a:solidFill>
          </p:spPr>
          <p:txBody>
            <a:bodyPr wrap="square" lIns="0" tIns="0" rIns="0" bIns="0" rtlCol="0"/>
            <a:lstStyle/>
            <a:p>
              <a:endParaRPr/>
            </a:p>
          </p:txBody>
        </p:sp>
        <p:sp>
          <p:nvSpPr>
            <p:cNvPr id="29" name="object 11">
              <a:extLst>
                <a:ext uri="{FF2B5EF4-FFF2-40B4-BE49-F238E27FC236}">
                  <a16:creationId xmlns:a16="http://schemas.microsoft.com/office/drawing/2014/main" id="{9546A50A-6490-4A28-BEFD-889ED3027715}"/>
                </a:ext>
              </a:extLst>
            </p:cNvPr>
            <p:cNvSpPr/>
            <p:nvPr/>
          </p:nvSpPr>
          <p:spPr>
            <a:xfrm>
              <a:off x="4518660" y="4653026"/>
              <a:ext cx="1905" cy="328930"/>
            </a:xfrm>
            <a:custGeom>
              <a:avLst/>
              <a:gdLst/>
              <a:ahLst/>
              <a:cxnLst/>
              <a:rect l="l" t="t" r="r" b="b"/>
              <a:pathLst>
                <a:path w="1904" h="328929">
                  <a:moveTo>
                    <a:pt x="0" y="0"/>
                  </a:moveTo>
                  <a:lnTo>
                    <a:pt x="1524" y="328549"/>
                  </a:lnTo>
                </a:path>
              </a:pathLst>
            </a:custGeom>
            <a:ln w="28574">
              <a:solidFill>
                <a:srgbClr val="585858"/>
              </a:solidFill>
              <a:prstDash val="lgDash"/>
            </a:ln>
          </p:spPr>
          <p:txBody>
            <a:bodyPr wrap="square" lIns="0" tIns="0" rIns="0" bIns="0" rtlCol="0"/>
            <a:lstStyle/>
            <a:p>
              <a:endParaRPr/>
            </a:p>
          </p:txBody>
        </p:sp>
        <p:sp>
          <p:nvSpPr>
            <p:cNvPr id="30" name="object 12">
              <a:extLst>
                <a:ext uri="{FF2B5EF4-FFF2-40B4-BE49-F238E27FC236}">
                  <a16:creationId xmlns:a16="http://schemas.microsoft.com/office/drawing/2014/main" id="{6680C471-B568-4FEB-B58B-7373E62F5815}"/>
                </a:ext>
              </a:extLst>
            </p:cNvPr>
            <p:cNvSpPr/>
            <p:nvPr/>
          </p:nvSpPr>
          <p:spPr>
            <a:xfrm>
              <a:off x="3859784" y="4775263"/>
              <a:ext cx="87630" cy="662305"/>
            </a:xfrm>
            <a:custGeom>
              <a:avLst/>
              <a:gdLst/>
              <a:ahLst/>
              <a:cxnLst/>
              <a:rect l="l" t="t" r="r" b="b"/>
              <a:pathLst>
                <a:path w="87629" h="662304">
                  <a:moveTo>
                    <a:pt x="0" y="661987"/>
                  </a:moveTo>
                  <a:lnTo>
                    <a:pt x="87312" y="661987"/>
                  </a:lnTo>
                  <a:lnTo>
                    <a:pt x="87312" y="0"/>
                  </a:lnTo>
                  <a:lnTo>
                    <a:pt x="0" y="0"/>
                  </a:lnTo>
                  <a:lnTo>
                    <a:pt x="0" y="661987"/>
                  </a:lnTo>
                  <a:close/>
                </a:path>
              </a:pathLst>
            </a:custGeom>
            <a:ln w="28575">
              <a:solidFill>
                <a:srgbClr val="585858"/>
              </a:solidFill>
            </a:ln>
          </p:spPr>
          <p:txBody>
            <a:bodyPr wrap="square" lIns="0" tIns="0" rIns="0" bIns="0" rtlCol="0"/>
            <a:lstStyle/>
            <a:p>
              <a:endParaRPr/>
            </a:p>
          </p:txBody>
        </p:sp>
        <p:sp>
          <p:nvSpPr>
            <p:cNvPr id="31" name="object 13">
              <a:extLst>
                <a:ext uri="{FF2B5EF4-FFF2-40B4-BE49-F238E27FC236}">
                  <a16:creationId xmlns:a16="http://schemas.microsoft.com/office/drawing/2014/main" id="{BA74A521-6DED-4AFD-AB42-E162C669B5BA}"/>
                </a:ext>
              </a:extLst>
            </p:cNvPr>
            <p:cNvSpPr/>
            <p:nvPr/>
          </p:nvSpPr>
          <p:spPr>
            <a:xfrm>
              <a:off x="3905884" y="5449951"/>
              <a:ext cx="1905" cy="341630"/>
            </a:xfrm>
            <a:custGeom>
              <a:avLst/>
              <a:gdLst/>
              <a:ahLst/>
              <a:cxnLst/>
              <a:rect l="l" t="t" r="r" b="b"/>
              <a:pathLst>
                <a:path w="1904" h="341629">
                  <a:moveTo>
                    <a:pt x="0" y="0"/>
                  </a:moveTo>
                  <a:lnTo>
                    <a:pt x="1524" y="341249"/>
                  </a:lnTo>
                </a:path>
              </a:pathLst>
            </a:custGeom>
            <a:ln w="28575">
              <a:solidFill>
                <a:srgbClr val="585858"/>
              </a:solidFill>
              <a:prstDash val="lgDash"/>
            </a:ln>
          </p:spPr>
          <p:txBody>
            <a:bodyPr wrap="square" lIns="0" tIns="0" rIns="0" bIns="0" rtlCol="0"/>
            <a:lstStyle/>
            <a:p>
              <a:endParaRPr/>
            </a:p>
          </p:txBody>
        </p:sp>
        <p:sp>
          <p:nvSpPr>
            <p:cNvPr id="32" name="object 14">
              <a:extLst>
                <a:ext uri="{FF2B5EF4-FFF2-40B4-BE49-F238E27FC236}">
                  <a16:creationId xmlns:a16="http://schemas.microsoft.com/office/drawing/2014/main" id="{9E989580-37B3-4D1C-9937-5375D1D82536}"/>
                </a:ext>
              </a:extLst>
            </p:cNvPr>
            <p:cNvSpPr/>
            <p:nvPr/>
          </p:nvSpPr>
          <p:spPr>
            <a:xfrm>
              <a:off x="4577333" y="5145151"/>
              <a:ext cx="519430" cy="132715"/>
            </a:xfrm>
            <a:custGeom>
              <a:avLst/>
              <a:gdLst/>
              <a:ahLst/>
              <a:cxnLst/>
              <a:rect l="l" t="t" r="r" b="b"/>
              <a:pathLst>
                <a:path w="519429" h="132714">
                  <a:moveTo>
                    <a:pt x="437942" y="80621"/>
                  </a:moveTo>
                  <a:lnTo>
                    <a:pt x="391032" y="107823"/>
                  </a:lnTo>
                  <a:lnTo>
                    <a:pt x="388619" y="116586"/>
                  </a:lnTo>
                  <a:lnTo>
                    <a:pt x="396493" y="130302"/>
                  </a:lnTo>
                  <a:lnTo>
                    <a:pt x="405256" y="132587"/>
                  </a:lnTo>
                  <a:lnTo>
                    <a:pt x="494824" y="80772"/>
                  </a:lnTo>
                  <a:lnTo>
                    <a:pt x="437942" y="80621"/>
                  </a:lnTo>
                  <a:close/>
                </a:path>
                <a:path w="519429" h="132714">
                  <a:moveTo>
                    <a:pt x="462449" y="66431"/>
                  </a:moveTo>
                  <a:lnTo>
                    <a:pt x="437942" y="80621"/>
                  </a:lnTo>
                  <a:lnTo>
                    <a:pt x="490854" y="80772"/>
                  </a:lnTo>
                  <a:lnTo>
                    <a:pt x="490854" y="78867"/>
                  </a:lnTo>
                  <a:lnTo>
                    <a:pt x="483615" y="78867"/>
                  </a:lnTo>
                  <a:lnTo>
                    <a:pt x="462449" y="66431"/>
                  </a:lnTo>
                  <a:close/>
                </a:path>
                <a:path w="519429" h="132714">
                  <a:moveTo>
                    <a:pt x="405764" y="0"/>
                  </a:moveTo>
                  <a:lnTo>
                    <a:pt x="397001" y="2159"/>
                  </a:lnTo>
                  <a:lnTo>
                    <a:pt x="392938" y="9017"/>
                  </a:lnTo>
                  <a:lnTo>
                    <a:pt x="389000" y="15875"/>
                  </a:lnTo>
                  <a:lnTo>
                    <a:pt x="391287" y="24637"/>
                  </a:lnTo>
                  <a:lnTo>
                    <a:pt x="437966" y="52046"/>
                  </a:lnTo>
                  <a:lnTo>
                    <a:pt x="490854" y="52197"/>
                  </a:lnTo>
                  <a:lnTo>
                    <a:pt x="490854" y="80772"/>
                  </a:lnTo>
                  <a:lnTo>
                    <a:pt x="494824" y="80772"/>
                  </a:lnTo>
                  <a:lnTo>
                    <a:pt x="519175" y="66675"/>
                  </a:lnTo>
                  <a:lnTo>
                    <a:pt x="405764" y="0"/>
                  </a:lnTo>
                  <a:close/>
                </a:path>
                <a:path w="519429" h="132714">
                  <a:moveTo>
                    <a:pt x="126" y="50800"/>
                  </a:moveTo>
                  <a:lnTo>
                    <a:pt x="0" y="79375"/>
                  </a:lnTo>
                  <a:lnTo>
                    <a:pt x="437942" y="80621"/>
                  </a:lnTo>
                  <a:lnTo>
                    <a:pt x="462449" y="66431"/>
                  </a:lnTo>
                  <a:lnTo>
                    <a:pt x="437966" y="52046"/>
                  </a:lnTo>
                  <a:lnTo>
                    <a:pt x="126" y="50800"/>
                  </a:lnTo>
                  <a:close/>
                </a:path>
                <a:path w="519429" h="132714">
                  <a:moveTo>
                    <a:pt x="483742" y="54101"/>
                  </a:moveTo>
                  <a:lnTo>
                    <a:pt x="462449" y="66431"/>
                  </a:lnTo>
                  <a:lnTo>
                    <a:pt x="483615" y="78867"/>
                  </a:lnTo>
                  <a:lnTo>
                    <a:pt x="483742" y="54101"/>
                  </a:lnTo>
                  <a:close/>
                </a:path>
                <a:path w="519429" h="132714">
                  <a:moveTo>
                    <a:pt x="490854" y="54101"/>
                  </a:moveTo>
                  <a:lnTo>
                    <a:pt x="483742" y="54101"/>
                  </a:lnTo>
                  <a:lnTo>
                    <a:pt x="483615" y="78867"/>
                  </a:lnTo>
                  <a:lnTo>
                    <a:pt x="490854" y="78867"/>
                  </a:lnTo>
                  <a:lnTo>
                    <a:pt x="490854" y="54101"/>
                  </a:lnTo>
                  <a:close/>
                </a:path>
                <a:path w="519429" h="132714">
                  <a:moveTo>
                    <a:pt x="437966" y="52046"/>
                  </a:moveTo>
                  <a:lnTo>
                    <a:pt x="462449" y="66431"/>
                  </a:lnTo>
                  <a:lnTo>
                    <a:pt x="483742" y="54101"/>
                  </a:lnTo>
                  <a:lnTo>
                    <a:pt x="490854" y="54101"/>
                  </a:lnTo>
                  <a:lnTo>
                    <a:pt x="490854" y="52197"/>
                  </a:lnTo>
                  <a:lnTo>
                    <a:pt x="437966" y="52046"/>
                  </a:lnTo>
                  <a:close/>
                </a:path>
              </a:pathLst>
            </a:custGeom>
            <a:solidFill>
              <a:srgbClr val="585858"/>
            </a:solidFill>
          </p:spPr>
          <p:txBody>
            <a:bodyPr wrap="square" lIns="0" tIns="0" rIns="0" bIns="0" rtlCol="0"/>
            <a:lstStyle/>
            <a:p>
              <a:endParaRPr/>
            </a:p>
          </p:txBody>
        </p:sp>
        <p:sp>
          <p:nvSpPr>
            <p:cNvPr id="33" name="object 15">
              <a:extLst>
                <a:ext uri="{FF2B5EF4-FFF2-40B4-BE49-F238E27FC236}">
                  <a16:creationId xmlns:a16="http://schemas.microsoft.com/office/drawing/2014/main" id="{69BD7696-1D76-49BA-8146-97C286484E6B}"/>
                </a:ext>
              </a:extLst>
            </p:cNvPr>
            <p:cNvSpPr/>
            <p:nvPr/>
          </p:nvSpPr>
          <p:spPr>
            <a:xfrm>
              <a:off x="4473321" y="4985575"/>
              <a:ext cx="85725" cy="370205"/>
            </a:xfrm>
            <a:custGeom>
              <a:avLst/>
              <a:gdLst/>
              <a:ahLst/>
              <a:cxnLst/>
              <a:rect l="l" t="t" r="r" b="b"/>
              <a:pathLst>
                <a:path w="85725" h="370204">
                  <a:moveTo>
                    <a:pt x="0" y="369887"/>
                  </a:moveTo>
                  <a:lnTo>
                    <a:pt x="85725" y="369887"/>
                  </a:lnTo>
                  <a:lnTo>
                    <a:pt x="85725" y="0"/>
                  </a:lnTo>
                  <a:lnTo>
                    <a:pt x="0" y="0"/>
                  </a:lnTo>
                  <a:lnTo>
                    <a:pt x="0" y="369887"/>
                  </a:lnTo>
                  <a:close/>
                </a:path>
              </a:pathLst>
            </a:custGeom>
            <a:ln w="28575">
              <a:solidFill>
                <a:srgbClr val="585858"/>
              </a:solidFill>
            </a:ln>
          </p:spPr>
          <p:txBody>
            <a:bodyPr wrap="square" lIns="0" tIns="0" rIns="0" bIns="0" rtlCol="0"/>
            <a:lstStyle/>
            <a:p>
              <a:endParaRPr/>
            </a:p>
          </p:txBody>
        </p:sp>
        <p:sp>
          <p:nvSpPr>
            <p:cNvPr id="34" name="object 16">
              <a:extLst>
                <a:ext uri="{FF2B5EF4-FFF2-40B4-BE49-F238E27FC236}">
                  <a16:creationId xmlns:a16="http://schemas.microsoft.com/office/drawing/2014/main" id="{C5E8DDDD-137C-4819-93C1-E8431A4082EF}"/>
                </a:ext>
              </a:extLst>
            </p:cNvPr>
            <p:cNvSpPr/>
            <p:nvPr/>
          </p:nvSpPr>
          <p:spPr>
            <a:xfrm>
              <a:off x="4515485" y="5354701"/>
              <a:ext cx="606425" cy="436880"/>
            </a:xfrm>
            <a:custGeom>
              <a:avLst/>
              <a:gdLst/>
              <a:ahLst/>
              <a:cxnLst/>
              <a:rect l="l" t="t" r="r" b="b"/>
              <a:pathLst>
                <a:path w="606425" h="436879">
                  <a:moveTo>
                    <a:pt x="0" y="0"/>
                  </a:moveTo>
                  <a:lnTo>
                    <a:pt x="3175" y="434911"/>
                  </a:lnTo>
                </a:path>
                <a:path w="606425" h="436879">
                  <a:moveTo>
                    <a:pt x="604774" y="22225"/>
                  </a:moveTo>
                  <a:lnTo>
                    <a:pt x="606425" y="436499"/>
                  </a:lnTo>
                </a:path>
              </a:pathLst>
            </a:custGeom>
            <a:ln w="28575">
              <a:solidFill>
                <a:srgbClr val="585858"/>
              </a:solidFill>
              <a:prstDash val="lgDash"/>
            </a:ln>
          </p:spPr>
          <p:txBody>
            <a:bodyPr wrap="square" lIns="0" tIns="0" rIns="0" bIns="0" rtlCol="0"/>
            <a:lstStyle/>
            <a:p>
              <a:endParaRPr/>
            </a:p>
          </p:txBody>
        </p:sp>
        <p:sp>
          <p:nvSpPr>
            <p:cNvPr id="35" name="object 17">
              <a:extLst>
                <a:ext uri="{FF2B5EF4-FFF2-40B4-BE49-F238E27FC236}">
                  <a16:creationId xmlns:a16="http://schemas.microsoft.com/office/drawing/2014/main" id="{C75010F4-4028-461E-B524-39F5508BEC9E}"/>
                </a:ext>
              </a:extLst>
            </p:cNvPr>
            <p:cNvSpPr/>
            <p:nvPr/>
          </p:nvSpPr>
          <p:spPr>
            <a:xfrm>
              <a:off x="5075808" y="5221351"/>
              <a:ext cx="79375" cy="139700"/>
            </a:xfrm>
            <a:custGeom>
              <a:avLst/>
              <a:gdLst/>
              <a:ahLst/>
              <a:cxnLst/>
              <a:rect l="l" t="t" r="r" b="b"/>
              <a:pathLst>
                <a:path w="79375" h="139700">
                  <a:moveTo>
                    <a:pt x="0" y="139700"/>
                  </a:moveTo>
                  <a:lnTo>
                    <a:pt x="79375" y="139700"/>
                  </a:lnTo>
                  <a:lnTo>
                    <a:pt x="79375" y="0"/>
                  </a:lnTo>
                  <a:lnTo>
                    <a:pt x="0" y="0"/>
                  </a:lnTo>
                  <a:lnTo>
                    <a:pt x="0" y="139700"/>
                  </a:lnTo>
                  <a:close/>
                </a:path>
              </a:pathLst>
            </a:custGeom>
            <a:ln w="28575">
              <a:solidFill>
                <a:srgbClr val="585858"/>
              </a:solidFill>
            </a:ln>
          </p:spPr>
          <p:txBody>
            <a:bodyPr wrap="square" lIns="0" tIns="0" rIns="0" bIns="0" rtlCol="0"/>
            <a:lstStyle/>
            <a:p>
              <a:endParaRPr/>
            </a:p>
          </p:txBody>
        </p:sp>
        <p:sp>
          <p:nvSpPr>
            <p:cNvPr id="36" name="object 18">
              <a:extLst>
                <a:ext uri="{FF2B5EF4-FFF2-40B4-BE49-F238E27FC236}">
                  <a16:creationId xmlns:a16="http://schemas.microsoft.com/office/drawing/2014/main" id="{8CF89E7F-9F68-4074-A151-F2B5337F2487}"/>
                </a:ext>
              </a:extLst>
            </p:cNvPr>
            <p:cNvSpPr/>
            <p:nvPr/>
          </p:nvSpPr>
          <p:spPr>
            <a:xfrm>
              <a:off x="5120258" y="4651375"/>
              <a:ext cx="1905" cy="570230"/>
            </a:xfrm>
            <a:custGeom>
              <a:avLst/>
              <a:gdLst/>
              <a:ahLst/>
              <a:cxnLst/>
              <a:rect l="l" t="t" r="r" b="b"/>
              <a:pathLst>
                <a:path w="1904" h="570229">
                  <a:moveTo>
                    <a:pt x="0" y="0"/>
                  </a:moveTo>
                  <a:lnTo>
                    <a:pt x="1650" y="569976"/>
                  </a:lnTo>
                </a:path>
              </a:pathLst>
            </a:custGeom>
            <a:ln w="28575">
              <a:solidFill>
                <a:srgbClr val="585858"/>
              </a:solidFill>
              <a:prstDash val="lgDash"/>
            </a:ln>
          </p:spPr>
          <p:txBody>
            <a:bodyPr wrap="square" lIns="0" tIns="0" rIns="0" bIns="0" rtlCol="0"/>
            <a:lstStyle/>
            <a:p>
              <a:endParaRPr/>
            </a:p>
          </p:txBody>
        </p:sp>
        <p:sp>
          <p:nvSpPr>
            <p:cNvPr id="37" name="object 19">
              <a:extLst>
                <a:ext uri="{FF2B5EF4-FFF2-40B4-BE49-F238E27FC236}">
                  <a16:creationId xmlns:a16="http://schemas.microsoft.com/office/drawing/2014/main" id="{FA42C42D-A0E4-4B38-AF2E-C9C84A40C369}"/>
                </a:ext>
              </a:extLst>
            </p:cNvPr>
            <p:cNvSpPr/>
            <p:nvPr/>
          </p:nvSpPr>
          <p:spPr>
            <a:xfrm>
              <a:off x="4240783" y="4337113"/>
              <a:ext cx="476250" cy="268605"/>
            </a:xfrm>
            <a:custGeom>
              <a:avLst/>
              <a:gdLst/>
              <a:ahLst/>
              <a:cxnLst/>
              <a:rect l="l" t="t" r="r" b="b"/>
              <a:pathLst>
                <a:path w="476250" h="268604">
                  <a:moveTo>
                    <a:pt x="0" y="268287"/>
                  </a:moveTo>
                  <a:lnTo>
                    <a:pt x="476250" y="268287"/>
                  </a:lnTo>
                  <a:lnTo>
                    <a:pt x="476250" y="0"/>
                  </a:lnTo>
                  <a:lnTo>
                    <a:pt x="0" y="0"/>
                  </a:lnTo>
                  <a:lnTo>
                    <a:pt x="0" y="268287"/>
                  </a:lnTo>
                  <a:close/>
                </a:path>
              </a:pathLst>
            </a:custGeom>
            <a:ln w="28575">
              <a:solidFill>
                <a:srgbClr val="585858"/>
              </a:solidFill>
            </a:ln>
          </p:spPr>
          <p:txBody>
            <a:bodyPr wrap="square" lIns="0" tIns="0" rIns="0" bIns="0" rtlCol="0"/>
            <a:lstStyle/>
            <a:p>
              <a:endParaRPr/>
            </a:p>
          </p:txBody>
        </p:sp>
        <p:sp>
          <p:nvSpPr>
            <p:cNvPr id="38" name="object 20">
              <a:extLst>
                <a:ext uri="{FF2B5EF4-FFF2-40B4-BE49-F238E27FC236}">
                  <a16:creationId xmlns:a16="http://schemas.microsoft.com/office/drawing/2014/main" id="{F69B7BF7-7BF5-44BD-AEAC-4912A1253AF9}"/>
                </a:ext>
              </a:extLst>
            </p:cNvPr>
            <p:cNvSpPr/>
            <p:nvPr/>
          </p:nvSpPr>
          <p:spPr>
            <a:xfrm>
              <a:off x="5677535" y="4653026"/>
              <a:ext cx="1905" cy="1138555"/>
            </a:xfrm>
            <a:custGeom>
              <a:avLst/>
              <a:gdLst/>
              <a:ahLst/>
              <a:cxnLst/>
              <a:rect l="l" t="t" r="r" b="b"/>
              <a:pathLst>
                <a:path w="1904" h="1138554">
                  <a:moveTo>
                    <a:pt x="0" y="0"/>
                  </a:moveTo>
                  <a:lnTo>
                    <a:pt x="1524" y="1138174"/>
                  </a:lnTo>
                </a:path>
              </a:pathLst>
            </a:custGeom>
            <a:ln w="28575">
              <a:solidFill>
                <a:srgbClr val="585858"/>
              </a:solidFill>
              <a:prstDash val="lgDash"/>
            </a:ln>
          </p:spPr>
          <p:txBody>
            <a:bodyPr wrap="square" lIns="0" tIns="0" rIns="0" bIns="0" rtlCol="0"/>
            <a:lstStyle/>
            <a:p>
              <a:endParaRPr/>
            </a:p>
          </p:txBody>
        </p:sp>
        <p:sp>
          <p:nvSpPr>
            <p:cNvPr id="39" name="object 21">
              <a:extLst>
                <a:ext uri="{FF2B5EF4-FFF2-40B4-BE49-F238E27FC236}">
                  <a16:creationId xmlns:a16="http://schemas.microsoft.com/office/drawing/2014/main" id="{DB69CBAB-2E22-48BE-8060-813E381618E7}"/>
                </a:ext>
              </a:extLst>
            </p:cNvPr>
            <p:cNvSpPr/>
            <p:nvPr/>
          </p:nvSpPr>
          <p:spPr>
            <a:xfrm>
              <a:off x="3691509" y="4337113"/>
              <a:ext cx="2241550" cy="268605"/>
            </a:xfrm>
            <a:custGeom>
              <a:avLst/>
              <a:gdLst/>
              <a:ahLst/>
              <a:cxnLst/>
              <a:rect l="l" t="t" r="r" b="b"/>
              <a:pathLst>
                <a:path w="2241550" h="268604">
                  <a:moveTo>
                    <a:pt x="1765300" y="268287"/>
                  </a:moveTo>
                  <a:lnTo>
                    <a:pt x="2241550" y="268287"/>
                  </a:lnTo>
                  <a:lnTo>
                    <a:pt x="2241550" y="0"/>
                  </a:lnTo>
                  <a:lnTo>
                    <a:pt x="1765300" y="0"/>
                  </a:lnTo>
                  <a:lnTo>
                    <a:pt x="1765300" y="268287"/>
                  </a:lnTo>
                  <a:close/>
                </a:path>
                <a:path w="2241550" h="268604">
                  <a:moveTo>
                    <a:pt x="1093851" y="268287"/>
                  </a:moveTo>
                  <a:lnTo>
                    <a:pt x="1698688" y="268287"/>
                  </a:lnTo>
                  <a:lnTo>
                    <a:pt x="1698688" y="0"/>
                  </a:lnTo>
                  <a:lnTo>
                    <a:pt x="1093851" y="0"/>
                  </a:lnTo>
                  <a:lnTo>
                    <a:pt x="1093851" y="268287"/>
                  </a:lnTo>
                  <a:close/>
                </a:path>
                <a:path w="2241550" h="268604">
                  <a:moveTo>
                    <a:pt x="0" y="268287"/>
                  </a:moveTo>
                  <a:lnTo>
                    <a:pt x="476250" y="268287"/>
                  </a:lnTo>
                  <a:lnTo>
                    <a:pt x="476250" y="0"/>
                  </a:lnTo>
                  <a:lnTo>
                    <a:pt x="0" y="0"/>
                  </a:lnTo>
                  <a:lnTo>
                    <a:pt x="0" y="268287"/>
                  </a:lnTo>
                  <a:close/>
                </a:path>
              </a:pathLst>
            </a:custGeom>
            <a:ln w="28575">
              <a:solidFill>
                <a:srgbClr val="585858"/>
              </a:solidFill>
            </a:ln>
          </p:spPr>
          <p:txBody>
            <a:bodyPr wrap="square" lIns="0" tIns="0" rIns="0" bIns="0" rtlCol="0"/>
            <a:lstStyle/>
            <a:p>
              <a:endParaRPr/>
            </a:p>
          </p:txBody>
        </p:sp>
        <p:sp>
          <p:nvSpPr>
            <p:cNvPr id="40" name="object 22">
              <a:extLst>
                <a:ext uri="{FF2B5EF4-FFF2-40B4-BE49-F238E27FC236}">
                  <a16:creationId xmlns:a16="http://schemas.microsoft.com/office/drawing/2014/main" id="{654AB981-84A2-40E0-ABEC-C045FBF8A1C5}"/>
                </a:ext>
              </a:extLst>
            </p:cNvPr>
            <p:cNvSpPr/>
            <p:nvPr/>
          </p:nvSpPr>
          <p:spPr>
            <a:xfrm>
              <a:off x="3197796" y="4292663"/>
              <a:ext cx="241300" cy="312674"/>
            </a:xfrm>
            <a:prstGeom prst="rect">
              <a:avLst/>
            </a:prstGeom>
            <a:blipFill>
              <a:blip r:embed="rId2" cstate="print"/>
              <a:stretch>
                <a:fillRect/>
              </a:stretch>
            </a:blipFill>
          </p:spPr>
          <p:txBody>
            <a:bodyPr wrap="square" lIns="0" tIns="0" rIns="0" bIns="0" rtlCol="0"/>
            <a:lstStyle/>
            <a:p>
              <a:endParaRPr/>
            </a:p>
          </p:txBody>
        </p:sp>
      </p:grpSp>
    </p:spTree>
    <p:extLst>
      <p:ext uri="{BB962C8B-B14F-4D97-AF65-F5344CB8AC3E}">
        <p14:creationId xmlns:p14="http://schemas.microsoft.com/office/powerpoint/2010/main" val="19871577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091070" y="1285875"/>
            <a:ext cx="8262730" cy="4692650"/>
          </a:xfrm>
        </p:spPr>
        <p:txBody>
          <a:bodyPr>
            <a:noAutofit/>
          </a:bodyPr>
          <a:lstStyle/>
          <a:p>
            <a:r>
              <a:rPr lang="vi-VN" b="1" i="0" dirty="0">
                <a:solidFill>
                  <a:schemeClr val="tx1"/>
                </a:solidFill>
                <a:effectLst/>
                <a:latin typeface="+mj-lt"/>
              </a:rPr>
              <a:t>Định nghĩa</a:t>
            </a:r>
          </a:p>
          <a:p>
            <a:pPr marL="285750" indent="-285750">
              <a:buFont typeface="Wingdings" panose="05000000000000000000" pitchFamily="2" charset="2"/>
              <a:buChar char="§"/>
            </a:pPr>
            <a:r>
              <a:rPr lang="vi-VN" b="0" i="0" dirty="0">
                <a:solidFill>
                  <a:schemeClr val="tx1"/>
                </a:solidFill>
                <a:effectLst/>
                <a:latin typeface="+mj-lt"/>
              </a:rPr>
              <a:t>Bauer [1969]: là việc thiết lập và sử dụng các</a:t>
            </a:r>
            <a:r>
              <a:rPr lang="en-US" b="0" i="0" dirty="0">
                <a:solidFill>
                  <a:schemeClr val="tx1"/>
                </a:solidFill>
                <a:effectLst/>
                <a:latin typeface="+mj-lt"/>
              </a:rPr>
              <a:t> </a:t>
            </a:r>
            <a:r>
              <a:rPr lang="vi-VN" b="0" i="0" dirty="0">
                <a:solidFill>
                  <a:schemeClr val="tx1"/>
                </a:solidFill>
                <a:effectLst/>
                <a:latin typeface="+mj-lt"/>
              </a:rPr>
              <a:t>nguyên tắc công nghệ đúng đắn dùng để thu được</a:t>
            </a:r>
            <a:r>
              <a:rPr lang="en-US" b="0" i="0" dirty="0">
                <a:solidFill>
                  <a:schemeClr val="tx1"/>
                </a:solidFill>
                <a:effectLst/>
                <a:latin typeface="+mj-lt"/>
              </a:rPr>
              <a:t> </a:t>
            </a:r>
            <a:r>
              <a:rPr lang="vi-VN" b="0" i="0" dirty="0">
                <a:solidFill>
                  <a:schemeClr val="tx1"/>
                </a:solidFill>
                <a:effectLst/>
                <a:latin typeface="+mj-lt"/>
              </a:rPr>
              <a:t>phần mềm một cách kinh tế vừa tin cậy vừa làm việc</a:t>
            </a:r>
            <a:r>
              <a:rPr lang="en-US" b="0" i="0" dirty="0">
                <a:solidFill>
                  <a:schemeClr val="tx1"/>
                </a:solidFill>
                <a:effectLst/>
                <a:latin typeface="+mj-lt"/>
              </a:rPr>
              <a:t> </a:t>
            </a:r>
            <a:r>
              <a:rPr lang="vi-VN" b="0" i="0" dirty="0">
                <a:solidFill>
                  <a:schemeClr val="tx1"/>
                </a:solidFill>
                <a:effectLst/>
                <a:latin typeface="+mj-lt"/>
              </a:rPr>
              <a:t>hiệu quả</a:t>
            </a:r>
            <a:r>
              <a:rPr lang="en-US" b="0" i="0" dirty="0">
                <a:solidFill>
                  <a:schemeClr val="tx1"/>
                </a:solidFill>
                <a:effectLst/>
                <a:latin typeface="+mj-lt"/>
              </a:rPr>
              <a:t>.</a:t>
            </a:r>
            <a:endParaRPr lang="vi-VN" b="0" i="0" dirty="0">
              <a:solidFill>
                <a:schemeClr val="tx1"/>
              </a:solidFill>
              <a:effectLst/>
              <a:latin typeface="+mj-lt"/>
            </a:endParaRPr>
          </a:p>
          <a:p>
            <a:pPr marL="285750" indent="-285750" algn="just">
              <a:buFont typeface="Wingdings" panose="05000000000000000000" pitchFamily="2" charset="2"/>
              <a:buChar char="§"/>
            </a:pPr>
            <a:r>
              <a:rPr lang="vi-VN" b="0" i="0" dirty="0">
                <a:solidFill>
                  <a:schemeClr val="tx1"/>
                </a:solidFill>
                <a:effectLst/>
                <a:latin typeface="+mj-lt"/>
              </a:rPr>
              <a:t>Parnas [1987]: là việc xây dựng phần mềm nhiều</a:t>
            </a:r>
            <a:r>
              <a:rPr lang="en-US" b="0" i="0" dirty="0">
                <a:solidFill>
                  <a:schemeClr val="tx1"/>
                </a:solidFill>
                <a:effectLst/>
                <a:latin typeface="+mj-lt"/>
              </a:rPr>
              <a:t> </a:t>
            </a:r>
            <a:r>
              <a:rPr lang="vi-VN" b="0" i="0" dirty="0">
                <a:solidFill>
                  <a:schemeClr val="tx1"/>
                </a:solidFill>
                <a:effectLst/>
                <a:latin typeface="+mj-lt"/>
              </a:rPr>
              <a:t>phiên bản bởi nhiều người</a:t>
            </a:r>
            <a:r>
              <a:rPr lang="vi-VN" dirty="0">
                <a:solidFill>
                  <a:schemeClr val="tx1"/>
                </a:solidFill>
                <a:latin typeface="+mj-lt"/>
              </a:rPr>
              <a:t> </a:t>
            </a:r>
            <a:endParaRPr lang="en-US" dirty="0">
              <a:solidFill>
                <a:schemeClr val="tx1"/>
              </a:solidFill>
              <a:latin typeface="+mj-lt"/>
            </a:endParaRPr>
          </a:p>
          <a:p>
            <a:pPr marL="285750" indent="-285750">
              <a:buFont typeface="Wingdings" panose="05000000000000000000" pitchFamily="2" charset="2"/>
              <a:buChar char="§"/>
            </a:pPr>
            <a:r>
              <a:rPr lang="en-US" dirty="0">
                <a:solidFill>
                  <a:schemeClr val="tx1"/>
                </a:solidFill>
                <a:latin typeface="+mj-lt"/>
              </a:rPr>
              <a:t>I</a:t>
            </a:r>
            <a:r>
              <a:rPr lang="vi-VN" b="0" i="0" dirty="0">
                <a:solidFill>
                  <a:schemeClr val="tx1"/>
                </a:solidFill>
                <a:effectLst/>
                <a:latin typeface="+mj-lt"/>
              </a:rPr>
              <a:t>EEE [1993]: </a:t>
            </a:r>
          </a:p>
          <a:p>
            <a:pPr lvl="1"/>
            <a:r>
              <a:rPr lang="en-US" sz="2000" dirty="0">
                <a:latin typeface="+mj-lt"/>
              </a:rPr>
              <a:t>Á</a:t>
            </a:r>
            <a:r>
              <a:rPr lang="vi-VN" sz="2000" b="0" i="0" dirty="0">
                <a:effectLst/>
                <a:latin typeface="+mj-lt"/>
              </a:rPr>
              <a:t>p dụng phương pháp tiếp cận có hệ thống, bài</a:t>
            </a:r>
            <a:r>
              <a:rPr lang="en-US" sz="2000" b="0" i="0" dirty="0">
                <a:effectLst/>
                <a:latin typeface="+mj-lt"/>
              </a:rPr>
              <a:t> </a:t>
            </a:r>
            <a:r>
              <a:rPr lang="vi-VN" sz="2000" b="0" i="0" dirty="0">
                <a:effectLst/>
                <a:latin typeface="+mj-lt"/>
              </a:rPr>
              <a:t>bản và được lượng hóa trong phát triển, vận hành và</a:t>
            </a:r>
            <a:r>
              <a:rPr lang="en-US" sz="2000" b="0" i="0" dirty="0">
                <a:effectLst/>
                <a:latin typeface="+mj-lt"/>
              </a:rPr>
              <a:t> </a:t>
            </a:r>
            <a:r>
              <a:rPr lang="vi-VN" sz="2000" b="0" i="0" dirty="0">
                <a:effectLst/>
                <a:latin typeface="+mj-lt"/>
              </a:rPr>
              <a:t>bảo trì phần mềm;</a:t>
            </a:r>
          </a:p>
          <a:p>
            <a:pPr lvl="1"/>
            <a:r>
              <a:rPr lang="en-US" sz="2000" b="0" i="0" dirty="0">
                <a:effectLst/>
                <a:latin typeface="+mj-lt"/>
              </a:rPr>
              <a:t>N</a:t>
            </a:r>
            <a:r>
              <a:rPr lang="vi-VN" sz="2000" b="0" i="0" dirty="0">
                <a:effectLst/>
                <a:latin typeface="+mj-lt"/>
              </a:rPr>
              <a:t>ghiên cứu các phương pháp tiếp cận</a:t>
            </a:r>
            <a:r>
              <a:rPr lang="en-US" sz="2000" b="0" i="0" dirty="0">
                <a:effectLst/>
                <a:latin typeface="+mj-lt"/>
              </a:rPr>
              <a:t>.</a:t>
            </a:r>
            <a:endParaRPr lang="vi-VN" sz="2000" b="0" i="0" dirty="0">
              <a:effectLst/>
              <a:latin typeface="+mj-lt"/>
            </a:endParaRPr>
          </a:p>
          <a:p>
            <a:pPr marL="342900" indent="-342900">
              <a:buFont typeface="Wingdings" panose="05000000000000000000" pitchFamily="2" charset="2"/>
              <a:buChar char="§"/>
            </a:pPr>
            <a:r>
              <a:rPr lang="vi-VN" dirty="0">
                <a:solidFill>
                  <a:schemeClr val="tx1"/>
                </a:solidFill>
                <a:latin typeface="+mj-lt"/>
              </a:rPr>
              <a:t>Pressman [1995]: tích hợp cả quy</a:t>
            </a:r>
            <a:r>
              <a:rPr lang="en-US" dirty="0">
                <a:solidFill>
                  <a:schemeClr val="tx1"/>
                </a:solidFill>
                <a:latin typeface="+mj-lt"/>
              </a:rPr>
              <a:t> </a:t>
            </a:r>
            <a:r>
              <a:rPr lang="vi-VN" dirty="0">
                <a:solidFill>
                  <a:schemeClr val="tx1"/>
                </a:solidFill>
                <a:latin typeface="+mj-lt"/>
              </a:rPr>
              <a:t>trình, các phương pháp, các công cụ để phát triển</a:t>
            </a:r>
            <a:r>
              <a:rPr lang="en-US" dirty="0">
                <a:solidFill>
                  <a:schemeClr val="tx1"/>
                </a:solidFill>
                <a:latin typeface="+mj-lt"/>
              </a:rPr>
              <a:t> </a:t>
            </a:r>
            <a:r>
              <a:rPr lang="vi-VN" dirty="0">
                <a:solidFill>
                  <a:schemeClr val="tx1"/>
                </a:solidFill>
                <a:latin typeface="+mj-lt"/>
              </a:rPr>
              <a:t>phần mềm máy tính </a:t>
            </a:r>
            <a:r>
              <a:rPr lang="en-US" dirty="0">
                <a:solidFill>
                  <a:schemeClr val="tx1"/>
                </a:solidFill>
                <a:latin typeface="+mj-lt"/>
              </a:rPr>
              <a:t>.</a:t>
            </a:r>
          </a:p>
          <a:p>
            <a:pPr marL="342900" indent="-342900" algn="just">
              <a:buFont typeface="Wingdings" panose="05000000000000000000" pitchFamily="2" charset="2"/>
              <a:buChar char="§"/>
            </a:pPr>
            <a:r>
              <a:rPr lang="vi-VN" dirty="0">
                <a:solidFill>
                  <a:schemeClr val="tx1"/>
                </a:solidFill>
                <a:latin typeface="+mj-lt"/>
              </a:rPr>
              <a:t>Sommerville [1995]: là lĩnh vực liên quan</a:t>
            </a:r>
            <a:r>
              <a:rPr lang="en-US" dirty="0">
                <a:solidFill>
                  <a:schemeClr val="tx1"/>
                </a:solidFill>
                <a:latin typeface="+mj-lt"/>
              </a:rPr>
              <a:t> </a:t>
            </a:r>
            <a:r>
              <a:rPr lang="vi-VN" dirty="0">
                <a:solidFill>
                  <a:schemeClr val="tx1"/>
                </a:solidFill>
                <a:latin typeface="+mj-lt"/>
              </a:rPr>
              <a:t>đến lý thuyết, phương pháp và công cụ dùng cho</a:t>
            </a:r>
            <a:r>
              <a:rPr lang="en-US" dirty="0">
                <a:solidFill>
                  <a:schemeClr val="tx1"/>
                </a:solidFill>
                <a:latin typeface="+mj-lt"/>
              </a:rPr>
              <a:t> </a:t>
            </a:r>
            <a:r>
              <a:rPr lang="vi-VN" dirty="0">
                <a:solidFill>
                  <a:schemeClr val="tx1"/>
                </a:solidFill>
                <a:latin typeface="+mj-lt"/>
              </a:rPr>
              <a:t>phát triển phần mềm</a:t>
            </a:r>
            <a:endParaRPr lang="en-US" dirty="0">
              <a:solidFill>
                <a:schemeClr val="tx1"/>
              </a:solidFill>
              <a:latin typeface="+mj-lt"/>
            </a:endParaRPr>
          </a:p>
          <a:p>
            <a:pPr algn="just"/>
            <a:r>
              <a:rPr lang="vi-VN" dirty="0">
                <a:solidFill>
                  <a:schemeClr val="tx1"/>
                </a:solidFill>
                <a:latin typeface="+mj-lt"/>
              </a:rPr>
              <a:t> </a:t>
            </a:r>
            <a:br>
              <a:rPr lang="vi-VN" dirty="0"/>
            </a:br>
            <a:endParaRPr lang="vi-VN" b="1" i="1" dirty="0">
              <a:solidFill>
                <a:schemeClr val="tx1"/>
              </a:solidFill>
              <a:latin typeface="+mj-lt"/>
            </a:endParaRPr>
          </a:p>
        </p:txBody>
      </p:sp>
    </p:spTree>
    <p:extLst>
      <p:ext uri="{BB962C8B-B14F-4D97-AF65-F5344CB8AC3E}">
        <p14:creationId xmlns:p14="http://schemas.microsoft.com/office/powerpoint/2010/main" val="505406203"/>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aa-ET" sz="2800" dirty="0"/>
          </a:p>
        </p:txBody>
      </p:sp>
      <p:pic>
        <p:nvPicPr>
          <p:cNvPr id="41" name="Picture 2" descr="Sequence Diagram Example">
            <a:extLst>
              <a:ext uri="{FF2B5EF4-FFF2-40B4-BE49-F238E27FC236}">
                <a16:creationId xmlns:a16="http://schemas.microsoft.com/office/drawing/2014/main" id="{CAA6D1FE-39BA-4665-83A7-E4EBA9EFB8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3456" y="1066800"/>
            <a:ext cx="8282609" cy="4329919"/>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FD689091-9AC2-49E8-99D9-AB0059F2D2A5}"/>
              </a:ext>
            </a:extLst>
          </p:cNvPr>
          <p:cNvSpPr txBox="1"/>
          <p:nvPr/>
        </p:nvSpPr>
        <p:spPr>
          <a:xfrm>
            <a:off x="4538908" y="6034882"/>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spTree>
    <p:extLst>
      <p:ext uri="{BB962C8B-B14F-4D97-AF65-F5344CB8AC3E}">
        <p14:creationId xmlns:p14="http://schemas.microsoft.com/office/powerpoint/2010/main" val="231388476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42" name="TextBox 41">
            <a:extLst>
              <a:ext uri="{FF2B5EF4-FFF2-40B4-BE49-F238E27FC236}">
                <a16:creationId xmlns:a16="http://schemas.microsoft.com/office/drawing/2014/main" id="{FD689091-9AC2-49E8-99D9-AB0059F2D2A5}"/>
              </a:ext>
            </a:extLst>
          </p:cNvPr>
          <p:cNvSpPr txBox="1"/>
          <p:nvPr/>
        </p:nvSpPr>
        <p:spPr>
          <a:xfrm>
            <a:off x="4538908" y="6034882"/>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pic>
        <p:nvPicPr>
          <p:cNvPr id="5" name="Picture 4">
            <a:extLst>
              <a:ext uri="{FF2B5EF4-FFF2-40B4-BE49-F238E27FC236}">
                <a16:creationId xmlns:a16="http://schemas.microsoft.com/office/drawing/2014/main" id="{7C085675-B074-4234-B68C-F9E51CE5B5BA}"/>
              </a:ext>
            </a:extLst>
          </p:cNvPr>
          <p:cNvPicPr>
            <a:picLocks noChangeAspect="1"/>
          </p:cNvPicPr>
          <p:nvPr/>
        </p:nvPicPr>
        <p:blipFill>
          <a:blip r:embed="rId2"/>
          <a:stretch>
            <a:fillRect/>
          </a:stretch>
        </p:blipFill>
        <p:spPr>
          <a:xfrm>
            <a:off x="3576431" y="1112808"/>
            <a:ext cx="6521726" cy="4638297"/>
          </a:xfrm>
          <a:prstGeom prst="rect">
            <a:avLst/>
          </a:prstGeom>
        </p:spPr>
      </p:pic>
    </p:spTree>
    <p:extLst>
      <p:ext uri="{BB962C8B-B14F-4D97-AF65-F5344CB8AC3E}">
        <p14:creationId xmlns:p14="http://schemas.microsoft.com/office/powerpoint/2010/main" val="39360111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42" name="TextBox 41">
            <a:extLst>
              <a:ext uri="{FF2B5EF4-FFF2-40B4-BE49-F238E27FC236}">
                <a16:creationId xmlns:a16="http://schemas.microsoft.com/office/drawing/2014/main" id="{FD689091-9AC2-49E8-99D9-AB0059F2D2A5}"/>
              </a:ext>
            </a:extLst>
          </p:cNvPr>
          <p:cNvSpPr txBox="1"/>
          <p:nvPr/>
        </p:nvSpPr>
        <p:spPr>
          <a:xfrm>
            <a:off x="4538908" y="6034882"/>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pic>
        <p:nvPicPr>
          <p:cNvPr id="6" name="Picture 5">
            <a:extLst>
              <a:ext uri="{FF2B5EF4-FFF2-40B4-BE49-F238E27FC236}">
                <a16:creationId xmlns:a16="http://schemas.microsoft.com/office/drawing/2014/main" id="{4181C927-CA41-40B0-A987-E6A0F931E8AB}"/>
              </a:ext>
            </a:extLst>
          </p:cNvPr>
          <p:cNvPicPr>
            <a:picLocks noChangeAspect="1"/>
          </p:cNvPicPr>
          <p:nvPr/>
        </p:nvPicPr>
        <p:blipFill>
          <a:blip r:embed="rId2"/>
          <a:stretch>
            <a:fillRect/>
          </a:stretch>
        </p:blipFill>
        <p:spPr>
          <a:xfrm>
            <a:off x="2665344" y="1278093"/>
            <a:ext cx="8859078" cy="4301813"/>
          </a:xfrm>
          <a:prstGeom prst="rect">
            <a:avLst/>
          </a:prstGeom>
        </p:spPr>
      </p:pic>
    </p:spTree>
    <p:extLst>
      <p:ext uri="{BB962C8B-B14F-4D97-AF65-F5344CB8AC3E}">
        <p14:creationId xmlns:p14="http://schemas.microsoft.com/office/powerpoint/2010/main" val="6597585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8" name="Content Placeholder 2">
            <a:extLst>
              <a:ext uri="{FF2B5EF4-FFF2-40B4-BE49-F238E27FC236}">
                <a16:creationId xmlns:a16="http://schemas.microsoft.com/office/drawing/2014/main" id="{5B6EFAB6-5771-4D45-8116-3A6370F11474}"/>
              </a:ext>
            </a:extLst>
          </p:cNvPr>
          <p:cNvSpPr>
            <a:spLocks noGrp="1"/>
          </p:cNvSpPr>
          <p:nvPr>
            <p:ph sz="quarter" idx="10"/>
          </p:nvPr>
        </p:nvSpPr>
        <p:spPr>
          <a:xfrm>
            <a:off x="2631597" y="1207467"/>
            <a:ext cx="8223058" cy="4692650"/>
          </a:xfrm>
        </p:spPr>
        <p:txBody>
          <a:bodyPr>
            <a:noAutofit/>
          </a:bodyPr>
          <a:lstStyle/>
          <a:p>
            <a:pPr marL="12065" marR="76835">
              <a:lnSpc>
                <a:spcPts val="2590"/>
              </a:lnSpc>
              <a:spcBef>
                <a:spcPts val="425"/>
              </a:spcBef>
              <a:tabLst>
                <a:tab pos="352425" algn="l"/>
                <a:tab pos="353060" algn="l"/>
              </a:tabLst>
            </a:pPr>
            <a:r>
              <a:rPr lang="en-US" sz="2000" b="1" spc="-65" dirty="0" err="1">
                <a:solidFill>
                  <a:srgbClr val="585858"/>
                </a:solidFill>
                <a:latin typeface="Arial"/>
                <a:cs typeface="Arial"/>
              </a:rPr>
              <a:t>Biểu</a:t>
            </a:r>
            <a:r>
              <a:rPr lang="en-US" sz="2000" b="1" spc="-65" dirty="0">
                <a:solidFill>
                  <a:srgbClr val="585858"/>
                </a:solidFill>
                <a:latin typeface="Arial"/>
                <a:cs typeface="Arial"/>
              </a:rPr>
              <a:t> </a:t>
            </a:r>
            <a:r>
              <a:rPr lang="en-US" sz="2000" b="1" spc="-65" dirty="0" err="1">
                <a:solidFill>
                  <a:srgbClr val="585858"/>
                </a:solidFill>
                <a:latin typeface="Arial"/>
                <a:cs typeface="Arial"/>
              </a:rPr>
              <a:t>đồ</a:t>
            </a:r>
            <a:r>
              <a:rPr lang="en-US" sz="2000" b="1" spc="-65" dirty="0">
                <a:solidFill>
                  <a:srgbClr val="585858"/>
                </a:solidFill>
                <a:latin typeface="Arial"/>
                <a:cs typeface="Arial"/>
              </a:rPr>
              <a:t> </a:t>
            </a:r>
            <a:r>
              <a:rPr lang="en-US" sz="2000" b="1" spc="-65" dirty="0" err="1">
                <a:solidFill>
                  <a:srgbClr val="585858"/>
                </a:solidFill>
                <a:latin typeface="Arial"/>
                <a:cs typeface="Arial"/>
              </a:rPr>
              <a:t>giao</a:t>
            </a:r>
            <a:r>
              <a:rPr lang="en-US" sz="2000" b="1" spc="-65" dirty="0">
                <a:solidFill>
                  <a:srgbClr val="585858"/>
                </a:solidFill>
                <a:latin typeface="Arial"/>
                <a:cs typeface="Arial"/>
              </a:rPr>
              <a:t> </a:t>
            </a:r>
            <a:r>
              <a:rPr lang="en-US" sz="2000" b="1" spc="-65" dirty="0" err="1">
                <a:solidFill>
                  <a:srgbClr val="585858"/>
                </a:solidFill>
                <a:latin typeface="Arial"/>
                <a:cs typeface="Arial"/>
              </a:rPr>
              <a:t>tiếp</a:t>
            </a:r>
            <a:r>
              <a:rPr lang="en-US" sz="2000" b="1" spc="-65" dirty="0">
                <a:solidFill>
                  <a:srgbClr val="585858"/>
                </a:solidFill>
                <a:latin typeface="Arial"/>
                <a:cs typeface="Arial"/>
              </a:rPr>
              <a:t> (</a:t>
            </a:r>
            <a:r>
              <a:rPr lang="en-US" sz="2000" b="1" kern="50" dirty="0">
                <a:latin typeface="+mj-lt"/>
                <a:ea typeface="SimSun" panose="02010600030101010101" pitchFamily="2" charset="-122"/>
                <a:cs typeface="Tahoma" panose="020B0604030504040204" pitchFamily="34" charset="0"/>
              </a:rPr>
              <a:t>Communication Diagram)</a:t>
            </a:r>
            <a:endParaRPr lang="en-US" sz="2000" b="1" spc="-65" dirty="0">
              <a:solidFill>
                <a:srgbClr val="585858"/>
              </a:solidFill>
              <a:latin typeface="Arial"/>
              <a:cs typeface="Arial"/>
            </a:endParaRPr>
          </a:p>
          <a:p>
            <a:pPr marL="12065" marR="76835">
              <a:lnSpc>
                <a:spcPts val="2590"/>
              </a:lnSpc>
              <a:spcBef>
                <a:spcPts val="425"/>
              </a:spcBef>
              <a:tabLst>
                <a:tab pos="352425" algn="l"/>
                <a:tab pos="353060" algn="l"/>
              </a:tabLst>
            </a:pPr>
            <a:r>
              <a:rPr lang="vi-VN" sz="2000" spc="-65" dirty="0">
                <a:solidFill>
                  <a:srgbClr val="585858"/>
                </a:solidFill>
                <a:latin typeface="Arial"/>
                <a:cs typeface="Arial"/>
              </a:rPr>
              <a:t>Biểu </a:t>
            </a:r>
            <a:r>
              <a:rPr lang="vi-VN" sz="2000" spc="75" dirty="0">
                <a:solidFill>
                  <a:srgbClr val="585858"/>
                </a:solidFill>
                <a:latin typeface="Arial"/>
                <a:cs typeface="Arial"/>
              </a:rPr>
              <a:t>đồ </a:t>
            </a:r>
            <a:r>
              <a:rPr lang="en-US" sz="2000" spc="20" dirty="0" err="1">
                <a:solidFill>
                  <a:srgbClr val="585858"/>
                </a:solidFill>
                <a:latin typeface="Arial"/>
                <a:cs typeface="Arial"/>
              </a:rPr>
              <a:t>giao</a:t>
            </a:r>
            <a:r>
              <a:rPr lang="en-US" sz="2000" spc="20" dirty="0">
                <a:solidFill>
                  <a:srgbClr val="585858"/>
                </a:solidFill>
                <a:latin typeface="Arial"/>
                <a:cs typeface="Arial"/>
              </a:rPr>
              <a:t> </a:t>
            </a:r>
            <a:r>
              <a:rPr lang="en-US" sz="2000" spc="20" dirty="0" err="1">
                <a:solidFill>
                  <a:srgbClr val="585858"/>
                </a:solidFill>
                <a:latin typeface="Arial"/>
                <a:cs typeface="Arial"/>
              </a:rPr>
              <a:t>tiếp</a:t>
            </a:r>
            <a:r>
              <a:rPr lang="en-US" sz="2000" spc="20" dirty="0">
                <a:solidFill>
                  <a:srgbClr val="585858"/>
                </a:solidFill>
                <a:latin typeface="Arial"/>
                <a:cs typeface="Arial"/>
              </a:rPr>
              <a:t> </a:t>
            </a:r>
            <a:r>
              <a:rPr lang="vi-VN" sz="2000" spc="-15" dirty="0">
                <a:solidFill>
                  <a:srgbClr val="585858"/>
                </a:solidFill>
                <a:latin typeface="Arial"/>
                <a:cs typeface="Arial"/>
              </a:rPr>
              <a:t>nhấn </a:t>
            </a:r>
            <a:r>
              <a:rPr lang="vi-VN" sz="2000" spc="-5" dirty="0">
                <a:solidFill>
                  <a:srgbClr val="585858"/>
                </a:solidFill>
                <a:latin typeface="Arial"/>
                <a:cs typeface="Arial"/>
              </a:rPr>
              <a:t>mạnh </a:t>
            </a:r>
            <a:r>
              <a:rPr lang="vi-VN" sz="2000" spc="-50" dirty="0">
                <a:solidFill>
                  <a:srgbClr val="585858"/>
                </a:solidFill>
                <a:latin typeface="Arial"/>
                <a:cs typeface="Arial"/>
              </a:rPr>
              <a:t>vào </a:t>
            </a:r>
            <a:r>
              <a:rPr lang="vi-VN" sz="2000" spc="-45" dirty="0">
                <a:solidFill>
                  <a:srgbClr val="585858"/>
                </a:solidFill>
                <a:latin typeface="Arial"/>
                <a:cs typeface="Arial"/>
              </a:rPr>
              <a:t>việc </a:t>
            </a:r>
            <a:r>
              <a:rPr lang="vi-VN" sz="2000" spc="105" dirty="0">
                <a:solidFill>
                  <a:srgbClr val="585858"/>
                </a:solidFill>
                <a:latin typeface="Arial"/>
                <a:cs typeface="Arial"/>
              </a:rPr>
              <a:t>tổ</a:t>
            </a:r>
            <a:r>
              <a:rPr lang="vi-VN" sz="2000" spc="5" dirty="0">
                <a:solidFill>
                  <a:srgbClr val="585858"/>
                </a:solidFill>
                <a:latin typeface="Arial"/>
                <a:cs typeface="Arial"/>
              </a:rPr>
              <a:t> </a:t>
            </a:r>
            <a:r>
              <a:rPr lang="vi-VN" sz="2000" spc="-90" dirty="0">
                <a:solidFill>
                  <a:srgbClr val="585858"/>
                </a:solidFill>
                <a:latin typeface="Arial"/>
                <a:cs typeface="Arial"/>
              </a:rPr>
              <a:t>chức  </a:t>
            </a:r>
            <a:r>
              <a:rPr lang="vi-VN" sz="2000" spc="-100" dirty="0">
                <a:solidFill>
                  <a:srgbClr val="585858"/>
                </a:solidFill>
                <a:latin typeface="Arial"/>
                <a:cs typeface="Arial"/>
              </a:rPr>
              <a:t>các </a:t>
            </a:r>
            <a:r>
              <a:rPr lang="vi-VN" sz="2000" spc="65" dirty="0">
                <a:solidFill>
                  <a:srgbClr val="585858"/>
                </a:solidFill>
                <a:latin typeface="Arial"/>
                <a:cs typeface="Arial"/>
              </a:rPr>
              <a:t>đối </a:t>
            </a:r>
            <a:r>
              <a:rPr lang="vi-VN" sz="2000" spc="-20" dirty="0">
                <a:solidFill>
                  <a:srgbClr val="585858"/>
                </a:solidFill>
                <a:latin typeface="Arial"/>
                <a:cs typeface="Arial"/>
              </a:rPr>
              <a:t>tượng </a:t>
            </a:r>
            <a:r>
              <a:rPr lang="vi-VN" sz="2000" spc="30" dirty="0">
                <a:solidFill>
                  <a:srgbClr val="585858"/>
                </a:solidFill>
                <a:latin typeface="Arial"/>
                <a:cs typeface="Arial"/>
              </a:rPr>
              <a:t>tham </a:t>
            </a:r>
            <a:r>
              <a:rPr lang="vi-VN" sz="2000" dirty="0">
                <a:solidFill>
                  <a:srgbClr val="585858"/>
                </a:solidFill>
                <a:latin typeface="Arial"/>
                <a:cs typeface="Arial"/>
              </a:rPr>
              <a:t>gia </a:t>
            </a:r>
            <a:r>
              <a:rPr lang="vi-VN" sz="2000" spc="-50" dirty="0">
                <a:solidFill>
                  <a:srgbClr val="585858"/>
                </a:solidFill>
                <a:latin typeface="Arial"/>
                <a:cs typeface="Arial"/>
              </a:rPr>
              <a:t>vào </a:t>
            </a:r>
            <a:r>
              <a:rPr lang="vi-VN" sz="2000" spc="-20" dirty="0">
                <a:solidFill>
                  <a:srgbClr val="585858"/>
                </a:solidFill>
                <a:latin typeface="Arial"/>
                <a:cs typeface="Arial"/>
              </a:rPr>
              <a:t>tương</a:t>
            </a:r>
            <a:r>
              <a:rPr lang="vi-VN" sz="2000" spc="55" dirty="0">
                <a:solidFill>
                  <a:srgbClr val="585858"/>
                </a:solidFill>
                <a:latin typeface="Arial"/>
                <a:cs typeface="Arial"/>
              </a:rPr>
              <a:t> </a:t>
            </a:r>
            <a:r>
              <a:rPr lang="vi-VN" sz="2000" spc="-50" dirty="0">
                <a:solidFill>
                  <a:srgbClr val="585858"/>
                </a:solidFill>
                <a:latin typeface="Arial"/>
                <a:cs typeface="Arial"/>
              </a:rPr>
              <a:t>tác.</a:t>
            </a:r>
            <a:endParaRPr lang="vi-VN" sz="2000" dirty="0">
              <a:latin typeface="Arial"/>
              <a:cs typeface="Arial"/>
            </a:endParaRPr>
          </a:p>
          <a:p>
            <a:pPr marL="12065">
              <a:spcBef>
                <a:spcPts val="1475"/>
              </a:spcBef>
              <a:tabLst>
                <a:tab pos="352425" algn="l"/>
                <a:tab pos="353060" algn="l"/>
              </a:tabLst>
            </a:pPr>
            <a:r>
              <a:rPr lang="vi-VN" sz="2000" spc="-65" dirty="0">
                <a:solidFill>
                  <a:srgbClr val="585858"/>
                </a:solidFill>
                <a:latin typeface="Arial"/>
                <a:cs typeface="Arial"/>
              </a:rPr>
              <a:t>Biểu </a:t>
            </a:r>
            <a:r>
              <a:rPr lang="vi-VN" sz="2000" spc="75" dirty="0">
                <a:solidFill>
                  <a:srgbClr val="585858"/>
                </a:solidFill>
                <a:latin typeface="Arial"/>
                <a:cs typeface="Arial"/>
              </a:rPr>
              <a:t>đồ </a:t>
            </a:r>
            <a:r>
              <a:rPr lang="en-US" sz="2000" spc="20" dirty="0" err="1">
                <a:solidFill>
                  <a:srgbClr val="585858"/>
                </a:solidFill>
                <a:latin typeface="Arial"/>
                <a:cs typeface="Arial"/>
              </a:rPr>
              <a:t>giao</a:t>
            </a:r>
            <a:r>
              <a:rPr lang="en-US" sz="2000" spc="20" dirty="0">
                <a:solidFill>
                  <a:srgbClr val="585858"/>
                </a:solidFill>
                <a:latin typeface="Arial"/>
                <a:cs typeface="Arial"/>
              </a:rPr>
              <a:t> </a:t>
            </a:r>
            <a:r>
              <a:rPr lang="en-US" sz="2000" spc="20" dirty="0" err="1">
                <a:solidFill>
                  <a:srgbClr val="585858"/>
                </a:solidFill>
                <a:latin typeface="Arial"/>
                <a:cs typeface="Arial"/>
              </a:rPr>
              <a:t>tiếp</a:t>
            </a:r>
            <a:r>
              <a:rPr lang="en-US" sz="2000" spc="20" dirty="0">
                <a:solidFill>
                  <a:srgbClr val="585858"/>
                </a:solidFill>
                <a:latin typeface="Arial"/>
                <a:cs typeface="Arial"/>
              </a:rPr>
              <a:t> </a:t>
            </a:r>
            <a:r>
              <a:rPr lang="vi-VN" sz="2000" spc="-10" dirty="0">
                <a:solidFill>
                  <a:srgbClr val="585858"/>
                </a:solidFill>
                <a:latin typeface="Arial"/>
                <a:cs typeface="Arial"/>
              </a:rPr>
              <a:t>chỉ</a:t>
            </a:r>
            <a:r>
              <a:rPr lang="vi-VN" sz="2000" spc="-90" dirty="0">
                <a:solidFill>
                  <a:srgbClr val="585858"/>
                </a:solidFill>
                <a:latin typeface="Arial"/>
                <a:cs typeface="Arial"/>
              </a:rPr>
              <a:t> </a:t>
            </a:r>
            <a:r>
              <a:rPr lang="vi-VN" sz="2000" spc="-75" dirty="0">
                <a:solidFill>
                  <a:srgbClr val="585858"/>
                </a:solidFill>
                <a:latin typeface="Arial"/>
                <a:cs typeface="Arial"/>
              </a:rPr>
              <a:t>ra:</a:t>
            </a:r>
            <a:endParaRPr lang="vi-VN" sz="2000" dirty="0">
              <a:latin typeface="Arial"/>
              <a:cs typeface="Arial"/>
            </a:endParaRPr>
          </a:p>
          <a:p>
            <a:pPr marL="466725">
              <a:spcBef>
                <a:spcPts val="710"/>
              </a:spcBef>
            </a:pPr>
            <a:r>
              <a:rPr lang="vi-VN" sz="2000" dirty="0">
                <a:solidFill>
                  <a:srgbClr val="585858"/>
                </a:solidFill>
                <a:latin typeface="Georgia"/>
                <a:cs typeface="Georgia"/>
              </a:rPr>
              <a:t>− </a:t>
            </a:r>
            <a:r>
              <a:rPr lang="vi-VN" sz="2000" spc="-155" dirty="0">
                <a:solidFill>
                  <a:srgbClr val="585858"/>
                </a:solidFill>
                <a:latin typeface="Arial"/>
                <a:cs typeface="Arial"/>
              </a:rPr>
              <a:t>Các </a:t>
            </a:r>
            <a:r>
              <a:rPr lang="vi-VN" sz="2000" spc="65" dirty="0">
                <a:solidFill>
                  <a:srgbClr val="585858"/>
                </a:solidFill>
                <a:latin typeface="Arial"/>
                <a:cs typeface="Arial"/>
              </a:rPr>
              <a:t>đối </a:t>
            </a:r>
            <a:r>
              <a:rPr lang="vi-VN" sz="2000" spc="-20" dirty="0">
                <a:solidFill>
                  <a:srgbClr val="585858"/>
                </a:solidFill>
                <a:latin typeface="Arial"/>
                <a:cs typeface="Arial"/>
              </a:rPr>
              <a:t>tượng </a:t>
            </a:r>
            <a:r>
              <a:rPr lang="vi-VN" sz="2000" spc="30" dirty="0">
                <a:solidFill>
                  <a:srgbClr val="585858"/>
                </a:solidFill>
                <a:latin typeface="Arial"/>
                <a:cs typeface="Arial"/>
              </a:rPr>
              <a:t>tham </a:t>
            </a:r>
            <a:r>
              <a:rPr lang="vi-VN" sz="2000" spc="5" dirty="0">
                <a:solidFill>
                  <a:srgbClr val="585858"/>
                </a:solidFill>
                <a:latin typeface="Arial"/>
                <a:cs typeface="Arial"/>
              </a:rPr>
              <a:t>gia </a:t>
            </a:r>
            <a:r>
              <a:rPr lang="vi-VN" sz="2000" spc="-50" dirty="0">
                <a:solidFill>
                  <a:srgbClr val="585858"/>
                </a:solidFill>
                <a:latin typeface="Arial"/>
                <a:cs typeface="Arial"/>
              </a:rPr>
              <a:t>vào </a:t>
            </a:r>
            <a:r>
              <a:rPr lang="vi-VN" sz="2000" spc="-20" dirty="0">
                <a:solidFill>
                  <a:srgbClr val="585858"/>
                </a:solidFill>
                <a:latin typeface="Arial"/>
                <a:cs typeface="Arial"/>
              </a:rPr>
              <a:t>tương</a:t>
            </a:r>
            <a:r>
              <a:rPr lang="vi-VN" sz="2000" spc="-235" dirty="0">
                <a:solidFill>
                  <a:srgbClr val="585858"/>
                </a:solidFill>
                <a:latin typeface="Arial"/>
                <a:cs typeface="Arial"/>
              </a:rPr>
              <a:t> </a:t>
            </a:r>
            <a:r>
              <a:rPr lang="vi-VN" sz="2000" spc="-55" dirty="0">
                <a:solidFill>
                  <a:srgbClr val="585858"/>
                </a:solidFill>
                <a:latin typeface="Arial"/>
                <a:cs typeface="Arial"/>
              </a:rPr>
              <a:t>tác.</a:t>
            </a:r>
            <a:endParaRPr lang="vi-VN" sz="2000" dirty="0">
              <a:latin typeface="Arial"/>
              <a:cs typeface="Arial"/>
            </a:endParaRPr>
          </a:p>
          <a:p>
            <a:pPr marL="466725">
              <a:spcBef>
                <a:spcPts val="710"/>
              </a:spcBef>
            </a:pPr>
            <a:r>
              <a:rPr lang="vi-VN" sz="2000" dirty="0">
                <a:solidFill>
                  <a:srgbClr val="585858"/>
                </a:solidFill>
                <a:latin typeface="Georgia"/>
                <a:cs typeface="Georgia"/>
              </a:rPr>
              <a:t>− </a:t>
            </a:r>
            <a:r>
              <a:rPr lang="vi-VN" sz="2000" spc="-155" dirty="0">
                <a:solidFill>
                  <a:srgbClr val="585858"/>
                </a:solidFill>
                <a:latin typeface="Arial"/>
                <a:cs typeface="Arial"/>
              </a:rPr>
              <a:t>Các </a:t>
            </a:r>
            <a:r>
              <a:rPr lang="vi-VN" sz="2000" spc="5" dirty="0">
                <a:solidFill>
                  <a:srgbClr val="585858"/>
                </a:solidFill>
                <a:latin typeface="Arial"/>
                <a:cs typeface="Arial"/>
              </a:rPr>
              <a:t>liên </a:t>
            </a:r>
            <a:r>
              <a:rPr lang="vi-VN" sz="2000" spc="15" dirty="0">
                <a:solidFill>
                  <a:srgbClr val="585858"/>
                </a:solidFill>
                <a:latin typeface="Arial"/>
                <a:cs typeface="Arial"/>
              </a:rPr>
              <a:t>kết </a:t>
            </a:r>
            <a:r>
              <a:rPr lang="vi-VN" sz="2000" spc="-50" dirty="0">
                <a:solidFill>
                  <a:srgbClr val="585858"/>
                </a:solidFill>
                <a:latin typeface="Arial"/>
                <a:cs typeface="Arial"/>
              </a:rPr>
              <a:t>giữa </a:t>
            </a:r>
            <a:r>
              <a:rPr lang="vi-VN" sz="2000" spc="-100" dirty="0">
                <a:solidFill>
                  <a:srgbClr val="585858"/>
                </a:solidFill>
                <a:latin typeface="Arial"/>
                <a:cs typeface="Arial"/>
              </a:rPr>
              <a:t>các </a:t>
            </a:r>
            <a:r>
              <a:rPr lang="vi-VN" sz="2000" spc="65" dirty="0">
                <a:solidFill>
                  <a:srgbClr val="585858"/>
                </a:solidFill>
                <a:latin typeface="Arial"/>
                <a:cs typeface="Arial"/>
              </a:rPr>
              <a:t>đối</a:t>
            </a:r>
            <a:r>
              <a:rPr lang="vi-VN" sz="2000" spc="-35" dirty="0">
                <a:solidFill>
                  <a:srgbClr val="585858"/>
                </a:solidFill>
                <a:latin typeface="Arial"/>
                <a:cs typeface="Arial"/>
              </a:rPr>
              <a:t> </a:t>
            </a:r>
            <a:r>
              <a:rPr lang="vi-VN" sz="2000" spc="-45" dirty="0">
                <a:solidFill>
                  <a:srgbClr val="585858"/>
                </a:solidFill>
                <a:latin typeface="Arial"/>
                <a:cs typeface="Arial"/>
              </a:rPr>
              <a:t>tượng.</a:t>
            </a:r>
            <a:endParaRPr lang="vi-VN" sz="2000" dirty="0">
              <a:latin typeface="Arial"/>
              <a:cs typeface="Arial"/>
            </a:endParaRPr>
          </a:p>
          <a:p>
            <a:pPr marL="466725">
              <a:spcBef>
                <a:spcPts val="720"/>
              </a:spcBef>
            </a:pPr>
            <a:r>
              <a:rPr lang="vi-VN" sz="2000" dirty="0">
                <a:solidFill>
                  <a:srgbClr val="585858"/>
                </a:solidFill>
                <a:latin typeface="Georgia"/>
                <a:cs typeface="Georgia"/>
              </a:rPr>
              <a:t>− </a:t>
            </a:r>
            <a:r>
              <a:rPr lang="vi-VN" sz="2000" spc="-155" dirty="0">
                <a:solidFill>
                  <a:srgbClr val="585858"/>
                </a:solidFill>
                <a:latin typeface="Arial"/>
                <a:cs typeface="Arial"/>
              </a:rPr>
              <a:t>Các </a:t>
            </a:r>
            <a:r>
              <a:rPr lang="vi-VN" sz="2000" spc="65" dirty="0">
                <a:solidFill>
                  <a:srgbClr val="585858"/>
                </a:solidFill>
                <a:latin typeface="Arial"/>
                <a:cs typeface="Arial"/>
              </a:rPr>
              <a:t>thông </a:t>
            </a:r>
            <a:r>
              <a:rPr lang="vi-VN" sz="2000" spc="30" dirty="0">
                <a:solidFill>
                  <a:srgbClr val="585858"/>
                </a:solidFill>
                <a:latin typeface="Arial"/>
                <a:cs typeface="Arial"/>
              </a:rPr>
              <a:t>điệp </a:t>
            </a:r>
            <a:r>
              <a:rPr lang="vi-VN" sz="2000" spc="35" dirty="0">
                <a:solidFill>
                  <a:srgbClr val="585858"/>
                </a:solidFill>
                <a:latin typeface="Arial"/>
                <a:cs typeface="Arial"/>
              </a:rPr>
              <a:t>trao </a:t>
            </a:r>
            <a:r>
              <a:rPr lang="vi-VN" sz="2000" spc="65" dirty="0">
                <a:solidFill>
                  <a:srgbClr val="585858"/>
                </a:solidFill>
                <a:latin typeface="Arial"/>
                <a:cs typeface="Arial"/>
              </a:rPr>
              <a:t>đổi </a:t>
            </a:r>
            <a:r>
              <a:rPr lang="vi-VN" sz="2000" spc="-50" dirty="0">
                <a:solidFill>
                  <a:srgbClr val="585858"/>
                </a:solidFill>
                <a:latin typeface="Arial"/>
                <a:cs typeface="Arial"/>
              </a:rPr>
              <a:t>giữa </a:t>
            </a:r>
            <a:r>
              <a:rPr lang="vi-VN" sz="2000" spc="-100" dirty="0">
                <a:solidFill>
                  <a:srgbClr val="585858"/>
                </a:solidFill>
                <a:latin typeface="Arial"/>
                <a:cs typeface="Arial"/>
              </a:rPr>
              <a:t>các </a:t>
            </a:r>
            <a:r>
              <a:rPr lang="vi-VN" sz="2000" spc="65" dirty="0">
                <a:solidFill>
                  <a:srgbClr val="585858"/>
                </a:solidFill>
                <a:latin typeface="Arial"/>
                <a:cs typeface="Arial"/>
              </a:rPr>
              <a:t>đối</a:t>
            </a:r>
            <a:r>
              <a:rPr lang="vi-VN" sz="2000" spc="-240" dirty="0">
                <a:solidFill>
                  <a:srgbClr val="585858"/>
                </a:solidFill>
                <a:latin typeface="Arial"/>
                <a:cs typeface="Arial"/>
              </a:rPr>
              <a:t> </a:t>
            </a:r>
            <a:r>
              <a:rPr lang="vi-VN" sz="2000" spc="-45" dirty="0">
                <a:solidFill>
                  <a:srgbClr val="585858"/>
                </a:solidFill>
                <a:latin typeface="Arial"/>
                <a:cs typeface="Arial"/>
              </a:rPr>
              <a:t>tượng.</a:t>
            </a:r>
            <a:endParaRPr lang="vi-VN" sz="2000" dirty="0">
              <a:latin typeface="Arial"/>
              <a:cs typeface="Arial"/>
            </a:endParaRPr>
          </a:p>
        </p:txBody>
      </p:sp>
      <p:grpSp>
        <p:nvGrpSpPr>
          <p:cNvPr id="22" name="object 5">
            <a:extLst>
              <a:ext uri="{FF2B5EF4-FFF2-40B4-BE49-F238E27FC236}">
                <a16:creationId xmlns:a16="http://schemas.microsoft.com/office/drawing/2014/main" id="{7F2C4764-5673-42BC-BF0C-2B61ECE5C61F}"/>
              </a:ext>
            </a:extLst>
          </p:cNvPr>
          <p:cNvGrpSpPr/>
          <p:nvPr/>
        </p:nvGrpSpPr>
        <p:grpSpPr>
          <a:xfrm>
            <a:off x="8231470" y="2909349"/>
            <a:ext cx="2623185" cy="1617980"/>
            <a:chOff x="3284537" y="4613909"/>
            <a:chExt cx="2623185" cy="1617980"/>
          </a:xfrm>
        </p:grpSpPr>
        <p:sp>
          <p:nvSpPr>
            <p:cNvPr id="41" name="object 6">
              <a:extLst>
                <a:ext uri="{FF2B5EF4-FFF2-40B4-BE49-F238E27FC236}">
                  <a16:creationId xmlns:a16="http://schemas.microsoft.com/office/drawing/2014/main" id="{5E6D9C23-E15A-430C-8A87-A7590110AF1E}"/>
                </a:ext>
              </a:extLst>
            </p:cNvPr>
            <p:cNvSpPr/>
            <p:nvPr/>
          </p:nvSpPr>
          <p:spPr>
            <a:xfrm>
              <a:off x="3321875" y="4663122"/>
              <a:ext cx="222758" cy="238632"/>
            </a:xfrm>
            <a:prstGeom prst="rect">
              <a:avLst/>
            </a:prstGeom>
            <a:blipFill>
              <a:blip r:embed="rId2" cstate="print"/>
              <a:stretch>
                <a:fillRect/>
              </a:stretch>
            </a:blipFill>
          </p:spPr>
          <p:txBody>
            <a:bodyPr wrap="square" lIns="0" tIns="0" rIns="0" bIns="0" rtlCol="0"/>
            <a:lstStyle/>
            <a:p>
              <a:endParaRPr/>
            </a:p>
          </p:txBody>
        </p:sp>
        <p:sp>
          <p:nvSpPr>
            <p:cNvPr id="42" name="object 7">
              <a:extLst>
                <a:ext uri="{FF2B5EF4-FFF2-40B4-BE49-F238E27FC236}">
                  <a16:creationId xmlns:a16="http://schemas.microsoft.com/office/drawing/2014/main" id="{E73324E6-3E87-44DA-914C-70F05BD5DDC5}"/>
                </a:ext>
              </a:extLst>
            </p:cNvPr>
            <p:cNvSpPr/>
            <p:nvPr/>
          </p:nvSpPr>
          <p:spPr>
            <a:xfrm>
              <a:off x="3298825" y="4855209"/>
              <a:ext cx="2009775" cy="922655"/>
            </a:xfrm>
            <a:custGeom>
              <a:avLst/>
              <a:gdLst/>
              <a:ahLst/>
              <a:cxnLst/>
              <a:rect l="l" t="t" r="r" b="b"/>
              <a:pathLst>
                <a:path w="2009775" h="922654">
                  <a:moveTo>
                    <a:pt x="0" y="150748"/>
                  </a:moveTo>
                  <a:lnTo>
                    <a:pt x="134112" y="32257"/>
                  </a:lnTo>
                  <a:lnTo>
                    <a:pt x="268350" y="150748"/>
                  </a:lnTo>
                </a:path>
                <a:path w="2009775" h="922654">
                  <a:moveTo>
                    <a:pt x="268350" y="0"/>
                  </a:moveTo>
                  <a:lnTo>
                    <a:pt x="987425" y="1523"/>
                  </a:lnTo>
                </a:path>
                <a:path w="2009775" h="922654">
                  <a:moveTo>
                    <a:pt x="241300" y="390524"/>
                  </a:moveTo>
                  <a:lnTo>
                    <a:pt x="749300" y="833424"/>
                  </a:lnTo>
                </a:path>
                <a:path w="2009775" h="922654">
                  <a:moveTo>
                    <a:pt x="942975" y="922324"/>
                  </a:moveTo>
                  <a:lnTo>
                    <a:pt x="2009775" y="584199"/>
                  </a:lnTo>
                </a:path>
                <a:path w="2009775" h="922654">
                  <a:moveTo>
                    <a:pt x="1219200" y="77723"/>
                  </a:moveTo>
                  <a:lnTo>
                    <a:pt x="808101" y="839774"/>
                  </a:lnTo>
                </a:path>
              </a:pathLst>
            </a:custGeom>
            <a:ln w="28575">
              <a:solidFill>
                <a:srgbClr val="585858"/>
              </a:solidFill>
            </a:ln>
          </p:spPr>
          <p:txBody>
            <a:bodyPr wrap="square" lIns="0" tIns="0" rIns="0" bIns="0" rtlCol="0"/>
            <a:lstStyle/>
            <a:p>
              <a:endParaRPr/>
            </a:p>
          </p:txBody>
        </p:sp>
        <p:sp>
          <p:nvSpPr>
            <p:cNvPr id="43" name="object 8">
              <a:extLst>
                <a:ext uri="{FF2B5EF4-FFF2-40B4-BE49-F238E27FC236}">
                  <a16:creationId xmlns:a16="http://schemas.microsoft.com/office/drawing/2014/main" id="{71920CE2-718E-4664-B28C-72EC6C6927A5}"/>
                </a:ext>
              </a:extLst>
            </p:cNvPr>
            <p:cNvSpPr/>
            <p:nvPr/>
          </p:nvSpPr>
          <p:spPr>
            <a:xfrm>
              <a:off x="3496183" y="5372734"/>
              <a:ext cx="202691" cy="169926"/>
            </a:xfrm>
            <a:prstGeom prst="rect">
              <a:avLst/>
            </a:prstGeom>
            <a:blipFill>
              <a:blip r:embed="rId3" cstate="print"/>
              <a:stretch>
                <a:fillRect/>
              </a:stretch>
            </a:blipFill>
          </p:spPr>
          <p:txBody>
            <a:bodyPr wrap="square" lIns="0" tIns="0" rIns="0" bIns="0" rtlCol="0"/>
            <a:lstStyle/>
            <a:p>
              <a:endParaRPr/>
            </a:p>
          </p:txBody>
        </p:sp>
        <p:sp>
          <p:nvSpPr>
            <p:cNvPr id="44" name="object 9">
              <a:extLst>
                <a:ext uri="{FF2B5EF4-FFF2-40B4-BE49-F238E27FC236}">
                  <a16:creationId xmlns:a16="http://schemas.microsoft.com/office/drawing/2014/main" id="{02ED5149-83F1-4678-9F13-259CBC35F334}"/>
                </a:ext>
              </a:extLst>
            </p:cNvPr>
            <p:cNvSpPr/>
            <p:nvPr/>
          </p:nvSpPr>
          <p:spPr>
            <a:xfrm>
              <a:off x="4170299" y="5088762"/>
              <a:ext cx="150113" cy="220472"/>
            </a:xfrm>
            <a:prstGeom prst="rect">
              <a:avLst/>
            </a:prstGeom>
            <a:blipFill>
              <a:blip r:embed="rId4" cstate="print"/>
              <a:stretch>
                <a:fillRect/>
              </a:stretch>
            </a:blipFill>
          </p:spPr>
          <p:txBody>
            <a:bodyPr wrap="square" lIns="0" tIns="0" rIns="0" bIns="0" rtlCol="0"/>
            <a:lstStyle/>
            <a:p>
              <a:endParaRPr/>
            </a:p>
          </p:txBody>
        </p:sp>
        <p:sp>
          <p:nvSpPr>
            <p:cNvPr id="45" name="object 10">
              <a:extLst>
                <a:ext uri="{FF2B5EF4-FFF2-40B4-BE49-F238E27FC236}">
                  <a16:creationId xmlns:a16="http://schemas.microsoft.com/office/drawing/2014/main" id="{0CE47451-0CF2-46DE-BBB6-471C61A96F57}"/>
                </a:ext>
              </a:extLst>
            </p:cNvPr>
            <p:cNvSpPr/>
            <p:nvPr/>
          </p:nvSpPr>
          <p:spPr>
            <a:xfrm>
              <a:off x="3776472" y="4685918"/>
              <a:ext cx="1113155" cy="852169"/>
            </a:xfrm>
            <a:custGeom>
              <a:avLst/>
              <a:gdLst/>
              <a:ahLst/>
              <a:cxnLst/>
              <a:rect l="l" t="t" r="r" b="b"/>
              <a:pathLst>
                <a:path w="1113154" h="852170">
                  <a:moveTo>
                    <a:pt x="260604" y="67691"/>
                  </a:moveTo>
                  <a:lnTo>
                    <a:pt x="147701" y="0"/>
                  </a:lnTo>
                  <a:lnTo>
                    <a:pt x="138938" y="2159"/>
                  </a:lnTo>
                  <a:lnTo>
                    <a:pt x="134874" y="8890"/>
                  </a:lnTo>
                  <a:lnTo>
                    <a:pt x="130810" y="15748"/>
                  </a:lnTo>
                  <a:lnTo>
                    <a:pt x="132969" y="24511"/>
                  </a:lnTo>
                  <a:lnTo>
                    <a:pt x="179565" y="52425"/>
                  </a:lnTo>
                  <a:lnTo>
                    <a:pt x="381" y="50165"/>
                  </a:lnTo>
                  <a:lnTo>
                    <a:pt x="0" y="78740"/>
                  </a:lnTo>
                  <a:lnTo>
                    <a:pt x="179197" y="81000"/>
                  </a:lnTo>
                  <a:lnTo>
                    <a:pt x="138938" y="103886"/>
                  </a:lnTo>
                  <a:lnTo>
                    <a:pt x="131953" y="107696"/>
                  </a:lnTo>
                  <a:lnTo>
                    <a:pt x="129540" y="116459"/>
                  </a:lnTo>
                  <a:lnTo>
                    <a:pt x="137414" y="130175"/>
                  </a:lnTo>
                  <a:lnTo>
                    <a:pt x="146050" y="132588"/>
                  </a:lnTo>
                  <a:lnTo>
                    <a:pt x="153035" y="128778"/>
                  </a:lnTo>
                  <a:lnTo>
                    <a:pt x="235991" y="81661"/>
                  </a:lnTo>
                  <a:lnTo>
                    <a:pt x="260604" y="67691"/>
                  </a:lnTo>
                  <a:close/>
                </a:path>
                <a:path w="1113154" h="852170">
                  <a:moveTo>
                    <a:pt x="1113028" y="756666"/>
                  </a:moveTo>
                  <a:lnTo>
                    <a:pt x="1089367" y="750570"/>
                  </a:lnTo>
                  <a:lnTo>
                    <a:pt x="985647" y="723773"/>
                  </a:lnTo>
                  <a:lnTo>
                    <a:pt x="977773" y="728345"/>
                  </a:lnTo>
                  <a:lnTo>
                    <a:pt x="975868" y="736092"/>
                  </a:lnTo>
                  <a:lnTo>
                    <a:pt x="973836" y="743712"/>
                  </a:lnTo>
                  <a:lnTo>
                    <a:pt x="978535" y="751459"/>
                  </a:lnTo>
                  <a:lnTo>
                    <a:pt x="1030909" y="765022"/>
                  </a:lnTo>
                  <a:lnTo>
                    <a:pt x="834517" y="820674"/>
                  </a:lnTo>
                  <a:lnTo>
                    <a:pt x="842264" y="848233"/>
                  </a:lnTo>
                  <a:lnTo>
                    <a:pt x="1038809" y="792543"/>
                  </a:lnTo>
                  <a:lnTo>
                    <a:pt x="1006602" y="825881"/>
                  </a:lnTo>
                  <a:lnTo>
                    <a:pt x="1001141" y="831596"/>
                  </a:lnTo>
                  <a:lnTo>
                    <a:pt x="1001395" y="840613"/>
                  </a:lnTo>
                  <a:lnTo>
                    <a:pt x="1012698" y="851662"/>
                  </a:lnTo>
                  <a:lnTo>
                    <a:pt x="1021715" y="851408"/>
                  </a:lnTo>
                  <a:lnTo>
                    <a:pt x="1027303" y="845693"/>
                  </a:lnTo>
                  <a:lnTo>
                    <a:pt x="1113028" y="756666"/>
                  </a:lnTo>
                  <a:close/>
                </a:path>
              </a:pathLst>
            </a:custGeom>
            <a:solidFill>
              <a:srgbClr val="585858"/>
            </a:solidFill>
          </p:spPr>
          <p:txBody>
            <a:bodyPr wrap="square" lIns="0" tIns="0" rIns="0" bIns="0" rtlCol="0"/>
            <a:lstStyle/>
            <a:p>
              <a:endParaRPr/>
            </a:p>
          </p:txBody>
        </p:sp>
        <p:sp>
          <p:nvSpPr>
            <p:cNvPr id="46" name="object 11">
              <a:extLst>
                <a:ext uri="{FF2B5EF4-FFF2-40B4-BE49-F238E27FC236}">
                  <a16:creationId xmlns:a16="http://schemas.microsoft.com/office/drawing/2014/main" id="{3718B06C-5D4E-4EC4-8284-AC74E089FFE7}"/>
                </a:ext>
              </a:extLst>
            </p:cNvPr>
            <p:cNvSpPr/>
            <p:nvPr/>
          </p:nvSpPr>
          <p:spPr>
            <a:xfrm>
              <a:off x="4281550" y="4704397"/>
              <a:ext cx="330200" cy="217804"/>
            </a:xfrm>
            <a:custGeom>
              <a:avLst/>
              <a:gdLst/>
              <a:ahLst/>
              <a:cxnLst/>
              <a:rect l="l" t="t" r="r" b="b"/>
              <a:pathLst>
                <a:path w="330200" h="217804">
                  <a:moveTo>
                    <a:pt x="0" y="217487"/>
                  </a:moveTo>
                  <a:lnTo>
                    <a:pt x="330200" y="217487"/>
                  </a:lnTo>
                  <a:lnTo>
                    <a:pt x="330200" y="0"/>
                  </a:lnTo>
                  <a:lnTo>
                    <a:pt x="0" y="0"/>
                  </a:lnTo>
                  <a:lnTo>
                    <a:pt x="0" y="217487"/>
                  </a:lnTo>
                  <a:close/>
                </a:path>
              </a:pathLst>
            </a:custGeom>
            <a:ln w="28575">
              <a:solidFill>
                <a:srgbClr val="585858"/>
              </a:solidFill>
            </a:ln>
          </p:spPr>
          <p:txBody>
            <a:bodyPr wrap="square" lIns="0" tIns="0" rIns="0" bIns="0" rtlCol="0"/>
            <a:lstStyle/>
            <a:p>
              <a:endParaRPr/>
            </a:p>
          </p:txBody>
        </p:sp>
        <p:sp>
          <p:nvSpPr>
            <p:cNvPr id="47" name="object 12">
              <a:extLst>
                <a:ext uri="{FF2B5EF4-FFF2-40B4-BE49-F238E27FC236}">
                  <a16:creationId xmlns:a16="http://schemas.microsoft.com/office/drawing/2014/main" id="{B44A5BE4-0C43-439C-AAA3-EEB4A6D753D2}"/>
                </a:ext>
              </a:extLst>
            </p:cNvPr>
            <p:cNvSpPr/>
            <p:nvPr/>
          </p:nvSpPr>
          <p:spPr>
            <a:xfrm>
              <a:off x="4241800" y="5861672"/>
              <a:ext cx="1170305" cy="214629"/>
            </a:xfrm>
            <a:custGeom>
              <a:avLst/>
              <a:gdLst/>
              <a:ahLst/>
              <a:cxnLst/>
              <a:rect l="l" t="t" r="r" b="b"/>
              <a:pathLst>
                <a:path w="1170304" h="214629">
                  <a:moveTo>
                    <a:pt x="0" y="0"/>
                  </a:moveTo>
                  <a:lnTo>
                    <a:pt x="1170051" y="214312"/>
                  </a:lnTo>
                </a:path>
              </a:pathLst>
            </a:custGeom>
            <a:ln w="28574">
              <a:solidFill>
                <a:srgbClr val="585858"/>
              </a:solidFill>
            </a:ln>
          </p:spPr>
          <p:txBody>
            <a:bodyPr wrap="square" lIns="0" tIns="0" rIns="0" bIns="0" rtlCol="0"/>
            <a:lstStyle/>
            <a:p>
              <a:endParaRPr/>
            </a:p>
          </p:txBody>
        </p:sp>
        <p:sp>
          <p:nvSpPr>
            <p:cNvPr id="48" name="object 13">
              <a:extLst>
                <a:ext uri="{FF2B5EF4-FFF2-40B4-BE49-F238E27FC236}">
                  <a16:creationId xmlns:a16="http://schemas.microsoft.com/office/drawing/2014/main" id="{BBA236AB-BE90-4C76-B79F-46B6BEE0A66B}"/>
                </a:ext>
              </a:extLst>
            </p:cNvPr>
            <p:cNvSpPr/>
            <p:nvPr/>
          </p:nvSpPr>
          <p:spPr>
            <a:xfrm>
              <a:off x="4608957" y="6014948"/>
              <a:ext cx="277495" cy="130810"/>
            </a:xfrm>
            <a:custGeom>
              <a:avLst/>
              <a:gdLst/>
              <a:ahLst/>
              <a:cxnLst/>
              <a:rect l="l" t="t" r="r" b="b"/>
              <a:pathLst>
                <a:path w="277495" h="130810">
                  <a:moveTo>
                    <a:pt x="194995" y="85275"/>
                  </a:moveTo>
                  <a:lnTo>
                    <a:pt x="143763" y="103352"/>
                  </a:lnTo>
                  <a:lnTo>
                    <a:pt x="139953" y="111518"/>
                  </a:lnTo>
                  <a:lnTo>
                    <a:pt x="142493" y="118948"/>
                  </a:lnTo>
                  <a:lnTo>
                    <a:pt x="145160" y="126390"/>
                  </a:lnTo>
                  <a:lnTo>
                    <a:pt x="153288" y="130289"/>
                  </a:lnTo>
                  <a:lnTo>
                    <a:pt x="252785" y="95173"/>
                  </a:lnTo>
                  <a:lnTo>
                    <a:pt x="246887" y="95173"/>
                  </a:lnTo>
                  <a:lnTo>
                    <a:pt x="194995" y="85275"/>
                  </a:lnTo>
                  <a:close/>
                </a:path>
                <a:path w="277495" h="130810">
                  <a:moveTo>
                    <a:pt x="221715" y="75838"/>
                  </a:moveTo>
                  <a:lnTo>
                    <a:pt x="194995" y="85275"/>
                  </a:lnTo>
                  <a:lnTo>
                    <a:pt x="246887" y="95173"/>
                  </a:lnTo>
                  <a:lnTo>
                    <a:pt x="247508" y="91909"/>
                  </a:lnTo>
                  <a:lnTo>
                    <a:pt x="240156" y="91909"/>
                  </a:lnTo>
                  <a:lnTo>
                    <a:pt x="221715" y="75838"/>
                  </a:lnTo>
                  <a:close/>
                </a:path>
                <a:path w="277495" h="130810">
                  <a:moveTo>
                    <a:pt x="178180" y="0"/>
                  </a:moveTo>
                  <a:lnTo>
                    <a:pt x="169163" y="622"/>
                  </a:lnTo>
                  <a:lnTo>
                    <a:pt x="158750" y="12522"/>
                  </a:lnTo>
                  <a:lnTo>
                    <a:pt x="159384" y="21539"/>
                  </a:lnTo>
                  <a:lnTo>
                    <a:pt x="200333" y="57204"/>
                  </a:lnTo>
                  <a:lnTo>
                    <a:pt x="252221" y="67106"/>
                  </a:lnTo>
                  <a:lnTo>
                    <a:pt x="246887" y="95173"/>
                  </a:lnTo>
                  <a:lnTo>
                    <a:pt x="252785" y="95173"/>
                  </a:lnTo>
                  <a:lnTo>
                    <a:pt x="277494" y="86448"/>
                  </a:lnTo>
                  <a:lnTo>
                    <a:pt x="178180" y="0"/>
                  </a:lnTo>
                  <a:close/>
                </a:path>
                <a:path w="277495" h="130810">
                  <a:moveTo>
                    <a:pt x="244855" y="67665"/>
                  </a:moveTo>
                  <a:lnTo>
                    <a:pt x="221715" y="75838"/>
                  </a:lnTo>
                  <a:lnTo>
                    <a:pt x="240156" y="91909"/>
                  </a:lnTo>
                  <a:lnTo>
                    <a:pt x="244855" y="67665"/>
                  </a:lnTo>
                  <a:close/>
                </a:path>
                <a:path w="277495" h="130810">
                  <a:moveTo>
                    <a:pt x="252115" y="67665"/>
                  </a:moveTo>
                  <a:lnTo>
                    <a:pt x="244855" y="67665"/>
                  </a:lnTo>
                  <a:lnTo>
                    <a:pt x="240156" y="91909"/>
                  </a:lnTo>
                  <a:lnTo>
                    <a:pt x="247508" y="91909"/>
                  </a:lnTo>
                  <a:lnTo>
                    <a:pt x="252115" y="67665"/>
                  </a:lnTo>
                  <a:close/>
                </a:path>
                <a:path w="277495" h="130810">
                  <a:moveTo>
                    <a:pt x="5460" y="20015"/>
                  </a:moveTo>
                  <a:lnTo>
                    <a:pt x="0" y="48082"/>
                  </a:lnTo>
                  <a:lnTo>
                    <a:pt x="194995" y="85275"/>
                  </a:lnTo>
                  <a:lnTo>
                    <a:pt x="221715" y="75838"/>
                  </a:lnTo>
                  <a:lnTo>
                    <a:pt x="200333" y="57204"/>
                  </a:lnTo>
                  <a:lnTo>
                    <a:pt x="5460" y="20015"/>
                  </a:lnTo>
                  <a:close/>
                </a:path>
                <a:path w="277495" h="130810">
                  <a:moveTo>
                    <a:pt x="200333" y="57204"/>
                  </a:moveTo>
                  <a:lnTo>
                    <a:pt x="221715" y="75838"/>
                  </a:lnTo>
                  <a:lnTo>
                    <a:pt x="244855" y="67665"/>
                  </a:lnTo>
                  <a:lnTo>
                    <a:pt x="252115" y="67665"/>
                  </a:lnTo>
                  <a:lnTo>
                    <a:pt x="252221" y="67106"/>
                  </a:lnTo>
                  <a:lnTo>
                    <a:pt x="200333" y="57204"/>
                  </a:lnTo>
                  <a:close/>
                </a:path>
              </a:pathLst>
            </a:custGeom>
            <a:solidFill>
              <a:srgbClr val="585858"/>
            </a:solidFill>
          </p:spPr>
          <p:txBody>
            <a:bodyPr wrap="square" lIns="0" tIns="0" rIns="0" bIns="0" rtlCol="0"/>
            <a:lstStyle/>
            <a:p>
              <a:endParaRPr/>
            </a:p>
          </p:txBody>
        </p:sp>
        <p:sp>
          <p:nvSpPr>
            <p:cNvPr id="49" name="object 14">
              <a:extLst>
                <a:ext uri="{FF2B5EF4-FFF2-40B4-BE49-F238E27FC236}">
                  <a16:creationId xmlns:a16="http://schemas.microsoft.com/office/drawing/2014/main" id="{844F4D2A-28CC-4DB6-8B28-042F2AD3A8BF}"/>
                </a:ext>
              </a:extLst>
            </p:cNvPr>
            <p:cNvSpPr/>
            <p:nvPr/>
          </p:nvSpPr>
          <p:spPr>
            <a:xfrm>
              <a:off x="3905250" y="5694984"/>
              <a:ext cx="1837055" cy="522605"/>
            </a:xfrm>
            <a:custGeom>
              <a:avLst/>
              <a:gdLst/>
              <a:ahLst/>
              <a:cxnLst/>
              <a:rect l="l" t="t" r="r" b="b"/>
              <a:pathLst>
                <a:path w="1837054" h="522604">
                  <a:moveTo>
                    <a:pt x="0" y="217487"/>
                  </a:moveTo>
                  <a:lnTo>
                    <a:pt x="330200" y="217487"/>
                  </a:lnTo>
                  <a:lnTo>
                    <a:pt x="330200" y="0"/>
                  </a:lnTo>
                  <a:lnTo>
                    <a:pt x="0" y="0"/>
                  </a:lnTo>
                  <a:lnTo>
                    <a:pt x="0" y="217487"/>
                  </a:lnTo>
                  <a:close/>
                </a:path>
                <a:path w="1837054" h="522604">
                  <a:moveTo>
                    <a:pt x="1506601" y="522287"/>
                  </a:moveTo>
                  <a:lnTo>
                    <a:pt x="1836801" y="522287"/>
                  </a:lnTo>
                  <a:lnTo>
                    <a:pt x="1836801" y="304800"/>
                  </a:lnTo>
                  <a:lnTo>
                    <a:pt x="1506601" y="304800"/>
                  </a:lnTo>
                  <a:lnTo>
                    <a:pt x="1506601" y="522287"/>
                  </a:lnTo>
                  <a:close/>
                </a:path>
              </a:pathLst>
            </a:custGeom>
            <a:ln w="28575">
              <a:solidFill>
                <a:srgbClr val="585858"/>
              </a:solidFill>
            </a:ln>
          </p:spPr>
          <p:txBody>
            <a:bodyPr wrap="square" lIns="0" tIns="0" rIns="0" bIns="0" rtlCol="0"/>
            <a:lstStyle/>
            <a:p>
              <a:endParaRPr/>
            </a:p>
          </p:txBody>
        </p:sp>
        <p:sp>
          <p:nvSpPr>
            <p:cNvPr id="50" name="object 15">
              <a:extLst>
                <a:ext uri="{FF2B5EF4-FFF2-40B4-BE49-F238E27FC236}">
                  <a16:creationId xmlns:a16="http://schemas.microsoft.com/office/drawing/2014/main" id="{0466EF1D-53D3-4623-99FD-DD0797FFC7B7}"/>
                </a:ext>
              </a:extLst>
            </p:cNvPr>
            <p:cNvSpPr/>
            <p:nvPr/>
          </p:nvSpPr>
          <p:spPr>
            <a:xfrm>
              <a:off x="5510276" y="4852034"/>
              <a:ext cx="219075" cy="450850"/>
            </a:xfrm>
            <a:custGeom>
              <a:avLst/>
              <a:gdLst/>
              <a:ahLst/>
              <a:cxnLst/>
              <a:rect l="l" t="t" r="r" b="b"/>
              <a:pathLst>
                <a:path w="219075" h="450850">
                  <a:moveTo>
                    <a:pt x="0" y="450849"/>
                  </a:moveTo>
                  <a:lnTo>
                    <a:pt x="219075" y="0"/>
                  </a:lnTo>
                </a:path>
              </a:pathLst>
            </a:custGeom>
            <a:ln w="28575">
              <a:solidFill>
                <a:srgbClr val="585858"/>
              </a:solidFill>
            </a:ln>
          </p:spPr>
          <p:txBody>
            <a:bodyPr wrap="square" lIns="0" tIns="0" rIns="0" bIns="0" rtlCol="0"/>
            <a:lstStyle/>
            <a:p>
              <a:endParaRPr/>
            </a:p>
          </p:txBody>
        </p:sp>
        <p:sp>
          <p:nvSpPr>
            <p:cNvPr id="51" name="object 16">
              <a:extLst>
                <a:ext uri="{FF2B5EF4-FFF2-40B4-BE49-F238E27FC236}">
                  <a16:creationId xmlns:a16="http://schemas.microsoft.com/office/drawing/2014/main" id="{C3861BB3-2842-4DA6-879F-7FBA06345E9C}"/>
                </a:ext>
              </a:extLst>
            </p:cNvPr>
            <p:cNvSpPr/>
            <p:nvPr/>
          </p:nvSpPr>
          <p:spPr>
            <a:xfrm>
              <a:off x="5427598" y="4943982"/>
              <a:ext cx="129286" cy="219329"/>
            </a:xfrm>
            <a:prstGeom prst="rect">
              <a:avLst/>
            </a:prstGeom>
            <a:blipFill>
              <a:blip r:embed="rId5" cstate="print"/>
              <a:stretch>
                <a:fillRect/>
              </a:stretch>
            </a:blipFill>
          </p:spPr>
          <p:txBody>
            <a:bodyPr wrap="square" lIns="0" tIns="0" rIns="0" bIns="0" rtlCol="0"/>
            <a:lstStyle/>
            <a:p>
              <a:endParaRPr/>
            </a:p>
          </p:txBody>
        </p:sp>
        <p:sp>
          <p:nvSpPr>
            <p:cNvPr id="52" name="object 17">
              <a:extLst>
                <a:ext uri="{FF2B5EF4-FFF2-40B4-BE49-F238E27FC236}">
                  <a16:creationId xmlns:a16="http://schemas.microsoft.com/office/drawing/2014/main" id="{E3B37819-930E-46C5-B033-FD78ED64D6FD}"/>
                </a:ext>
              </a:extLst>
            </p:cNvPr>
            <p:cNvSpPr/>
            <p:nvPr/>
          </p:nvSpPr>
          <p:spPr>
            <a:xfrm>
              <a:off x="5335651" y="4628197"/>
              <a:ext cx="557530" cy="903605"/>
            </a:xfrm>
            <a:custGeom>
              <a:avLst/>
              <a:gdLst/>
              <a:ahLst/>
              <a:cxnLst/>
              <a:rect l="l" t="t" r="r" b="b"/>
              <a:pathLst>
                <a:path w="557529" h="903604">
                  <a:moveTo>
                    <a:pt x="0" y="903287"/>
                  </a:moveTo>
                  <a:lnTo>
                    <a:pt x="331787" y="903287"/>
                  </a:lnTo>
                  <a:lnTo>
                    <a:pt x="331787" y="685799"/>
                  </a:lnTo>
                  <a:lnTo>
                    <a:pt x="0" y="685799"/>
                  </a:lnTo>
                  <a:lnTo>
                    <a:pt x="0" y="903287"/>
                  </a:lnTo>
                  <a:close/>
                </a:path>
                <a:path w="557529" h="903604">
                  <a:moveTo>
                    <a:pt x="225425" y="217487"/>
                  </a:moveTo>
                  <a:lnTo>
                    <a:pt x="557212" y="217487"/>
                  </a:lnTo>
                  <a:lnTo>
                    <a:pt x="557212" y="0"/>
                  </a:lnTo>
                  <a:lnTo>
                    <a:pt x="225425" y="0"/>
                  </a:lnTo>
                  <a:lnTo>
                    <a:pt x="225425" y="217487"/>
                  </a:lnTo>
                  <a:close/>
                </a:path>
              </a:pathLst>
            </a:custGeom>
            <a:ln w="28575">
              <a:solidFill>
                <a:srgbClr val="585858"/>
              </a:solidFill>
            </a:ln>
          </p:spPr>
          <p:txBody>
            <a:bodyPr wrap="square" lIns="0" tIns="0" rIns="0" bIns="0" rtlCol="0"/>
            <a:lstStyle/>
            <a:p>
              <a:endParaRPr/>
            </a:p>
          </p:txBody>
        </p:sp>
      </p:grpSp>
    </p:spTree>
    <p:extLst>
      <p:ext uri="{BB962C8B-B14F-4D97-AF65-F5344CB8AC3E}">
        <p14:creationId xmlns:p14="http://schemas.microsoft.com/office/powerpoint/2010/main" val="155983769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42" name="TextBox 41">
            <a:extLst>
              <a:ext uri="{FF2B5EF4-FFF2-40B4-BE49-F238E27FC236}">
                <a16:creationId xmlns:a16="http://schemas.microsoft.com/office/drawing/2014/main" id="{FD689091-9AC2-49E8-99D9-AB0059F2D2A5}"/>
              </a:ext>
            </a:extLst>
          </p:cNvPr>
          <p:cNvSpPr txBox="1"/>
          <p:nvPr/>
        </p:nvSpPr>
        <p:spPr>
          <a:xfrm>
            <a:off x="4538908" y="6034882"/>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pic>
        <p:nvPicPr>
          <p:cNvPr id="7" name="Picture 2" descr="Communication Diagram Example: Hotel Reservation">
            <a:extLst>
              <a:ext uri="{FF2B5EF4-FFF2-40B4-BE49-F238E27FC236}">
                <a16:creationId xmlns:a16="http://schemas.microsoft.com/office/drawing/2014/main" id="{15EF948B-1BF2-4DCB-ADF0-408CE8E23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08244" y="1548848"/>
            <a:ext cx="7139609" cy="4022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5877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Sequence (</a:t>
            </a:r>
            <a:r>
              <a:rPr lang="en-US" sz="2800" kern="50" dirty="0" err="1">
                <a:latin typeface="+mj-lt"/>
                <a:ea typeface="SimSun" panose="02010600030101010101" pitchFamily="2" charset="-122"/>
                <a:cs typeface="Tahoma" panose="020B0604030504040204" pitchFamily="34" charset="0"/>
              </a:rPr>
              <a:t>tuần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Communication (</a:t>
            </a:r>
            <a:r>
              <a:rPr lang="en-US" sz="2800" kern="50" dirty="0" err="1">
                <a:latin typeface="+mj-lt"/>
                <a:ea typeface="SimSun" panose="02010600030101010101" pitchFamily="2" charset="-122"/>
                <a:cs typeface="Tahoma" panose="020B0604030504040204" pitchFamily="34" charset="0"/>
              </a:rPr>
              <a:t>giao</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tiếp</a:t>
            </a:r>
            <a:r>
              <a:rPr lang="en-US" sz="2800" kern="50" dirty="0">
                <a:latin typeface="+mj-lt"/>
                <a:ea typeface="SimSun" panose="02010600030101010101" pitchFamily="2" charset="-122"/>
                <a:cs typeface="Tahoma" panose="020B0604030504040204" pitchFamily="34" charset="0"/>
              </a:rPr>
              <a:t>)</a:t>
            </a:r>
            <a:endParaRPr lang="aa-ET" sz="2800" dirty="0"/>
          </a:p>
        </p:txBody>
      </p:sp>
      <p:pic>
        <p:nvPicPr>
          <p:cNvPr id="6" name="Picture 5">
            <a:extLst>
              <a:ext uri="{FF2B5EF4-FFF2-40B4-BE49-F238E27FC236}">
                <a16:creationId xmlns:a16="http://schemas.microsoft.com/office/drawing/2014/main" id="{C46E247F-BF35-4D09-BECF-BFFD947B8729}"/>
              </a:ext>
            </a:extLst>
          </p:cNvPr>
          <p:cNvPicPr>
            <a:picLocks noChangeAspect="1"/>
          </p:cNvPicPr>
          <p:nvPr/>
        </p:nvPicPr>
        <p:blipFill>
          <a:blip r:embed="rId2"/>
          <a:stretch>
            <a:fillRect/>
          </a:stretch>
        </p:blipFill>
        <p:spPr>
          <a:xfrm>
            <a:off x="2550643" y="1218459"/>
            <a:ext cx="9229792" cy="4271994"/>
          </a:xfrm>
          <a:prstGeom prst="rect">
            <a:avLst/>
          </a:prstGeom>
        </p:spPr>
      </p:pic>
    </p:spTree>
    <p:extLst>
      <p:ext uri="{BB962C8B-B14F-4D97-AF65-F5344CB8AC3E}">
        <p14:creationId xmlns:p14="http://schemas.microsoft.com/office/powerpoint/2010/main" val="212587738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Class (</a:t>
            </a:r>
            <a:r>
              <a:rPr lang="en-US" sz="2800" kern="50" dirty="0" err="1">
                <a:latin typeface="+mj-lt"/>
                <a:ea typeface="SimSun" panose="02010600030101010101" pitchFamily="2" charset="-122"/>
                <a:cs typeface="Tahoma" panose="020B0604030504040204" pitchFamily="34" charset="0"/>
              </a:rPr>
              <a:t>lớp</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8" name="Content Placeholder 2">
            <a:extLst>
              <a:ext uri="{FF2B5EF4-FFF2-40B4-BE49-F238E27FC236}">
                <a16:creationId xmlns:a16="http://schemas.microsoft.com/office/drawing/2014/main" id="{5B6EFAB6-5771-4D45-8116-3A6370F11474}"/>
              </a:ext>
            </a:extLst>
          </p:cNvPr>
          <p:cNvSpPr>
            <a:spLocks noGrp="1"/>
          </p:cNvSpPr>
          <p:nvPr>
            <p:ph sz="quarter" idx="10"/>
          </p:nvPr>
        </p:nvSpPr>
        <p:spPr>
          <a:xfrm>
            <a:off x="3248500" y="1162823"/>
            <a:ext cx="8223058" cy="4692650"/>
          </a:xfrm>
        </p:spPr>
        <p:txBody>
          <a:bodyPr>
            <a:noAutofit/>
          </a:bodyPr>
          <a:lstStyle/>
          <a:p>
            <a:pPr marL="12065" marR="13970" algn="just">
              <a:lnSpc>
                <a:spcPts val="2590"/>
              </a:lnSpc>
              <a:spcBef>
                <a:spcPts val="430"/>
              </a:spcBef>
              <a:tabLst>
                <a:tab pos="286385" algn="l"/>
                <a:tab pos="287020" algn="l"/>
              </a:tabLst>
            </a:pPr>
            <a:r>
              <a:rPr lang="vi-VN" spc="75" dirty="0">
                <a:solidFill>
                  <a:schemeClr val="tx1"/>
                </a:solidFill>
                <a:latin typeface="Arial"/>
                <a:cs typeface="Arial"/>
              </a:rPr>
              <a:t>Biểu đồ lớp (Class </a:t>
            </a:r>
            <a:r>
              <a:rPr lang="en-US" spc="75" dirty="0">
                <a:solidFill>
                  <a:schemeClr val="tx1"/>
                </a:solidFill>
                <a:latin typeface="Arial"/>
                <a:cs typeface="Arial"/>
              </a:rPr>
              <a:t>D</a:t>
            </a:r>
            <a:r>
              <a:rPr lang="vi-VN" spc="75" dirty="0">
                <a:solidFill>
                  <a:schemeClr val="tx1"/>
                </a:solidFill>
                <a:latin typeface="Arial"/>
                <a:cs typeface="Arial"/>
              </a:rPr>
              <a:t>iagram) chỉ ra sự tồn tại  của các lớp và mối quan hệ giữa chúng trong bản  thiết kế logic của một hệ thống</a:t>
            </a:r>
          </a:p>
          <a:p>
            <a:pPr marL="560705" lvl="1" indent="-229235" algn="just">
              <a:lnSpc>
                <a:spcPts val="2280"/>
              </a:lnSpc>
              <a:spcBef>
                <a:spcPts val="735"/>
              </a:spcBef>
              <a:buFont typeface="Georgia"/>
              <a:buChar char="−"/>
              <a:tabLst>
                <a:tab pos="561340" algn="l"/>
              </a:tabLst>
            </a:pPr>
            <a:r>
              <a:rPr lang="vi-VN" sz="2000" spc="75" dirty="0">
                <a:latin typeface="Arial"/>
                <a:cs typeface="Arial"/>
              </a:rPr>
              <a:t>Chỉ ra cấu trúc tĩnh của mô hình như lớp, cấu trúc bên</a:t>
            </a:r>
          </a:p>
          <a:p>
            <a:pPr marL="560705" algn="just">
              <a:lnSpc>
                <a:spcPts val="2280"/>
              </a:lnSpc>
            </a:pPr>
            <a:r>
              <a:rPr lang="vi-VN" spc="75" dirty="0">
                <a:solidFill>
                  <a:schemeClr val="tx1"/>
                </a:solidFill>
                <a:latin typeface="Arial"/>
                <a:cs typeface="Arial"/>
              </a:rPr>
              <a:t>trong của chúng và mối quan hệ với các lớp khác.</a:t>
            </a:r>
          </a:p>
          <a:p>
            <a:pPr marL="560705" marR="591820" lvl="1" indent="-228600" algn="just">
              <a:lnSpc>
                <a:spcPts val="2160"/>
              </a:lnSpc>
              <a:spcBef>
                <a:spcPts val="1030"/>
              </a:spcBef>
              <a:buFont typeface="Georgia"/>
              <a:buChar char="−"/>
              <a:tabLst>
                <a:tab pos="561340" algn="l"/>
              </a:tabLst>
            </a:pPr>
            <a:r>
              <a:rPr lang="vi-VN" sz="2000" spc="75" dirty="0">
                <a:latin typeface="Arial"/>
                <a:cs typeface="Arial"/>
              </a:rPr>
              <a:t>Chỉ ra tất cả hoặc một phần cấu trúc lớp của một hệ  thống.</a:t>
            </a:r>
          </a:p>
          <a:p>
            <a:pPr marL="560705" lvl="1" indent="-229235" algn="just">
              <a:spcBef>
                <a:spcPts val="725"/>
              </a:spcBef>
              <a:buFont typeface="Georgia"/>
              <a:buChar char="−"/>
              <a:tabLst>
                <a:tab pos="561340" algn="l"/>
              </a:tabLst>
            </a:pPr>
            <a:r>
              <a:rPr lang="vi-VN" sz="2000" spc="75" dirty="0">
                <a:latin typeface="Arial"/>
                <a:cs typeface="Arial"/>
              </a:rPr>
              <a:t>Không đưa ra các thông tin tạm thời.</a:t>
            </a:r>
          </a:p>
          <a:p>
            <a:pPr marL="12065" algn="just">
              <a:lnSpc>
                <a:spcPts val="2735"/>
              </a:lnSpc>
              <a:spcBef>
                <a:spcPts val="1510"/>
              </a:spcBef>
              <a:tabLst>
                <a:tab pos="286385" algn="l"/>
                <a:tab pos="287020" algn="l"/>
              </a:tabLst>
            </a:pPr>
            <a:r>
              <a:rPr lang="vi-VN" spc="75" dirty="0">
                <a:solidFill>
                  <a:schemeClr val="tx1"/>
                </a:solidFill>
                <a:latin typeface="Arial"/>
                <a:cs typeface="Arial"/>
              </a:rPr>
              <a:t>Khung nhìn tĩnh của một hệ thống chủ yếu hỗ trợ</a:t>
            </a:r>
            <a:r>
              <a:rPr lang="en-US" spc="75" dirty="0">
                <a:solidFill>
                  <a:schemeClr val="tx1"/>
                </a:solidFill>
                <a:latin typeface="Arial"/>
                <a:cs typeface="Arial"/>
              </a:rPr>
              <a:t> </a:t>
            </a:r>
            <a:r>
              <a:rPr lang="vi-VN" spc="75" dirty="0">
                <a:solidFill>
                  <a:schemeClr val="tx1"/>
                </a:solidFill>
                <a:latin typeface="Arial"/>
                <a:cs typeface="Arial"/>
              </a:rPr>
              <a:t>các yêu cầu chức năng của hệ thống</a:t>
            </a:r>
          </a:p>
        </p:txBody>
      </p:sp>
      <p:graphicFrame>
        <p:nvGraphicFramePr>
          <p:cNvPr id="17" name="object 4">
            <a:extLst>
              <a:ext uri="{FF2B5EF4-FFF2-40B4-BE49-F238E27FC236}">
                <a16:creationId xmlns:a16="http://schemas.microsoft.com/office/drawing/2014/main" id="{29A0974E-9381-4C4B-AB39-72D22FD49D33}"/>
              </a:ext>
            </a:extLst>
          </p:cNvPr>
          <p:cNvGraphicFramePr>
            <a:graphicFrameLocks noGrp="1"/>
          </p:cNvGraphicFramePr>
          <p:nvPr>
            <p:extLst>
              <p:ext uri="{D42A27DB-BD31-4B8C-83A1-F6EECF244321}">
                <p14:modId xmlns:p14="http://schemas.microsoft.com/office/powerpoint/2010/main" val="3209057560"/>
              </p:ext>
            </p:extLst>
          </p:nvPr>
        </p:nvGraphicFramePr>
        <p:xfrm>
          <a:off x="720442" y="1342197"/>
          <a:ext cx="2279650" cy="1814448"/>
        </p:xfrm>
        <a:graphic>
          <a:graphicData uri="http://schemas.openxmlformats.org/drawingml/2006/table">
            <a:tbl>
              <a:tblPr firstRow="1" bandRow="1">
                <a:tableStyleId>{2D5ABB26-0587-4C30-8999-92F81FD0307C}</a:tableStyleId>
              </a:tblPr>
              <a:tblGrid>
                <a:gridCol w="2279650">
                  <a:extLst>
                    <a:ext uri="{9D8B030D-6E8A-4147-A177-3AD203B41FA5}">
                      <a16:colId xmlns:a16="http://schemas.microsoft.com/office/drawing/2014/main" val="20000"/>
                    </a:ext>
                  </a:extLst>
                </a:gridCol>
              </a:tblGrid>
              <a:tr h="330200">
                <a:tc>
                  <a:txBody>
                    <a:bodyPr/>
                    <a:lstStyle/>
                    <a:p>
                      <a:pPr marL="566420">
                        <a:lnSpc>
                          <a:spcPct val="100000"/>
                        </a:lnSpc>
                        <a:spcBef>
                          <a:spcPts val="464"/>
                        </a:spcBef>
                      </a:pPr>
                      <a:r>
                        <a:rPr sz="1600" spc="-5" dirty="0">
                          <a:solidFill>
                            <a:srgbClr val="585858"/>
                          </a:solidFill>
                          <a:latin typeface="Arial"/>
                          <a:cs typeface="Arial"/>
                        </a:rPr>
                        <a:t>Class_Name</a:t>
                      </a:r>
                      <a:endParaRPr sz="1600">
                        <a:latin typeface="Arial"/>
                        <a:cs typeface="Arial"/>
                      </a:endParaRPr>
                    </a:p>
                  </a:txBody>
                  <a:tcPr marL="0" marR="0" marT="59054" marB="0">
                    <a:lnL w="19050">
                      <a:solidFill>
                        <a:srgbClr val="890D5E"/>
                      </a:solidFill>
                      <a:prstDash val="solid"/>
                    </a:lnL>
                    <a:lnR w="19050">
                      <a:solidFill>
                        <a:srgbClr val="890D5E"/>
                      </a:solidFill>
                      <a:prstDash val="solid"/>
                    </a:lnR>
                    <a:lnT w="19050">
                      <a:solidFill>
                        <a:srgbClr val="890D5E"/>
                      </a:solidFill>
                      <a:prstDash val="solid"/>
                    </a:lnT>
                    <a:lnB w="19050">
                      <a:solidFill>
                        <a:srgbClr val="890D5E"/>
                      </a:solidFill>
                      <a:prstDash val="solid"/>
                    </a:lnB>
                    <a:solidFill>
                      <a:srgbClr val="FFFFCC"/>
                    </a:solidFill>
                  </a:tcPr>
                </a:tc>
                <a:extLst>
                  <a:ext uri="{0D108BD9-81ED-4DB2-BD59-A6C34878D82A}">
                    <a16:rowId xmlns:a16="http://schemas.microsoft.com/office/drawing/2014/main" val="10000"/>
                  </a:ext>
                </a:extLst>
              </a:tr>
              <a:tr h="730186">
                <a:tc>
                  <a:txBody>
                    <a:bodyPr/>
                    <a:lstStyle/>
                    <a:p>
                      <a:pPr marL="193040" marR="1334770" indent="-12700" algn="just">
                        <a:lnSpc>
                          <a:spcPct val="101499"/>
                        </a:lnSpc>
                        <a:spcBef>
                          <a:spcPts val="145"/>
                        </a:spcBef>
                      </a:pPr>
                      <a:r>
                        <a:rPr sz="1400" spc="-5" dirty="0">
                          <a:solidFill>
                            <a:srgbClr val="585858"/>
                          </a:solidFill>
                          <a:latin typeface="Arial"/>
                          <a:cs typeface="Arial"/>
                        </a:rPr>
                        <a:t>a</a:t>
                      </a:r>
                      <a:r>
                        <a:rPr sz="1400" dirty="0">
                          <a:solidFill>
                            <a:srgbClr val="585858"/>
                          </a:solidFill>
                          <a:latin typeface="Arial"/>
                          <a:cs typeface="Arial"/>
                        </a:rPr>
                        <a:t>ttribu</a:t>
                      </a:r>
                      <a:r>
                        <a:rPr sz="1400" spc="-10" dirty="0">
                          <a:solidFill>
                            <a:srgbClr val="585858"/>
                          </a:solidFill>
                          <a:latin typeface="Arial"/>
                          <a:cs typeface="Arial"/>
                        </a:rPr>
                        <a:t>t</a:t>
                      </a:r>
                      <a:r>
                        <a:rPr sz="1400" dirty="0">
                          <a:solidFill>
                            <a:srgbClr val="585858"/>
                          </a:solidFill>
                          <a:latin typeface="Arial"/>
                          <a:cs typeface="Arial"/>
                        </a:rPr>
                        <a:t>e1  </a:t>
                      </a:r>
                      <a:r>
                        <a:rPr sz="1400" spc="-5" dirty="0">
                          <a:solidFill>
                            <a:srgbClr val="585858"/>
                          </a:solidFill>
                          <a:latin typeface="Arial"/>
                          <a:cs typeface="Arial"/>
                        </a:rPr>
                        <a:t>a</a:t>
                      </a:r>
                      <a:r>
                        <a:rPr sz="1400" dirty="0">
                          <a:solidFill>
                            <a:srgbClr val="585858"/>
                          </a:solidFill>
                          <a:latin typeface="Arial"/>
                          <a:cs typeface="Arial"/>
                        </a:rPr>
                        <a:t>ttribu</a:t>
                      </a:r>
                      <a:r>
                        <a:rPr sz="1400" spc="-10" dirty="0">
                          <a:solidFill>
                            <a:srgbClr val="585858"/>
                          </a:solidFill>
                          <a:latin typeface="Arial"/>
                          <a:cs typeface="Arial"/>
                        </a:rPr>
                        <a:t>t</a:t>
                      </a:r>
                      <a:r>
                        <a:rPr sz="1400" dirty="0">
                          <a:solidFill>
                            <a:srgbClr val="585858"/>
                          </a:solidFill>
                          <a:latin typeface="Arial"/>
                          <a:cs typeface="Arial"/>
                        </a:rPr>
                        <a:t>e2  </a:t>
                      </a:r>
                      <a:r>
                        <a:rPr sz="1400" spc="-5" dirty="0">
                          <a:solidFill>
                            <a:srgbClr val="585858"/>
                          </a:solidFill>
                          <a:latin typeface="Arial"/>
                          <a:cs typeface="Arial"/>
                        </a:rPr>
                        <a:t>a</a:t>
                      </a:r>
                      <a:r>
                        <a:rPr sz="1400" dirty="0">
                          <a:solidFill>
                            <a:srgbClr val="585858"/>
                          </a:solidFill>
                          <a:latin typeface="Arial"/>
                          <a:cs typeface="Arial"/>
                        </a:rPr>
                        <a:t>ttribu</a:t>
                      </a:r>
                      <a:r>
                        <a:rPr sz="1400" spc="-10" dirty="0">
                          <a:solidFill>
                            <a:srgbClr val="585858"/>
                          </a:solidFill>
                          <a:latin typeface="Arial"/>
                          <a:cs typeface="Arial"/>
                        </a:rPr>
                        <a:t>t</a:t>
                      </a:r>
                      <a:r>
                        <a:rPr sz="1400" dirty="0">
                          <a:solidFill>
                            <a:srgbClr val="585858"/>
                          </a:solidFill>
                          <a:latin typeface="Arial"/>
                          <a:cs typeface="Arial"/>
                        </a:rPr>
                        <a:t>e3</a:t>
                      </a:r>
                      <a:endParaRPr sz="1400" dirty="0">
                        <a:latin typeface="Arial"/>
                        <a:cs typeface="Arial"/>
                      </a:endParaRPr>
                    </a:p>
                  </a:txBody>
                  <a:tcPr marL="0" marR="0" marT="18415" marB="0">
                    <a:lnL w="19050">
                      <a:solidFill>
                        <a:srgbClr val="890D5E"/>
                      </a:solidFill>
                      <a:prstDash val="solid"/>
                    </a:lnL>
                    <a:lnR w="19050">
                      <a:solidFill>
                        <a:srgbClr val="890D5E"/>
                      </a:solidFill>
                      <a:prstDash val="solid"/>
                    </a:lnR>
                    <a:lnT w="19050">
                      <a:solidFill>
                        <a:srgbClr val="890D5E"/>
                      </a:solidFill>
                      <a:prstDash val="solid"/>
                    </a:lnT>
                    <a:lnB w="28575">
                      <a:solidFill>
                        <a:srgbClr val="890D5E"/>
                      </a:solidFill>
                      <a:prstDash val="solid"/>
                    </a:lnB>
                    <a:solidFill>
                      <a:srgbClr val="FFFFCC"/>
                    </a:solidFill>
                  </a:tcPr>
                </a:tc>
                <a:extLst>
                  <a:ext uri="{0D108BD9-81ED-4DB2-BD59-A6C34878D82A}">
                    <a16:rowId xmlns:a16="http://schemas.microsoft.com/office/drawing/2014/main" val="10001"/>
                  </a:ext>
                </a:extLst>
              </a:tr>
              <a:tr h="754062">
                <a:tc>
                  <a:txBody>
                    <a:bodyPr/>
                    <a:lstStyle/>
                    <a:p>
                      <a:pPr marL="193040" marR="1250315" indent="15875" algn="just">
                        <a:lnSpc>
                          <a:spcPct val="93400"/>
                        </a:lnSpc>
                        <a:spcBef>
                          <a:spcPts val="445"/>
                        </a:spcBef>
                      </a:pPr>
                      <a:r>
                        <a:rPr sz="1400" spc="-10" dirty="0">
                          <a:solidFill>
                            <a:srgbClr val="585858"/>
                          </a:solidFill>
                          <a:latin typeface="Arial"/>
                          <a:cs typeface="Arial"/>
                        </a:rPr>
                        <a:t>m</a:t>
                      </a:r>
                      <a:r>
                        <a:rPr sz="1400" dirty="0">
                          <a:solidFill>
                            <a:srgbClr val="585858"/>
                          </a:solidFill>
                          <a:latin typeface="Arial"/>
                          <a:cs typeface="Arial"/>
                        </a:rPr>
                        <a:t>etho</a:t>
                      </a:r>
                      <a:r>
                        <a:rPr sz="1400" spc="-5" dirty="0">
                          <a:solidFill>
                            <a:srgbClr val="585858"/>
                          </a:solidFill>
                          <a:latin typeface="Arial"/>
                          <a:cs typeface="Arial"/>
                        </a:rPr>
                        <a:t>d1</a:t>
                      </a:r>
                      <a:r>
                        <a:rPr sz="1400" dirty="0">
                          <a:solidFill>
                            <a:srgbClr val="585858"/>
                          </a:solidFill>
                          <a:latin typeface="Arial"/>
                          <a:cs typeface="Arial"/>
                        </a:rPr>
                        <a:t>()  </a:t>
                      </a:r>
                      <a:r>
                        <a:rPr sz="1400" spc="-5" dirty="0">
                          <a:solidFill>
                            <a:srgbClr val="585858"/>
                          </a:solidFill>
                          <a:latin typeface="Arial"/>
                          <a:cs typeface="Arial"/>
                        </a:rPr>
                        <a:t>method2()  method3()</a:t>
                      </a:r>
                      <a:endParaRPr sz="1400" dirty="0">
                        <a:latin typeface="Arial"/>
                        <a:cs typeface="Arial"/>
                      </a:endParaRPr>
                    </a:p>
                  </a:txBody>
                  <a:tcPr marL="0" marR="0" marT="56515" marB="0">
                    <a:lnL w="19050">
                      <a:solidFill>
                        <a:srgbClr val="890D5E"/>
                      </a:solidFill>
                      <a:prstDash val="solid"/>
                    </a:lnL>
                    <a:lnR w="19050">
                      <a:solidFill>
                        <a:srgbClr val="890D5E"/>
                      </a:solidFill>
                      <a:prstDash val="solid"/>
                    </a:lnR>
                    <a:lnT w="28575">
                      <a:solidFill>
                        <a:srgbClr val="890D5E"/>
                      </a:solidFill>
                      <a:prstDash val="solid"/>
                    </a:lnT>
                    <a:lnB w="19050">
                      <a:solidFill>
                        <a:srgbClr val="890D5E"/>
                      </a:solidFill>
                      <a:prstDash val="solid"/>
                    </a:lnB>
                    <a:solidFill>
                      <a:srgbClr val="FFFFCC"/>
                    </a:solidFill>
                  </a:tcPr>
                </a:tc>
                <a:extLst>
                  <a:ext uri="{0D108BD9-81ED-4DB2-BD59-A6C34878D82A}">
                    <a16:rowId xmlns:a16="http://schemas.microsoft.com/office/drawing/2014/main" val="10002"/>
                  </a:ext>
                </a:extLst>
              </a:tr>
            </a:tbl>
          </a:graphicData>
        </a:graphic>
      </p:graphicFrame>
      <p:pic>
        <p:nvPicPr>
          <p:cNvPr id="18" name="Picture 2" descr="Perspectives of Class Diagram">
            <a:extLst>
              <a:ext uri="{FF2B5EF4-FFF2-40B4-BE49-F238E27FC236}">
                <a16:creationId xmlns:a16="http://schemas.microsoft.com/office/drawing/2014/main" id="{8C189215-B259-48F7-8068-B24E56A53B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3874" y="4500768"/>
            <a:ext cx="8092252" cy="15867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2927033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Class (</a:t>
            </a:r>
            <a:r>
              <a:rPr lang="en-US" sz="2800" kern="50" dirty="0" err="1">
                <a:latin typeface="+mj-lt"/>
                <a:ea typeface="SimSun" panose="02010600030101010101" pitchFamily="2" charset="-122"/>
                <a:cs typeface="Tahoma" panose="020B0604030504040204" pitchFamily="34" charset="0"/>
              </a:rPr>
              <a:t>lớp</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42" name="TextBox 41">
            <a:extLst>
              <a:ext uri="{FF2B5EF4-FFF2-40B4-BE49-F238E27FC236}">
                <a16:creationId xmlns:a16="http://schemas.microsoft.com/office/drawing/2014/main" id="{FD689091-9AC2-49E8-99D9-AB0059F2D2A5}"/>
              </a:ext>
            </a:extLst>
          </p:cNvPr>
          <p:cNvSpPr txBox="1"/>
          <p:nvPr/>
        </p:nvSpPr>
        <p:spPr>
          <a:xfrm>
            <a:off x="4538908" y="6034882"/>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pic>
        <p:nvPicPr>
          <p:cNvPr id="5" name="Picture 2" descr="Class Diagram Example: Order System">
            <a:extLst>
              <a:ext uri="{FF2B5EF4-FFF2-40B4-BE49-F238E27FC236}">
                <a16:creationId xmlns:a16="http://schemas.microsoft.com/office/drawing/2014/main" id="{7E94D3A6-F8E0-4F9B-94E9-9C7662A3D0D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8900" y="1112808"/>
            <a:ext cx="8448261" cy="4719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672802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State (</a:t>
            </a:r>
            <a:r>
              <a:rPr lang="en-US" sz="2800" kern="50" dirty="0" err="1">
                <a:latin typeface="+mj-lt"/>
                <a:ea typeface="SimSun" panose="02010600030101010101" pitchFamily="2" charset="-122"/>
                <a:cs typeface="Tahoma" panose="020B0604030504040204" pitchFamily="34" charset="0"/>
              </a:rPr>
              <a:t>trạng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thái</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8" name="Content Placeholder 2">
            <a:extLst>
              <a:ext uri="{FF2B5EF4-FFF2-40B4-BE49-F238E27FC236}">
                <a16:creationId xmlns:a16="http://schemas.microsoft.com/office/drawing/2014/main" id="{5B6EFAB6-5771-4D45-8116-3A6370F11474}"/>
              </a:ext>
            </a:extLst>
          </p:cNvPr>
          <p:cNvSpPr>
            <a:spLocks noGrp="1"/>
          </p:cNvSpPr>
          <p:nvPr>
            <p:ph sz="quarter" idx="10"/>
          </p:nvPr>
        </p:nvSpPr>
        <p:spPr>
          <a:xfrm>
            <a:off x="1056922" y="1188790"/>
            <a:ext cx="8223058" cy="4692650"/>
          </a:xfrm>
        </p:spPr>
        <p:txBody>
          <a:bodyPr>
            <a:noAutofit/>
          </a:bodyPr>
          <a:lstStyle/>
          <a:p>
            <a:pPr marL="12065" marR="13970" algn="just">
              <a:lnSpc>
                <a:spcPts val="2590"/>
              </a:lnSpc>
              <a:spcBef>
                <a:spcPts val="430"/>
              </a:spcBef>
              <a:tabLst>
                <a:tab pos="286385" algn="l"/>
                <a:tab pos="287020" algn="l"/>
              </a:tabLst>
            </a:pPr>
            <a:r>
              <a:rPr lang="vi-VN" spc="75" dirty="0">
                <a:solidFill>
                  <a:srgbClr val="585858"/>
                </a:solidFill>
                <a:latin typeface="Arial"/>
                <a:cs typeface="Arial"/>
              </a:rPr>
              <a:t>Biểu đồ </a:t>
            </a:r>
            <a:r>
              <a:rPr lang="en-US" spc="75" dirty="0" err="1">
                <a:solidFill>
                  <a:srgbClr val="585858"/>
                </a:solidFill>
                <a:latin typeface="Arial"/>
                <a:cs typeface="Arial"/>
              </a:rPr>
              <a:t>trạng</a:t>
            </a:r>
            <a:r>
              <a:rPr lang="en-US" spc="75" dirty="0">
                <a:solidFill>
                  <a:srgbClr val="585858"/>
                </a:solidFill>
                <a:latin typeface="Arial"/>
                <a:cs typeface="Arial"/>
              </a:rPr>
              <a:t> </a:t>
            </a:r>
            <a:r>
              <a:rPr lang="en-US" spc="75" dirty="0" err="1">
                <a:solidFill>
                  <a:srgbClr val="585858"/>
                </a:solidFill>
                <a:latin typeface="Arial"/>
                <a:cs typeface="Arial"/>
              </a:rPr>
              <a:t>thái</a:t>
            </a:r>
            <a:r>
              <a:rPr lang="vi-VN" spc="75" dirty="0">
                <a:solidFill>
                  <a:srgbClr val="585858"/>
                </a:solidFill>
                <a:latin typeface="Arial"/>
                <a:cs typeface="Arial"/>
              </a:rPr>
              <a:t> (</a:t>
            </a:r>
            <a:r>
              <a:rPr lang="en-US" spc="75" dirty="0">
                <a:solidFill>
                  <a:srgbClr val="585858"/>
                </a:solidFill>
                <a:latin typeface="Arial"/>
                <a:cs typeface="Arial"/>
              </a:rPr>
              <a:t>State</a:t>
            </a:r>
            <a:r>
              <a:rPr lang="vi-VN" spc="75" dirty="0">
                <a:solidFill>
                  <a:srgbClr val="585858"/>
                </a:solidFill>
                <a:latin typeface="Arial"/>
                <a:cs typeface="Arial"/>
              </a:rPr>
              <a:t> </a:t>
            </a:r>
            <a:r>
              <a:rPr lang="en-US" spc="75" dirty="0">
                <a:solidFill>
                  <a:srgbClr val="585858"/>
                </a:solidFill>
                <a:latin typeface="Arial"/>
                <a:cs typeface="Arial"/>
              </a:rPr>
              <a:t>D</a:t>
            </a:r>
            <a:r>
              <a:rPr lang="vi-VN" spc="75" dirty="0">
                <a:solidFill>
                  <a:srgbClr val="585858"/>
                </a:solidFill>
                <a:latin typeface="Arial"/>
                <a:cs typeface="Arial"/>
              </a:rPr>
              <a:t>iagram) chỉ ra </a:t>
            </a:r>
            <a:r>
              <a:rPr lang="en-US" spc="75" dirty="0" err="1">
                <a:solidFill>
                  <a:srgbClr val="585858"/>
                </a:solidFill>
                <a:latin typeface="Arial"/>
                <a:cs typeface="Arial"/>
              </a:rPr>
              <a:t>sự</a:t>
            </a:r>
            <a:r>
              <a:rPr lang="en-US" spc="75" dirty="0">
                <a:solidFill>
                  <a:srgbClr val="585858"/>
                </a:solidFill>
                <a:latin typeface="Arial"/>
                <a:cs typeface="Arial"/>
              </a:rPr>
              <a:t> </a:t>
            </a:r>
            <a:r>
              <a:rPr lang="en-US" spc="75" dirty="0" err="1">
                <a:solidFill>
                  <a:srgbClr val="585858"/>
                </a:solidFill>
                <a:latin typeface="Arial"/>
                <a:cs typeface="Arial"/>
              </a:rPr>
              <a:t>thay</a:t>
            </a:r>
            <a:r>
              <a:rPr lang="en-US" spc="75" dirty="0">
                <a:solidFill>
                  <a:srgbClr val="585858"/>
                </a:solidFill>
                <a:latin typeface="Arial"/>
                <a:cs typeface="Arial"/>
              </a:rPr>
              <a:t> </a:t>
            </a:r>
            <a:r>
              <a:rPr lang="en-US" spc="75" dirty="0" err="1">
                <a:solidFill>
                  <a:srgbClr val="585858"/>
                </a:solidFill>
                <a:latin typeface="Arial"/>
                <a:cs typeface="Arial"/>
              </a:rPr>
              <a:t>đổi</a:t>
            </a:r>
            <a:r>
              <a:rPr lang="en-US" spc="75" dirty="0">
                <a:solidFill>
                  <a:srgbClr val="585858"/>
                </a:solidFill>
                <a:latin typeface="Arial"/>
                <a:cs typeface="Arial"/>
              </a:rPr>
              <a:t> </a:t>
            </a:r>
            <a:r>
              <a:rPr lang="en-US" spc="75" dirty="0" err="1">
                <a:solidFill>
                  <a:srgbClr val="585858"/>
                </a:solidFill>
                <a:latin typeface="Arial"/>
                <a:cs typeface="Arial"/>
              </a:rPr>
              <a:t>trạng</a:t>
            </a:r>
            <a:r>
              <a:rPr lang="en-US" spc="75" dirty="0">
                <a:solidFill>
                  <a:srgbClr val="585858"/>
                </a:solidFill>
                <a:latin typeface="Arial"/>
                <a:cs typeface="Arial"/>
              </a:rPr>
              <a:t> </a:t>
            </a:r>
            <a:r>
              <a:rPr lang="en-US" spc="75" dirty="0" err="1">
                <a:solidFill>
                  <a:srgbClr val="585858"/>
                </a:solidFill>
                <a:latin typeface="Arial"/>
                <a:cs typeface="Arial"/>
              </a:rPr>
              <a:t>thái</a:t>
            </a:r>
            <a:r>
              <a:rPr lang="en-US" spc="75" dirty="0">
                <a:solidFill>
                  <a:srgbClr val="585858"/>
                </a:solidFill>
                <a:latin typeface="Arial"/>
                <a:cs typeface="Arial"/>
              </a:rPr>
              <a:t> </a:t>
            </a:r>
            <a:r>
              <a:rPr lang="en-US" spc="75" dirty="0" err="1">
                <a:solidFill>
                  <a:srgbClr val="585858"/>
                </a:solidFill>
                <a:latin typeface="Arial"/>
                <a:cs typeface="Arial"/>
              </a:rPr>
              <a:t>của</a:t>
            </a:r>
            <a:r>
              <a:rPr lang="en-US" spc="75" dirty="0">
                <a:solidFill>
                  <a:srgbClr val="585858"/>
                </a:solidFill>
                <a:latin typeface="Arial"/>
                <a:cs typeface="Arial"/>
              </a:rPr>
              <a:t> </a:t>
            </a:r>
            <a:r>
              <a:rPr lang="en-US" spc="75" dirty="0" err="1">
                <a:solidFill>
                  <a:srgbClr val="585858"/>
                </a:solidFill>
                <a:latin typeface="Arial"/>
                <a:cs typeface="Arial"/>
              </a:rPr>
              <a:t>các</a:t>
            </a:r>
            <a:r>
              <a:rPr lang="en-US" spc="75" dirty="0">
                <a:solidFill>
                  <a:srgbClr val="585858"/>
                </a:solidFill>
                <a:latin typeface="Arial"/>
                <a:cs typeface="Arial"/>
              </a:rPr>
              <a:t> </a:t>
            </a:r>
            <a:r>
              <a:rPr lang="en-US" spc="75" dirty="0" err="1">
                <a:solidFill>
                  <a:srgbClr val="585858"/>
                </a:solidFill>
                <a:latin typeface="Arial"/>
                <a:cs typeface="Arial"/>
              </a:rPr>
              <a:t>đối</a:t>
            </a:r>
            <a:r>
              <a:rPr lang="en-US" spc="75" dirty="0">
                <a:solidFill>
                  <a:srgbClr val="585858"/>
                </a:solidFill>
                <a:latin typeface="Arial"/>
                <a:cs typeface="Arial"/>
              </a:rPr>
              <a:t> </a:t>
            </a:r>
            <a:r>
              <a:rPr lang="en-US" spc="75" dirty="0" err="1">
                <a:solidFill>
                  <a:srgbClr val="585858"/>
                </a:solidFill>
                <a:latin typeface="Arial"/>
                <a:cs typeface="Arial"/>
              </a:rPr>
              <a:t>tượng</a:t>
            </a:r>
            <a:r>
              <a:rPr lang="en-US" spc="75" dirty="0">
                <a:solidFill>
                  <a:srgbClr val="585858"/>
                </a:solidFill>
                <a:latin typeface="Arial"/>
                <a:cs typeface="Arial"/>
              </a:rPr>
              <a:t>.</a:t>
            </a:r>
            <a:endParaRPr lang="vi-VN" spc="75" dirty="0">
              <a:solidFill>
                <a:srgbClr val="585858"/>
              </a:solidFill>
              <a:latin typeface="Arial"/>
              <a:cs typeface="Arial"/>
            </a:endParaRPr>
          </a:p>
        </p:txBody>
      </p:sp>
      <p:pic>
        <p:nvPicPr>
          <p:cNvPr id="4" name="Picture 3">
            <a:extLst>
              <a:ext uri="{FF2B5EF4-FFF2-40B4-BE49-F238E27FC236}">
                <a16:creationId xmlns:a16="http://schemas.microsoft.com/office/drawing/2014/main" id="{FB3ED294-F6A6-48D8-AA7C-D8D3B784554D}"/>
              </a:ext>
            </a:extLst>
          </p:cNvPr>
          <p:cNvPicPr>
            <a:picLocks noChangeAspect="1"/>
          </p:cNvPicPr>
          <p:nvPr/>
        </p:nvPicPr>
        <p:blipFill>
          <a:blip r:embed="rId2"/>
          <a:stretch>
            <a:fillRect/>
          </a:stretch>
        </p:blipFill>
        <p:spPr>
          <a:xfrm>
            <a:off x="3959330" y="1577106"/>
            <a:ext cx="6134145" cy="1795476"/>
          </a:xfrm>
          <a:prstGeom prst="rect">
            <a:avLst/>
          </a:prstGeom>
        </p:spPr>
      </p:pic>
      <p:pic>
        <p:nvPicPr>
          <p:cNvPr id="6" name="Picture 5">
            <a:extLst>
              <a:ext uri="{FF2B5EF4-FFF2-40B4-BE49-F238E27FC236}">
                <a16:creationId xmlns:a16="http://schemas.microsoft.com/office/drawing/2014/main" id="{2445DA6C-98C7-4304-BA2D-B0B3D3626314}"/>
              </a:ext>
            </a:extLst>
          </p:cNvPr>
          <p:cNvPicPr>
            <a:picLocks noChangeAspect="1"/>
          </p:cNvPicPr>
          <p:nvPr/>
        </p:nvPicPr>
        <p:blipFill>
          <a:blip r:embed="rId3"/>
          <a:stretch>
            <a:fillRect/>
          </a:stretch>
        </p:blipFill>
        <p:spPr>
          <a:xfrm>
            <a:off x="3675742" y="3181563"/>
            <a:ext cx="5338802" cy="3038497"/>
          </a:xfrm>
          <a:prstGeom prst="rect">
            <a:avLst/>
          </a:prstGeom>
        </p:spPr>
      </p:pic>
      <p:sp>
        <p:nvSpPr>
          <p:cNvPr id="10" name="TextBox 9">
            <a:extLst>
              <a:ext uri="{FF2B5EF4-FFF2-40B4-BE49-F238E27FC236}">
                <a16:creationId xmlns:a16="http://schemas.microsoft.com/office/drawing/2014/main" id="{F1523F97-1A06-4EA4-900A-88ABA4824B0B}"/>
              </a:ext>
            </a:extLst>
          </p:cNvPr>
          <p:cNvSpPr txBox="1"/>
          <p:nvPr/>
        </p:nvSpPr>
        <p:spPr>
          <a:xfrm>
            <a:off x="4538908" y="612354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spTree>
    <p:extLst>
      <p:ext uri="{BB962C8B-B14F-4D97-AF65-F5344CB8AC3E}">
        <p14:creationId xmlns:p14="http://schemas.microsoft.com/office/powerpoint/2010/main" val="162218515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Component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8" name="Content Placeholder 2">
            <a:extLst>
              <a:ext uri="{FF2B5EF4-FFF2-40B4-BE49-F238E27FC236}">
                <a16:creationId xmlns:a16="http://schemas.microsoft.com/office/drawing/2014/main" id="{5B6EFAB6-5771-4D45-8116-3A6370F11474}"/>
              </a:ext>
            </a:extLst>
          </p:cNvPr>
          <p:cNvSpPr>
            <a:spLocks noGrp="1"/>
          </p:cNvSpPr>
          <p:nvPr>
            <p:ph sz="quarter" idx="10"/>
          </p:nvPr>
        </p:nvSpPr>
        <p:spPr>
          <a:xfrm>
            <a:off x="3119292" y="1203699"/>
            <a:ext cx="8223058" cy="4692650"/>
          </a:xfrm>
        </p:spPr>
        <p:txBody>
          <a:bodyPr>
            <a:noAutofit/>
          </a:bodyPr>
          <a:lstStyle/>
          <a:p>
            <a:pPr>
              <a:lnSpc>
                <a:spcPct val="120000"/>
              </a:lnSpc>
            </a:pPr>
            <a:r>
              <a:rPr lang="vi-VN" sz="2000" i="1" dirty="0"/>
              <a:t>Biểu đồ thành phần </a:t>
            </a:r>
            <a:r>
              <a:rPr lang="vi-VN" sz="2000" dirty="0"/>
              <a:t>được sử dụng để biểu diễn các thành phần phần mềm cấu thành nên hệ thống. </a:t>
            </a:r>
          </a:p>
          <a:p>
            <a:pPr marL="342900" indent="-342900">
              <a:lnSpc>
                <a:spcPct val="120000"/>
              </a:lnSpc>
              <a:buFont typeface="Wingdings" panose="05000000000000000000" pitchFamily="2" charset="2"/>
              <a:buChar char="Ø"/>
            </a:pPr>
            <a:r>
              <a:rPr lang="vi-VN" sz="2000" dirty="0"/>
              <a:t>Một hệ phần mềm có thể được xây dựng từ đầu hoặc cũng có thể được tạo nên từ các thành phần sẵn có. </a:t>
            </a:r>
          </a:p>
          <a:p>
            <a:pPr marL="342900" indent="-342900">
              <a:lnSpc>
                <a:spcPct val="120000"/>
              </a:lnSpc>
              <a:buFont typeface="Wingdings" panose="05000000000000000000" pitchFamily="2" charset="2"/>
              <a:buChar char="Ø"/>
            </a:pPr>
            <a:r>
              <a:rPr lang="vi-VN" sz="2000" dirty="0"/>
              <a:t>Mỗi thành phần có thể coi như một phần mềm nhỏ hơn, cung cấp một khối dạng hộp đen trong quá trình xây dựng phần mềm lớn. </a:t>
            </a:r>
          </a:p>
          <a:p>
            <a:pPr marL="342900" indent="-342900">
              <a:lnSpc>
                <a:spcPct val="120000"/>
              </a:lnSpc>
              <a:buFont typeface="Wingdings" panose="05000000000000000000" pitchFamily="2" charset="2"/>
              <a:buChar char="Ø"/>
            </a:pPr>
            <a:r>
              <a:rPr lang="vi-VN" sz="2000" dirty="0"/>
              <a:t>Nói cách khác, các thành phần là các gói được xây dựng cho quá trình triển khai hệ thống.</a:t>
            </a:r>
            <a:endParaRPr lang="vi-VN" sz="2000" dirty="0">
              <a:latin typeface="Arial"/>
              <a:cs typeface="Arial"/>
            </a:endParaRPr>
          </a:p>
        </p:txBody>
      </p:sp>
      <p:pic>
        <p:nvPicPr>
          <p:cNvPr id="7" name="Picture 4" descr="UML Component Symbol">
            <a:extLst>
              <a:ext uri="{FF2B5EF4-FFF2-40B4-BE49-F238E27FC236}">
                <a16:creationId xmlns:a16="http://schemas.microsoft.com/office/drawing/2014/main" id="{D5670FAA-7DEA-42E7-9241-DAE4B54EED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531" y="1636643"/>
            <a:ext cx="1631674" cy="48831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Provided and Required Interface">
            <a:extLst>
              <a:ext uri="{FF2B5EF4-FFF2-40B4-BE49-F238E27FC236}">
                <a16:creationId xmlns:a16="http://schemas.microsoft.com/office/drawing/2014/main" id="{B28724E9-0912-4A7B-A711-D25D959D8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1427" y="4463240"/>
            <a:ext cx="5181599" cy="1355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91054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931985" y="1285875"/>
            <a:ext cx="10421815" cy="4692650"/>
          </a:xfrm>
        </p:spPr>
        <p:txBody>
          <a:bodyPr>
            <a:noAutofit/>
          </a:bodyPr>
          <a:lstStyle/>
          <a:p>
            <a:pPr algn="ctr"/>
            <a:endParaRPr lang="en-US" sz="2500" i="0" dirty="0">
              <a:solidFill>
                <a:srgbClr val="000000"/>
              </a:solidFill>
              <a:effectLst/>
              <a:latin typeface="+mj-lt"/>
            </a:endParaRPr>
          </a:p>
          <a:p>
            <a:pPr algn="ctr"/>
            <a:endParaRPr lang="en-US" sz="2500" dirty="0">
              <a:solidFill>
                <a:srgbClr val="000000"/>
              </a:solidFill>
              <a:latin typeface="+mj-lt"/>
            </a:endParaRPr>
          </a:p>
          <a:p>
            <a:pPr algn="ctr"/>
            <a:r>
              <a:rPr lang="vi-VN" sz="2500" i="0" dirty="0">
                <a:solidFill>
                  <a:srgbClr val="000000"/>
                </a:solidFill>
                <a:effectLst/>
                <a:latin typeface="+mj-lt"/>
              </a:rPr>
              <a:t>Công nghệ phần mềm là lĩnh vực </a:t>
            </a:r>
            <a:r>
              <a:rPr lang="vi-VN" sz="2500" i="0" dirty="0">
                <a:solidFill>
                  <a:srgbClr val="FF0000"/>
                </a:solidFill>
                <a:effectLst/>
                <a:latin typeface="+mj-lt"/>
              </a:rPr>
              <a:t>khoa học về </a:t>
            </a:r>
            <a:r>
              <a:rPr lang="vi-VN" sz="2500" i="0" dirty="0">
                <a:solidFill>
                  <a:srgbClr val="000000"/>
                </a:solidFill>
                <a:effectLst/>
                <a:latin typeface="+mj-lt"/>
              </a:rPr>
              <a:t>các</a:t>
            </a:r>
            <a:r>
              <a:rPr lang="en-US" sz="2500" i="0" dirty="0">
                <a:solidFill>
                  <a:srgbClr val="000000"/>
                </a:solidFill>
                <a:effectLst/>
                <a:latin typeface="+mj-lt"/>
              </a:rPr>
              <a:t> </a:t>
            </a:r>
          </a:p>
          <a:p>
            <a:pPr algn="ctr"/>
            <a:r>
              <a:rPr lang="vi-VN" sz="2500" i="0" dirty="0">
                <a:solidFill>
                  <a:srgbClr val="FF0000"/>
                </a:solidFill>
                <a:effectLst/>
                <a:latin typeface="+mj-lt"/>
              </a:rPr>
              <a:t>phương pháp luận</a:t>
            </a:r>
            <a:r>
              <a:rPr lang="vi-VN" sz="2500" i="0" dirty="0">
                <a:solidFill>
                  <a:srgbClr val="000000"/>
                </a:solidFill>
                <a:effectLst/>
                <a:latin typeface="+mj-lt"/>
              </a:rPr>
              <a:t>, </a:t>
            </a:r>
            <a:r>
              <a:rPr lang="vi-VN" sz="2500" i="0" dirty="0">
                <a:solidFill>
                  <a:srgbClr val="FF0000"/>
                </a:solidFill>
                <a:effectLst/>
                <a:latin typeface="+mj-lt"/>
              </a:rPr>
              <a:t>kỹ thuật </a:t>
            </a:r>
            <a:r>
              <a:rPr lang="vi-VN" sz="2500" i="0" dirty="0">
                <a:solidFill>
                  <a:srgbClr val="000000"/>
                </a:solidFill>
                <a:effectLst/>
                <a:latin typeface="+mj-lt"/>
              </a:rPr>
              <a:t>và </a:t>
            </a:r>
            <a:r>
              <a:rPr lang="vi-VN" sz="2500" i="0" dirty="0">
                <a:solidFill>
                  <a:srgbClr val="FF0000"/>
                </a:solidFill>
                <a:effectLst/>
                <a:latin typeface="+mj-lt"/>
              </a:rPr>
              <a:t>công cụ </a:t>
            </a:r>
            <a:r>
              <a:rPr lang="vi-VN" sz="2500" i="0" dirty="0">
                <a:solidFill>
                  <a:srgbClr val="000000"/>
                </a:solidFill>
                <a:effectLst/>
                <a:latin typeface="+mj-lt"/>
              </a:rPr>
              <a:t>tích hợp</a:t>
            </a:r>
            <a:r>
              <a:rPr lang="en-US" sz="2500" i="0" dirty="0">
                <a:solidFill>
                  <a:srgbClr val="000000"/>
                </a:solidFill>
                <a:effectLst/>
                <a:latin typeface="+mj-lt"/>
              </a:rPr>
              <a:t> </a:t>
            </a:r>
          </a:p>
          <a:p>
            <a:pPr algn="ctr"/>
            <a:r>
              <a:rPr lang="vi-VN" sz="2500" i="0" dirty="0">
                <a:solidFill>
                  <a:srgbClr val="000000"/>
                </a:solidFill>
                <a:effectLst/>
                <a:latin typeface="+mj-lt"/>
              </a:rPr>
              <a:t>trong quy trình sản xuất và vận hành phần mềm</a:t>
            </a:r>
            <a:r>
              <a:rPr lang="en-US" sz="2500" i="0" dirty="0">
                <a:solidFill>
                  <a:srgbClr val="000000"/>
                </a:solidFill>
                <a:effectLst/>
                <a:latin typeface="+mj-lt"/>
              </a:rPr>
              <a:t> </a:t>
            </a:r>
          </a:p>
          <a:p>
            <a:pPr algn="ctr"/>
            <a:r>
              <a:rPr lang="vi-VN" sz="2500" i="0" dirty="0">
                <a:solidFill>
                  <a:srgbClr val="000000"/>
                </a:solidFill>
                <a:effectLst/>
                <a:latin typeface="+mj-lt"/>
              </a:rPr>
              <a:t>nhằm </a:t>
            </a:r>
            <a:r>
              <a:rPr lang="vi-VN" sz="2500" i="0" dirty="0">
                <a:solidFill>
                  <a:srgbClr val="FF0000"/>
                </a:solidFill>
                <a:effectLst/>
                <a:latin typeface="+mj-lt"/>
              </a:rPr>
              <a:t>tạo ra phần mềm </a:t>
            </a:r>
            <a:r>
              <a:rPr lang="vi-VN" sz="2500" i="0" dirty="0">
                <a:solidFill>
                  <a:srgbClr val="000000"/>
                </a:solidFill>
                <a:effectLst/>
                <a:latin typeface="+mj-lt"/>
              </a:rPr>
              <a:t>với những chất lượng</a:t>
            </a:r>
            <a:r>
              <a:rPr lang="en-US" sz="2500" i="0" dirty="0">
                <a:solidFill>
                  <a:srgbClr val="000000"/>
                </a:solidFill>
                <a:effectLst/>
                <a:latin typeface="+mj-lt"/>
              </a:rPr>
              <a:t> </a:t>
            </a:r>
            <a:r>
              <a:rPr lang="vi-VN" sz="2500" i="0" dirty="0">
                <a:solidFill>
                  <a:srgbClr val="000000"/>
                </a:solidFill>
                <a:effectLst/>
                <a:latin typeface="+mj-lt"/>
              </a:rPr>
              <a:t>mong muốn</a:t>
            </a:r>
            <a:r>
              <a:rPr lang="vi-VN" sz="2500" dirty="0">
                <a:latin typeface="+mj-lt"/>
              </a:rPr>
              <a:t> </a:t>
            </a:r>
            <a:br>
              <a:rPr lang="vi-VN" sz="2500" dirty="0">
                <a:latin typeface="+mj-lt"/>
              </a:rPr>
            </a:br>
            <a:endParaRPr lang="vi-VN" sz="2500" i="1" dirty="0">
              <a:solidFill>
                <a:schemeClr val="tx1"/>
              </a:solidFill>
              <a:latin typeface="+mj-lt"/>
            </a:endParaRPr>
          </a:p>
        </p:txBody>
      </p:sp>
    </p:spTree>
    <p:extLst>
      <p:ext uri="{BB962C8B-B14F-4D97-AF65-F5344CB8AC3E}">
        <p14:creationId xmlns:p14="http://schemas.microsoft.com/office/powerpoint/2010/main" val="371393897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Component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a:t>
            </a:r>
            <a:endParaRPr lang="aa-ET" sz="2800" dirty="0"/>
          </a:p>
        </p:txBody>
      </p:sp>
      <p:pic>
        <p:nvPicPr>
          <p:cNvPr id="6" name="Picture 2" descr="Component Diagram Example">
            <a:extLst>
              <a:ext uri="{FF2B5EF4-FFF2-40B4-BE49-F238E27FC236}">
                <a16:creationId xmlns:a16="http://schemas.microsoft.com/office/drawing/2014/main" id="{AA5BB95A-1BB6-4F2A-B215-CA184629FBB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1" y="1211645"/>
            <a:ext cx="7626626" cy="477483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A413FC2-8A07-4D2D-BEC9-85FFCAD55D27}"/>
              </a:ext>
            </a:extLst>
          </p:cNvPr>
          <p:cNvSpPr txBox="1"/>
          <p:nvPr/>
        </p:nvSpPr>
        <p:spPr>
          <a:xfrm>
            <a:off x="4538908" y="612354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spTree>
    <p:extLst>
      <p:ext uri="{BB962C8B-B14F-4D97-AF65-F5344CB8AC3E}">
        <p14:creationId xmlns:p14="http://schemas.microsoft.com/office/powerpoint/2010/main" val="77000228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Deployment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khai</a:t>
            </a:r>
            <a:r>
              <a:rPr lang="en-US" sz="2800" kern="50" dirty="0">
                <a:latin typeface="+mj-lt"/>
                <a:ea typeface="SimSun" panose="02010600030101010101" pitchFamily="2" charset="-122"/>
                <a:cs typeface="Tahoma" panose="020B0604030504040204" pitchFamily="34" charset="0"/>
              </a:rPr>
              <a:t>)</a:t>
            </a:r>
            <a:endParaRPr lang="aa-ET" sz="2800" dirty="0"/>
          </a:p>
        </p:txBody>
      </p:sp>
      <p:sp>
        <p:nvSpPr>
          <p:cNvPr id="8" name="Content Placeholder 2">
            <a:extLst>
              <a:ext uri="{FF2B5EF4-FFF2-40B4-BE49-F238E27FC236}">
                <a16:creationId xmlns:a16="http://schemas.microsoft.com/office/drawing/2014/main" id="{5B6EFAB6-5771-4D45-8116-3A6370F11474}"/>
              </a:ext>
            </a:extLst>
          </p:cNvPr>
          <p:cNvSpPr>
            <a:spLocks noGrp="1"/>
          </p:cNvSpPr>
          <p:nvPr>
            <p:ph sz="quarter" idx="10"/>
          </p:nvPr>
        </p:nvSpPr>
        <p:spPr>
          <a:xfrm>
            <a:off x="3119292" y="1203699"/>
            <a:ext cx="8223058" cy="4692650"/>
          </a:xfrm>
        </p:spPr>
        <p:txBody>
          <a:bodyPr>
            <a:noAutofit/>
          </a:bodyPr>
          <a:lstStyle/>
          <a:p>
            <a:pPr marL="342900" indent="-342900" algn="just">
              <a:lnSpc>
                <a:spcPct val="120000"/>
              </a:lnSpc>
              <a:buFont typeface="Wingdings" panose="05000000000000000000" pitchFamily="2" charset="2"/>
              <a:buChar char="Ø"/>
            </a:pPr>
            <a:r>
              <a:rPr lang="vi-VN" sz="2000" i="1" dirty="0"/>
              <a:t>Biểu đồ triển khai </a:t>
            </a:r>
            <a:r>
              <a:rPr lang="vi-VN" sz="2000" dirty="0"/>
              <a:t>biểu diễn kiến trúc cài đặt và triển khai hệ thống dưới dạng các nodes và các mối quan hệ giữa các node đó. </a:t>
            </a:r>
          </a:p>
          <a:p>
            <a:pPr marL="342900" indent="-342900" algn="just">
              <a:lnSpc>
                <a:spcPct val="120000"/>
              </a:lnSpc>
              <a:buFont typeface="Wingdings" panose="05000000000000000000" pitchFamily="2" charset="2"/>
              <a:buChar char="Ø"/>
            </a:pPr>
            <a:r>
              <a:rPr lang="vi-VN" sz="2000" dirty="0"/>
              <a:t>Thông thường, các nodes được kết nối với nhau thông qua các liên kết truyền thông như các kết nối mạng, liên kết TCP-IP, </a:t>
            </a:r>
          </a:p>
          <a:p>
            <a:pPr marL="342900" indent="-342900" algn="just">
              <a:lnSpc>
                <a:spcPct val="120000"/>
              </a:lnSpc>
              <a:buFont typeface="Wingdings" panose="05000000000000000000" pitchFamily="2" charset="2"/>
              <a:buChar char="Ø"/>
            </a:pPr>
            <a:r>
              <a:rPr lang="vi-VN" sz="2000" dirty="0"/>
              <a:t>Được đánh số theo thứ tự thời gian tương tự như trong biểu đồ cộng tác.</a:t>
            </a:r>
            <a:endParaRPr lang="vi-VN" sz="2000" dirty="0">
              <a:latin typeface="Arial"/>
              <a:cs typeface="Arial"/>
            </a:endParaRPr>
          </a:p>
        </p:txBody>
      </p:sp>
      <p:pic>
        <p:nvPicPr>
          <p:cNvPr id="4" name="Picture 2" descr="Deployment Diagram Example: Corporate Distributed System">
            <a:extLst>
              <a:ext uri="{FF2B5EF4-FFF2-40B4-BE49-F238E27FC236}">
                <a16:creationId xmlns:a16="http://schemas.microsoft.com/office/drawing/2014/main" id="{E78A16D6-2802-448C-B676-F1873467E1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1130" y="3660913"/>
            <a:ext cx="6112565" cy="252421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351352D-93FA-4CA2-BE8D-697EB17E7907}"/>
              </a:ext>
            </a:extLst>
          </p:cNvPr>
          <p:cNvSpPr txBox="1"/>
          <p:nvPr/>
        </p:nvSpPr>
        <p:spPr>
          <a:xfrm>
            <a:off x="4538908" y="6272630"/>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spTree>
    <p:extLst>
      <p:ext uri="{BB962C8B-B14F-4D97-AF65-F5344CB8AC3E}">
        <p14:creationId xmlns:p14="http://schemas.microsoft.com/office/powerpoint/2010/main" val="329744527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10231350" cy="747683"/>
          </a:xfrm>
        </p:spPr>
        <p:txBody>
          <a:bodyPr>
            <a:normAutofit/>
          </a:bodyPr>
          <a:lstStyle/>
          <a:p>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Deployment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khai</a:t>
            </a:r>
            <a:r>
              <a:rPr lang="en-US" sz="2800" kern="50" dirty="0">
                <a:latin typeface="+mj-lt"/>
                <a:ea typeface="SimSun" panose="02010600030101010101" pitchFamily="2" charset="-122"/>
                <a:cs typeface="Tahoma" panose="020B0604030504040204" pitchFamily="34" charset="0"/>
              </a:rPr>
              <a:t>)</a:t>
            </a:r>
            <a:endParaRPr lang="aa-ET" sz="2800" dirty="0"/>
          </a:p>
        </p:txBody>
      </p:sp>
      <p:pic>
        <p:nvPicPr>
          <p:cNvPr id="7" name="Picture 6">
            <a:extLst>
              <a:ext uri="{FF2B5EF4-FFF2-40B4-BE49-F238E27FC236}">
                <a16:creationId xmlns:a16="http://schemas.microsoft.com/office/drawing/2014/main" id="{927E3261-D432-4121-A884-D64590C6E6CF}"/>
              </a:ext>
            </a:extLst>
          </p:cNvPr>
          <p:cNvPicPr>
            <a:picLocks noChangeAspect="1"/>
          </p:cNvPicPr>
          <p:nvPr/>
        </p:nvPicPr>
        <p:blipFill>
          <a:blip r:embed="rId2"/>
          <a:stretch>
            <a:fillRect/>
          </a:stretch>
        </p:blipFill>
        <p:spPr>
          <a:xfrm>
            <a:off x="2435988" y="1362165"/>
            <a:ext cx="8463024" cy="3567139"/>
          </a:xfrm>
          <a:prstGeom prst="rect">
            <a:avLst/>
          </a:prstGeom>
        </p:spPr>
      </p:pic>
      <p:sp>
        <p:nvSpPr>
          <p:cNvPr id="9" name="TextBox 8">
            <a:extLst>
              <a:ext uri="{FF2B5EF4-FFF2-40B4-BE49-F238E27FC236}">
                <a16:creationId xmlns:a16="http://schemas.microsoft.com/office/drawing/2014/main" id="{DE583473-F789-4A94-BCAC-CD0B76AD7730}"/>
              </a:ext>
            </a:extLst>
          </p:cNvPr>
          <p:cNvSpPr txBox="1"/>
          <p:nvPr/>
        </p:nvSpPr>
        <p:spPr>
          <a:xfrm>
            <a:off x="4538908" y="612354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https://www.visual-paradigm.com/</a:t>
            </a:r>
          </a:p>
        </p:txBody>
      </p:sp>
    </p:spTree>
    <p:extLst>
      <p:ext uri="{BB962C8B-B14F-4D97-AF65-F5344CB8AC3E}">
        <p14:creationId xmlns:p14="http://schemas.microsoft.com/office/powerpoint/2010/main" val="318454976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3</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175552" y="1285875"/>
            <a:ext cx="8178248" cy="4692650"/>
          </a:xfrm>
        </p:spPr>
        <p:txBody>
          <a:bodyPr>
            <a:normAutofit/>
          </a:bodyPr>
          <a:lstStyle/>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khái</a:t>
            </a:r>
            <a:r>
              <a:rPr lang="en-US" sz="2000" dirty="0">
                <a:latin typeface="+mj-lt"/>
                <a:cs typeface="Arial" panose="020B0604020202020204" pitchFamily="34" charset="0"/>
              </a:rPr>
              <a:t> </a:t>
            </a:r>
            <a:r>
              <a:rPr lang="en-US" sz="2000" dirty="0" err="1">
                <a:latin typeface="+mj-lt"/>
                <a:cs typeface="Arial" panose="020B0604020202020204" pitchFamily="34" charset="0"/>
              </a:rPr>
              <a:t>niệm</a:t>
            </a:r>
            <a:r>
              <a:rPr lang="en-US" sz="2000" dirty="0">
                <a:latin typeface="+mj-lt"/>
                <a:cs typeface="Arial" panose="020B0604020202020204" pitchFamily="34" charset="0"/>
              </a:rPr>
              <a:t> </a:t>
            </a:r>
            <a:r>
              <a:rPr lang="en-US" sz="2000" dirty="0" err="1">
                <a:latin typeface="+mj-lt"/>
                <a:cs typeface="Arial" panose="020B0604020202020204" pitchFamily="34" charset="0"/>
              </a:rPr>
              <a:t>vòng</a:t>
            </a:r>
            <a:r>
              <a:rPr lang="en-US" sz="2000" dirty="0">
                <a:latin typeface="+mj-lt"/>
                <a:cs typeface="Arial" panose="020B0604020202020204" pitchFamily="34" charset="0"/>
              </a:rPr>
              <a:t> </a:t>
            </a:r>
            <a:r>
              <a:rPr lang="en-US" sz="2000" dirty="0" err="1">
                <a:latin typeface="+mj-lt"/>
                <a:cs typeface="Arial" panose="020B0604020202020204" pitchFamily="34" charset="0"/>
              </a:rPr>
              <a:t>đời</a:t>
            </a:r>
            <a:r>
              <a:rPr lang="en-US" sz="2000" dirty="0">
                <a:latin typeface="+mj-lt"/>
                <a:cs typeface="Arial" panose="020B0604020202020204" pitchFamily="34" charset="0"/>
              </a:rPr>
              <a:t> </a:t>
            </a:r>
            <a:r>
              <a:rPr lang="en-US" sz="2000" dirty="0" err="1">
                <a:latin typeface="+mj-lt"/>
                <a:cs typeface="Arial" panose="020B0604020202020204" pitchFamily="34" charset="0"/>
              </a:rPr>
              <a:t>phát</a:t>
            </a:r>
            <a:r>
              <a:rPr lang="en-US" sz="2000" dirty="0">
                <a:latin typeface="+mj-lt"/>
                <a:cs typeface="Arial" panose="020B0604020202020204" pitchFamily="34" charset="0"/>
              </a:rPr>
              <a:t> </a:t>
            </a:r>
            <a:r>
              <a:rPr lang="en-US" sz="2000" dirty="0" err="1">
                <a:latin typeface="+mj-lt"/>
                <a:cs typeface="Arial" panose="020B0604020202020204" pitchFamily="34" charset="0"/>
              </a:rPr>
              <a:t>triển</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mô</a:t>
            </a:r>
            <a:r>
              <a:rPr lang="en-US" sz="2000" dirty="0">
                <a:latin typeface="+mj-lt"/>
                <a:cs typeface="Arial" panose="020B0604020202020204" pitchFamily="34" charset="0"/>
              </a:rPr>
              <a:t> </a:t>
            </a:r>
            <a:r>
              <a:rPr lang="en-US" sz="2000" dirty="0" err="1">
                <a:latin typeface="+mj-lt"/>
                <a:cs typeface="Arial" panose="020B0604020202020204" pitchFamily="34" charset="0"/>
              </a:rPr>
              <a:t>hình</a:t>
            </a:r>
            <a:r>
              <a:rPr lang="en-US" sz="2000" dirty="0">
                <a:latin typeface="+mj-lt"/>
                <a:cs typeface="Arial" panose="020B0604020202020204" pitchFamily="34" charset="0"/>
              </a:rPr>
              <a:t> </a:t>
            </a:r>
            <a:r>
              <a:rPr lang="en-US" sz="2000" dirty="0" err="1">
                <a:latin typeface="+mj-lt"/>
                <a:cs typeface="Arial" panose="020B0604020202020204" pitchFamily="34" charset="0"/>
              </a:rPr>
              <a:t>phát</a:t>
            </a:r>
            <a:r>
              <a:rPr lang="en-US" sz="2000" dirty="0">
                <a:latin typeface="+mj-lt"/>
                <a:cs typeface="Arial" panose="020B0604020202020204" pitchFamily="34" charset="0"/>
              </a:rPr>
              <a:t> </a:t>
            </a:r>
            <a:r>
              <a:rPr lang="en-US" sz="2000" dirty="0" err="1">
                <a:latin typeface="+mj-lt"/>
                <a:cs typeface="Arial" panose="020B0604020202020204" pitchFamily="34" charset="0"/>
              </a:rPr>
              <a:t>triển</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a:latin typeface="+mj-lt"/>
              </a:rPr>
              <a:t>UML </a:t>
            </a:r>
            <a:r>
              <a:rPr lang="en-US" sz="2000" dirty="0" err="1">
                <a:latin typeface="+mj-lt"/>
              </a:rPr>
              <a:t>và</a:t>
            </a:r>
            <a:r>
              <a:rPr lang="en-US" sz="2000" dirty="0">
                <a:latin typeface="+mj-lt"/>
              </a:rPr>
              <a:t> </a:t>
            </a:r>
            <a:r>
              <a:rPr lang="en-US" sz="2000" dirty="0" err="1">
                <a:latin typeface="+mj-lt"/>
              </a:rPr>
              <a:t>các</a:t>
            </a:r>
            <a:r>
              <a:rPr lang="en-US" sz="2000" dirty="0">
                <a:latin typeface="+mj-lt"/>
              </a:rPr>
              <a:t> </a:t>
            </a:r>
            <a:r>
              <a:rPr lang="en-US" sz="2000" dirty="0" err="1">
                <a:latin typeface="+mj-lt"/>
              </a:rPr>
              <a:t>biểu</a:t>
            </a:r>
            <a:r>
              <a:rPr lang="en-US" sz="2000" dirty="0">
                <a:latin typeface="+mj-lt"/>
              </a:rPr>
              <a:t> </a:t>
            </a:r>
            <a:r>
              <a:rPr lang="en-US" sz="2000" dirty="0" err="1">
                <a:latin typeface="+mj-lt"/>
              </a:rPr>
              <a:t>đồ</a:t>
            </a:r>
            <a:r>
              <a:rPr lang="en-US" sz="2000" dirty="0">
                <a:latin typeface="+mj-lt"/>
              </a:rPr>
              <a:t> UML</a:t>
            </a: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vi-VN" sz="2000" dirty="0">
              <a:solidFill>
                <a:schemeClr val="tx1"/>
              </a:solidFill>
            </a:endParaRPr>
          </a:p>
        </p:txBody>
      </p:sp>
    </p:spTree>
    <p:extLst>
      <p:ext uri="{BB962C8B-B14F-4D97-AF65-F5344CB8AC3E}">
        <p14:creationId xmlns:p14="http://schemas.microsoft.com/office/powerpoint/2010/main" val="388723600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2181139"/>
          </a:xfrm>
        </p:spPr>
        <p:txBody>
          <a:bodyPr anchor="b">
            <a:normAutofit/>
          </a:bodyPr>
          <a:lstStyle/>
          <a:p>
            <a:r>
              <a:rPr lang="en-US" dirty="0" err="1"/>
              <a:t>Chương</a:t>
            </a:r>
            <a:r>
              <a:rPr lang="en-US" dirty="0"/>
              <a:t> 4: </a:t>
            </a:r>
            <a:r>
              <a:rPr lang="en-US" sz="4400" dirty="0" err="1"/>
              <a:t>Quản</a:t>
            </a:r>
            <a:r>
              <a:rPr lang="en-US" sz="4400" dirty="0"/>
              <a:t> </a:t>
            </a:r>
            <a:r>
              <a:rPr lang="en-US" sz="4400" dirty="0" err="1"/>
              <a:t>lý</a:t>
            </a:r>
            <a:r>
              <a:rPr lang="en-US" sz="4400" dirty="0"/>
              <a:t> </a:t>
            </a:r>
            <a:r>
              <a:rPr lang="en-US" sz="4400" dirty="0" err="1"/>
              <a:t>dự</a:t>
            </a:r>
            <a:r>
              <a:rPr lang="en-US" sz="4400" dirty="0"/>
              <a:t> </a:t>
            </a:r>
            <a:r>
              <a:rPr lang="en-US" sz="4400" dirty="0" err="1"/>
              <a:t>án</a:t>
            </a:r>
            <a:r>
              <a:rPr lang="en-US" sz="4400" dirty="0"/>
              <a:t> </a:t>
            </a:r>
            <a:r>
              <a:rPr lang="en-US" sz="4400" dirty="0" err="1"/>
              <a:t>và</a:t>
            </a:r>
            <a:r>
              <a:rPr lang="en-US" sz="4400" dirty="0"/>
              <a:t> </a:t>
            </a:r>
            <a:r>
              <a:rPr lang="en-US" sz="4400" dirty="0" err="1"/>
              <a:t>đảm</a:t>
            </a:r>
            <a:r>
              <a:rPr lang="en-US" sz="4400" dirty="0"/>
              <a:t> </a:t>
            </a:r>
            <a:r>
              <a:rPr lang="en-US" sz="4400" dirty="0" err="1"/>
              <a:t>bảo</a:t>
            </a:r>
            <a:r>
              <a:rPr lang="en-US" sz="4400" dirty="0"/>
              <a:t> </a:t>
            </a:r>
            <a:r>
              <a:rPr lang="en-US" sz="4400" dirty="0" err="1"/>
              <a:t>chất</a:t>
            </a:r>
            <a:r>
              <a:rPr lang="en-US" sz="4400" dirty="0"/>
              <a:t> </a:t>
            </a:r>
            <a:r>
              <a:rPr lang="en-US" sz="4400" dirty="0" err="1"/>
              <a:t>lượng</a:t>
            </a:r>
            <a:r>
              <a:rPr lang="en-US" sz="4400" dirty="0"/>
              <a:t> </a:t>
            </a:r>
            <a:endParaRPr lang="aa-ET" dirty="0"/>
          </a:p>
        </p:txBody>
      </p:sp>
    </p:spTree>
    <p:extLst>
      <p:ext uri="{BB962C8B-B14F-4D97-AF65-F5344CB8AC3E}">
        <p14:creationId xmlns:p14="http://schemas.microsoft.com/office/powerpoint/2010/main" val="133485571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4: </a:t>
            </a:r>
            <a:r>
              <a:rPr lang="en-US" sz="2800" dirty="0" err="1"/>
              <a:t>Quản</a:t>
            </a:r>
            <a:r>
              <a:rPr lang="en-US" sz="2800" dirty="0"/>
              <a:t> </a:t>
            </a:r>
            <a:r>
              <a:rPr lang="en-US" sz="2800" dirty="0" err="1"/>
              <a:t>lý</a:t>
            </a:r>
            <a:r>
              <a:rPr lang="en-US" sz="2800" dirty="0"/>
              <a:t> </a:t>
            </a:r>
            <a:r>
              <a:rPr lang="en-US" sz="2800" dirty="0" err="1"/>
              <a:t>dự</a:t>
            </a:r>
            <a:r>
              <a:rPr lang="en-US" sz="2800" dirty="0"/>
              <a:t> </a:t>
            </a:r>
            <a:r>
              <a:rPr lang="en-US" sz="2800" dirty="0" err="1"/>
              <a:t>án</a:t>
            </a:r>
            <a:r>
              <a:rPr lang="en-US" sz="2800" dirty="0"/>
              <a:t> </a:t>
            </a:r>
            <a:r>
              <a:rPr lang="en-US" sz="2800" dirty="0" err="1"/>
              <a:t>và</a:t>
            </a:r>
            <a:r>
              <a:rPr lang="en-US" sz="2800" dirty="0"/>
              <a:t> </a:t>
            </a:r>
            <a:r>
              <a:rPr lang="en-US" sz="2800" dirty="0" err="1"/>
              <a:t>đảm</a:t>
            </a:r>
            <a:r>
              <a:rPr lang="en-US" sz="2800" dirty="0"/>
              <a:t> </a:t>
            </a:r>
            <a:r>
              <a:rPr lang="en-US" sz="2800" dirty="0" err="1"/>
              <a:t>bảo</a:t>
            </a:r>
            <a:r>
              <a:rPr lang="en-US" sz="2800" dirty="0"/>
              <a:t> </a:t>
            </a:r>
            <a:r>
              <a:rPr lang="en-US" sz="2800" dirty="0" err="1"/>
              <a:t>chất</a:t>
            </a:r>
            <a:r>
              <a:rPr lang="en-US" sz="2800" dirty="0"/>
              <a:t> </a:t>
            </a:r>
            <a:r>
              <a:rPr lang="en-US" sz="2800" dirty="0" err="1"/>
              <a:t>lượng</a:t>
            </a:r>
            <a:r>
              <a:rPr lang="en-US" sz="2800" dirty="0"/>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7683" y="1285875"/>
            <a:ext cx="8526117"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4: </a:t>
            </a:r>
            <a:r>
              <a:rPr lang="en-US" dirty="0" err="1">
                <a:solidFill>
                  <a:schemeClr val="tx1"/>
                </a:solidFill>
                <a:latin typeface="+mj-lt"/>
              </a:rPr>
              <a:t>khái</a:t>
            </a:r>
            <a:r>
              <a:rPr lang="en-US" dirty="0">
                <a:solidFill>
                  <a:schemeClr val="tx1"/>
                </a:solidFill>
                <a:latin typeface="+mj-lt"/>
              </a:rPr>
              <a:t> </a:t>
            </a:r>
            <a:r>
              <a:rPr lang="en-US" dirty="0" err="1">
                <a:solidFill>
                  <a:schemeClr val="tx1"/>
                </a:solidFill>
                <a:latin typeface="+mj-lt"/>
              </a:rPr>
              <a:t>quát</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quản</a:t>
            </a:r>
            <a:r>
              <a:rPr lang="en-US" dirty="0">
                <a:solidFill>
                  <a:schemeClr val="tx1"/>
                </a:solidFill>
                <a:latin typeface="+mj-lt"/>
              </a:rPr>
              <a:t> </a:t>
            </a:r>
            <a:r>
              <a:rPr lang="en-US" dirty="0" err="1">
                <a:solidFill>
                  <a:schemeClr val="tx1"/>
                </a:solidFill>
                <a:latin typeface="+mj-lt"/>
              </a:rPr>
              <a:t>lý</a:t>
            </a:r>
            <a:r>
              <a:rPr lang="en-US" dirty="0">
                <a:solidFill>
                  <a:schemeClr val="tx1"/>
                </a:solidFill>
                <a:latin typeface="+mj-lt"/>
              </a:rPr>
              <a:t> </a:t>
            </a:r>
            <a:r>
              <a:rPr lang="en-US" dirty="0" err="1">
                <a:solidFill>
                  <a:schemeClr val="tx1"/>
                </a:solidFill>
                <a:latin typeface="+mj-lt"/>
              </a:rPr>
              <a:t>dự</a:t>
            </a:r>
            <a:r>
              <a:rPr lang="en-US" dirty="0">
                <a:solidFill>
                  <a:schemeClr val="tx1"/>
                </a:solidFill>
                <a:latin typeface="+mj-lt"/>
              </a:rPr>
              <a:t> </a:t>
            </a:r>
            <a:r>
              <a:rPr lang="en-US" dirty="0" err="1">
                <a:solidFill>
                  <a:schemeClr val="tx1"/>
                </a:solidFill>
                <a:latin typeface="+mj-lt"/>
              </a:rPr>
              <a:t>án</a:t>
            </a:r>
            <a:r>
              <a:rPr lang="en-US" dirty="0">
                <a:solidFill>
                  <a:schemeClr val="tx1"/>
                </a:solidFill>
                <a:latin typeface="+mj-lt"/>
              </a:rPr>
              <a:t> </a:t>
            </a:r>
            <a:r>
              <a:rPr lang="en-US" dirty="0" err="1">
                <a:solidFill>
                  <a:schemeClr val="tx1"/>
                </a:solidFill>
                <a:latin typeface="+mj-lt"/>
              </a:rPr>
              <a:t>và</a:t>
            </a:r>
            <a:r>
              <a:rPr lang="en-US" dirty="0">
                <a:solidFill>
                  <a:schemeClr val="tx1"/>
                </a:solidFill>
                <a:latin typeface="+mj-lt"/>
              </a:rPr>
              <a:t> </a:t>
            </a:r>
            <a:r>
              <a:rPr lang="en-US" dirty="0" err="1">
                <a:solidFill>
                  <a:schemeClr val="tx1"/>
                </a:solidFill>
                <a:latin typeface="+mj-lt"/>
              </a:rPr>
              <a:t>đảm</a:t>
            </a:r>
            <a:r>
              <a:rPr lang="en-US" dirty="0">
                <a:solidFill>
                  <a:schemeClr val="tx1"/>
                </a:solidFill>
                <a:latin typeface="+mj-lt"/>
              </a:rPr>
              <a:t> </a:t>
            </a:r>
            <a:r>
              <a:rPr lang="en-US" dirty="0" err="1">
                <a:solidFill>
                  <a:schemeClr val="tx1"/>
                </a:solidFill>
                <a:latin typeface="+mj-lt"/>
              </a:rPr>
              <a:t>bảo</a:t>
            </a:r>
            <a:r>
              <a:rPr lang="en-US" dirty="0">
                <a:solidFill>
                  <a:schemeClr val="tx1"/>
                </a:solidFill>
                <a:latin typeface="+mj-lt"/>
              </a:rPr>
              <a:t> </a:t>
            </a:r>
            <a:r>
              <a:rPr lang="en-US" dirty="0" err="1">
                <a:solidFill>
                  <a:schemeClr val="tx1"/>
                </a:solidFill>
                <a:latin typeface="+mj-lt"/>
              </a:rPr>
              <a:t>chất</a:t>
            </a:r>
            <a:r>
              <a:rPr lang="en-US" dirty="0">
                <a:solidFill>
                  <a:schemeClr val="tx1"/>
                </a:solidFill>
                <a:latin typeface="+mj-lt"/>
              </a:rPr>
              <a:t> </a:t>
            </a:r>
            <a:r>
              <a:rPr lang="en-US" dirty="0" err="1">
                <a:solidFill>
                  <a:schemeClr val="tx1"/>
                </a:solidFill>
                <a:latin typeface="+mj-lt"/>
              </a:rPr>
              <a:t>lượng</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4:</a:t>
            </a: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Quản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lý</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dự</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án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lập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hoạch</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Đảm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bảo</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chất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lượng</a:t>
            </a:r>
            <a:endParaRPr lang="en-US" sz="2000" kern="50" dirty="0">
              <a:effectLst/>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23258213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344517" y="1285875"/>
            <a:ext cx="8009283" cy="4692650"/>
          </a:xfrm>
        </p:spPr>
        <p:txBody>
          <a:bodyPr>
            <a:normAutofit/>
          </a:bodyPr>
          <a:lstStyle/>
          <a:p>
            <a:pPr>
              <a:spcBef>
                <a:spcPts val="600"/>
              </a:spcBef>
            </a:pPr>
            <a:r>
              <a:rPr lang="en-US" sz="2100" b="1" dirty="0" err="1">
                <a:solidFill>
                  <a:schemeClr val="tx1"/>
                </a:solidFill>
                <a:effectLst/>
                <a:latin typeface="+mj-lt"/>
                <a:ea typeface="Calibri" panose="020F0502020204030204" pitchFamily="34" charset="0"/>
              </a:rPr>
              <a:t>Các</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khái</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niệm</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cơ</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bản</a:t>
            </a:r>
            <a:endParaRPr lang="en-US" sz="2100" b="1" dirty="0">
              <a:solidFill>
                <a:schemeClr val="tx1"/>
              </a:solidFill>
              <a:effectLst/>
              <a:latin typeface="+mj-lt"/>
              <a:ea typeface="Calibri" panose="020F050202020403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Khái</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niệm</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chung</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về</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quản</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lý</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dự</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án</a:t>
            </a:r>
            <a:r>
              <a:rPr lang="en-US" sz="2100" kern="50" dirty="0">
                <a:solidFill>
                  <a:schemeClr val="tx1"/>
                </a:solidFill>
                <a:effectLst/>
                <a:latin typeface="+mj-lt"/>
                <a:ea typeface="SimSun" panose="02010600030101010101" pitchFamily="2" charset="-122"/>
                <a:cs typeface="Tahoma" panose="020B0604030504040204" pitchFamily="34" charset="0"/>
              </a:rPr>
              <a:t>	</a:t>
            </a: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Lập</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kế</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hoạch</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dự</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án</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latin typeface="+mj-lt"/>
                <a:ea typeface="SimSun" panose="02010600030101010101" pitchFamily="2" charset="-122"/>
                <a:cs typeface="Tahoma" panose="020B0604030504040204" pitchFamily="34" charset="0"/>
              </a:rPr>
              <a:t>Ước</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lượng</a:t>
            </a:r>
            <a:endParaRPr lang="vi-VN" sz="2100" dirty="0">
              <a:solidFill>
                <a:schemeClr val="tx1"/>
              </a:solidFill>
              <a:latin typeface="+mj-lt"/>
            </a:endParaRPr>
          </a:p>
        </p:txBody>
      </p:sp>
    </p:spTree>
    <p:extLst>
      <p:ext uri="{BB962C8B-B14F-4D97-AF65-F5344CB8AC3E}">
        <p14:creationId xmlns:p14="http://schemas.microsoft.com/office/powerpoint/2010/main" val="29841989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584174" y="1285875"/>
            <a:ext cx="8769626" cy="4692650"/>
          </a:xfrm>
        </p:spPr>
        <p:txBody>
          <a:bodyPr>
            <a:normAutofit/>
          </a:bodyPr>
          <a:lstStyle/>
          <a:p>
            <a:r>
              <a:rPr lang="vi-VN" sz="2100" b="1" i="0" dirty="0">
                <a:solidFill>
                  <a:srgbClr val="000000"/>
                </a:solidFill>
                <a:effectLst/>
                <a:latin typeface="+mj-lt"/>
              </a:rPr>
              <a:t>Dự án (project): </a:t>
            </a:r>
            <a:r>
              <a:rPr lang="vi-VN" sz="2100" b="0" i="0" dirty="0">
                <a:solidFill>
                  <a:srgbClr val="000000"/>
                </a:solidFill>
                <a:effectLst/>
                <a:latin typeface="+mj-lt"/>
              </a:rPr>
              <a:t>Một dự án là một </a:t>
            </a:r>
            <a:r>
              <a:rPr lang="vi-VN" sz="2100" b="0" i="0" dirty="0">
                <a:solidFill>
                  <a:srgbClr val="FF0000"/>
                </a:solidFill>
                <a:effectLst/>
                <a:latin typeface="+mj-lt"/>
              </a:rPr>
              <a:t>công việc có thời hạn </a:t>
            </a:r>
            <a:r>
              <a:rPr lang="vi-VN" sz="2100" b="0" i="0" dirty="0">
                <a:solidFill>
                  <a:srgbClr val="000000"/>
                </a:solidFill>
                <a:effectLst/>
                <a:latin typeface="+mj-lt"/>
              </a:rPr>
              <a:t>nhằm</a:t>
            </a:r>
            <a:r>
              <a:rPr lang="en-US" sz="2100" b="0" i="0" dirty="0">
                <a:solidFill>
                  <a:srgbClr val="000000"/>
                </a:solidFill>
                <a:effectLst/>
                <a:latin typeface="+mj-lt"/>
              </a:rPr>
              <a:t> </a:t>
            </a:r>
            <a:r>
              <a:rPr lang="vi-VN" sz="2100" b="0" i="0" dirty="0">
                <a:solidFill>
                  <a:srgbClr val="FF0000"/>
                </a:solidFill>
                <a:effectLst/>
                <a:latin typeface="+mj-lt"/>
              </a:rPr>
              <a:t>tạo ra một sản phẩm</a:t>
            </a:r>
            <a:r>
              <a:rPr lang="vi-VN" sz="2100" b="0" i="0" dirty="0">
                <a:solidFill>
                  <a:srgbClr val="000000"/>
                </a:solidFill>
                <a:effectLst/>
                <a:latin typeface="+mj-lt"/>
              </a:rPr>
              <a:t>, dịch vụ hay kết quả duy nhất.</a:t>
            </a:r>
          </a:p>
          <a:p>
            <a:pPr marL="342900" indent="-342900">
              <a:buFont typeface="Wingdings" panose="05000000000000000000" pitchFamily="2" charset="2"/>
              <a:buChar char="Ø"/>
            </a:pPr>
            <a:r>
              <a:rPr lang="vi-VN" sz="2100" b="0" i="0" dirty="0">
                <a:solidFill>
                  <a:srgbClr val="000000"/>
                </a:solidFill>
                <a:effectLst/>
                <a:latin typeface="+mj-lt"/>
              </a:rPr>
              <a:t>T</a:t>
            </a:r>
            <a:r>
              <a:rPr lang="en-US" sz="2100" dirty="0">
                <a:solidFill>
                  <a:srgbClr val="000000"/>
                </a:solidFill>
                <a:latin typeface="+mj-lt"/>
              </a:rPr>
              <a:t>í</a:t>
            </a:r>
            <a:r>
              <a:rPr lang="vi-VN" sz="2100" b="0" i="0" dirty="0">
                <a:solidFill>
                  <a:srgbClr val="000000"/>
                </a:solidFill>
                <a:effectLst/>
                <a:latin typeface="+mj-lt"/>
              </a:rPr>
              <a:t>nh thời hạn (Temporariness)</a:t>
            </a:r>
          </a:p>
          <a:p>
            <a:pPr marL="342900" indent="-342900">
              <a:buFont typeface="Wingdings" panose="05000000000000000000" pitchFamily="2" charset="2"/>
              <a:buChar char="Ø"/>
            </a:pPr>
            <a:r>
              <a:rPr lang="vi-VN" sz="2100" b="0" i="0" dirty="0">
                <a:solidFill>
                  <a:srgbClr val="000000"/>
                </a:solidFill>
                <a:effectLst/>
                <a:latin typeface="+mj-lt"/>
              </a:rPr>
              <a:t>Tính duy nhất (Uniqueness)</a:t>
            </a:r>
          </a:p>
          <a:p>
            <a:pPr marL="342900" indent="-342900">
              <a:buFont typeface="Wingdings" panose="05000000000000000000" pitchFamily="2" charset="2"/>
              <a:buChar char="Ø"/>
            </a:pPr>
            <a:r>
              <a:rPr lang="vi-VN" sz="2100" b="0" i="0" dirty="0">
                <a:solidFill>
                  <a:srgbClr val="000000"/>
                </a:solidFill>
                <a:effectLst/>
                <a:latin typeface="+mj-lt"/>
              </a:rPr>
              <a:t>Dự án là riêng biệt, độc lập</a:t>
            </a:r>
          </a:p>
          <a:p>
            <a:pPr marL="342900" indent="-342900">
              <a:buFont typeface="Wingdings" panose="05000000000000000000" pitchFamily="2" charset="2"/>
              <a:buChar char="Ø"/>
            </a:pPr>
            <a:r>
              <a:rPr lang="vi-VN" sz="2100" b="0" i="0" dirty="0">
                <a:solidFill>
                  <a:srgbClr val="000000"/>
                </a:solidFill>
                <a:effectLst/>
                <a:latin typeface="+mj-lt"/>
              </a:rPr>
              <a:t>Có sản phẩm cụ thể cuối cùng</a:t>
            </a:r>
          </a:p>
          <a:p>
            <a:pPr marL="342900" indent="-342900">
              <a:buFont typeface="Wingdings" panose="05000000000000000000" pitchFamily="2" charset="2"/>
              <a:buChar char="Ø"/>
            </a:pPr>
            <a:r>
              <a:rPr lang="vi-VN" sz="2100" b="0" i="0" dirty="0">
                <a:solidFill>
                  <a:srgbClr val="000000"/>
                </a:solidFill>
                <a:effectLst/>
                <a:latin typeface="+mj-lt"/>
              </a:rPr>
              <a:t>Sản phẩm hoặc môi trường dự án là duy nhất</a:t>
            </a:r>
          </a:p>
          <a:p>
            <a:pPr marL="342900" indent="-342900">
              <a:buFont typeface="Wingdings" panose="05000000000000000000" pitchFamily="2" charset="2"/>
              <a:buChar char="Ø"/>
            </a:pPr>
            <a:r>
              <a:rPr lang="vi-VN" sz="2100" b="0" i="0" dirty="0">
                <a:solidFill>
                  <a:srgbClr val="000000"/>
                </a:solidFill>
                <a:effectLst/>
                <a:latin typeface="+mj-lt"/>
              </a:rPr>
              <a:t>Mang lại yếu tố mới cho đội ngũ thực hiện</a:t>
            </a:r>
          </a:p>
          <a:p>
            <a:r>
              <a:rPr lang="en-US" sz="2100" b="1" dirty="0">
                <a:solidFill>
                  <a:srgbClr val="000000"/>
                </a:solidFill>
                <a:latin typeface="+mj-lt"/>
              </a:rPr>
              <a:t>Do </a:t>
            </a:r>
            <a:r>
              <a:rPr lang="en-US" sz="2100" b="1" dirty="0" err="1">
                <a:solidFill>
                  <a:srgbClr val="000000"/>
                </a:solidFill>
                <a:latin typeface="+mj-lt"/>
              </a:rPr>
              <a:t>đó</a:t>
            </a:r>
            <a:r>
              <a:rPr lang="en-US" sz="2100" b="1" dirty="0">
                <a:solidFill>
                  <a:srgbClr val="000000"/>
                </a:solidFill>
                <a:latin typeface="+mj-lt"/>
              </a:rPr>
              <a:t> d</a:t>
            </a:r>
            <a:r>
              <a:rPr lang="vi-VN" sz="2100" b="1" dirty="0">
                <a:solidFill>
                  <a:srgbClr val="000000"/>
                </a:solidFill>
                <a:latin typeface="+mj-lt"/>
              </a:rPr>
              <a:t>ự án cần được quản lý với giả định sẽ xảy ra thay đổi </a:t>
            </a:r>
            <a:br>
              <a:rPr lang="vi-VN" sz="2100" dirty="0">
                <a:latin typeface="+mj-lt"/>
              </a:rPr>
            </a:br>
            <a:endParaRPr lang="en-US" sz="2100" b="1" dirty="0">
              <a:solidFill>
                <a:schemeClr val="tx1"/>
              </a:solidFill>
              <a:effectLst/>
              <a:latin typeface="+mj-lt"/>
              <a:ea typeface="Calibri" panose="020F0502020204030204" pitchFamily="34" charset="0"/>
            </a:endParaRPr>
          </a:p>
        </p:txBody>
      </p:sp>
    </p:spTree>
    <p:extLst>
      <p:ext uri="{BB962C8B-B14F-4D97-AF65-F5344CB8AC3E}">
        <p14:creationId xmlns:p14="http://schemas.microsoft.com/office/powerpoint/2010/main" val="3974518515"/>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87317" y="1226240"/>
            <a:ext cx="8769626" cy="4692650"/>
          </a:xfrm>
        </p:spPr>
        <p:txBody>
          <a:bodyPr>
            <a:normAutofit fontScale="92500" lnSpcReduction="10000"/>
          </a:bodyPr>
          <a:lstStyle/>
          <a:p>
            <a:r>
              <a:rPr lang="vi-VN" sz="2100" b="1" i="0" dirty="0">
                <a:solidFill>
                  <a:srgbClr val="000000"/>
                </a:solidFill>
                <a:effectLst/>
                <a:latin typeface="+mj-lt"/>
              </a:rPr>
              <a:t>Dự án phần mềm:</a:t>
            </a:r>
          </a:p>
          <a:p>
            <a:pPr marL="285750" indent="-285750">
              <a:buFont typeface="Wingdings" panose="05000000000000000000" pitchFamily="2" charset="2"/>
              <a:buChar char="Ø"/>
            </a:pPr>
            <a:r>
              <a:rPr lang="vi-VN" sz="2100" b="0" i="0" dirty="0">
                <a:solidFill>
                  <a:srgbClr val="000000"/>
                </a:solidFill>
                <a:effectLst/>
                <a:latin typeface="+mj-lt"/>
              </a:rPr>
              <a:t>Do </a:t>
            </a:r>
            <a:r>
              <a:rPr lang="vi-VN" sz="2100" b="0" i="0" dirty="0">
                <a:solidFill>
                  <a:srgbClr val="FF0000"/>
                </a:solidFill>
                <a:effectLst/>
                <a:latin typeface="+mj-lt"/>
              </a:rPr>
              <a:t>đội ngũ thành viên </a:t>
            </a:r>
            <a:r>
              <a:rPr lang="en-US" sz="2100" b="0" i="0" dirty="0" err="1">
                <a:solidFill>
                  <a:srgbClr val="000000"/>
                </a:solidFill>
                <a:effectLst/>
                <a:latin typeface="+mj-lt"/>
              </a:rPr>
              <a:t>gồm</a:t>
            </a:r>
            <a:r>
              <a:rPr lang="en-US" sz="2100" b="0" i="0" dirty="0">
                <a:solidFill>
                  <a:srgbClr val="000000"/>
                </a:solidFill>
                <a:effectLst/>
                <a:latin typeface="+mj-lt"/>
              </a:rPr>
              <a:t> </a:t>
            </a:r>
            <a:r>
              <a:rPr lang="en-US" sz="2100" b="0" i="0" dirty="0" err="1">
                <a:solidFill>
                  <a:srgbClr val="000000"/>
                </a:solidFill>
                <a:effectLst/>
                <a:latin typeface="+mj-lt"/>
              </a:rPr>
              <a:t>nhiều</a:t>
            </a:r>
            <a:r>
              <a:rPr lang="en-US" sz="2100" b="0" i="0" dirty="0">
                <a:solidFill>
                  <a:srgbClr val="000000"/>
                </a:solidFill>
                <a:effectLst/>
                <a:latin typeface="+mj-lt"/>
              </a:rPr>
              <a:t> </a:t>
            </a:r>
            <a:r>
              <a:rPr lang="en-US" sz="2100" b="0" i="0" dirty="0" err="1">
                <a:solidFill>
                  <a:srgbClr val="000000"/>
                </a:solidFill>
                <a:effectLst/>
                <a:latin typeface="+mj-lt"/>
              </a:rPr>
              <a:t>người</a:t>
            </a:r>
            <a:r>
              <a:rPr lang="en-US" sz="2100" b="0" i="0" dirty="0">
                <a:solidFill>
                  <a:srgbClr val="000000"/>
                </a:solidFill>
                <a:effectLst/>
                <a:latin typeface="+mj-lt"/>
              </a:rPr>
              <a:t> </a:t>
            </a:r>
            <a:r>
              <a:rPr lang="vi-VN" sz="2100" b="0" i="0" dirty="0">
                <a:solidFill>
                  <a:srgbClr val="000000"/>
                </a:solidFill>
                <a:effectLst/>
                <a:latin typeface="+mj-lt"/>
              </a:rPr>
              <a:t>thực hiện</a:t>
            </a:r>
          </a:p>
          <a:p>
            <a:pPr marL="285750" indent="-285750">
              <a:buFont typeface="Wingdings" panose="05000000000000000000" pitchFamily="2" charset="2"/>
              <a:buChar char="Ø"/>
            </a:pPr>
            <a:r>
              <a:rPr lang="vi-VN" sz="2100" b="0" i="0" dirty="0">
                <a:solidFill>
                  <a:srgbClr val="FF0000"/>
                </a:solidFill>
                <a:effectLst/>
                <a:latin typeface="+mj-lt"/>
              </a:rPr>
              <a:t>Giới hạn </a:t>
            </a:r>
            <a:r>
              <a:rPr lang="vi-VN" sz="2100" b="0" i="0" dirty="0">
                <a:solidFill>
                  <a:srgbClr val="000000"/>
                </a:solidFill>
                <a:effectLst/>
                <a:latin typeface="+mj-lt"/>
              </a:rPr>
              <a:t>về thời gian, ngân sách, và nhân lực</a:t>
            </a:r>
          </a:p>
          <a:p>
            <a:pPr marL="285750" indent="-285750">
              <a:buFont typeface="Wingdings" panose="05000000000000000000" pitchFamily="2" charset="2"/>
              <a:buChar char="Ø"/>
            </a:pPr>
            <a:r>
              <a:rPr lang="vi-VN" sz="2100" b="0" i="0" dirty="0">
                <a:solidFill>
                  <a:srgbClr val="000000"/>
                </a:solidFill>
                <a:effectLst/>
                <a:latin typeface="+mj-lt"/>
              </a:rPr>
              <a:t>Sản phẩm là </a:t>
            </a:r>
            <a:r>
              <a:rPr lang="vi-VN" sz="2100" b="0" i="0" dirty="0">
                <a:solidFill>
                  <a:srgbClr val="FF0000"/>
                </a:solidFill>
                <a:effectLst/>
                <a:latin typeface="+mj-lt"/>
              </a:rPr>
              <a:t>phần mềm mới </a:t>
            </a:r>
            <a:r>
              <a:rPr lang="vi-VN" sz="2100" b="0" i="0" dirty="0">
                <a:solidFill>
                  <a:srgbClr val="000000"/>
                </a:solidFill>
                <a:effectLst/>
                <a:latin typeface="+mj-lt"/>
              </a:rPr>
              <a:t>hoặc </a:t>
            </a:r>
            <a:r>
              <a:rPr lang="vi-VN" sz="2100" b="0" i="0" dirty="0">
                <a:solidFill>
                  <a:srgbClr val="FF0000"/>
                </a:solidFill>
                <a:effectLst/>
                <a:latin typeface="+mj-lt"/>
              </a:rPr>
              <a:t>phần mềm có sẵn</a:t>
            </a:r>
            <a:r>
              <a:rPr lang="en-US" sz="2100" b="0" i="0" dirty="0">
                <a:solidFill>
                  <a:srgbClr val="FF0000"/>
                </a:solidFill>
                <a:effectLst/>
                <a:latin typeface="+mj-lt"/>
              </a:rPr>
              <a:t> </a:t>
            </a:r>
            <a:r>
              <a:rPr lang="vi-VN" sz="2100" b="0" i="0" dirty="0">
                <a:solidFill>
                  <a:srgbClr val="FF0000"/>
                </a:solidFill>
                <a:effectLst/>
                <a:latin typeface="+mj-lt"/>
              </a:rPr>
              <a:t>được cải tiến</a:t>
            </a:r>
          </a:p>
          <a:p>
            <a:r>
              <a:rPr lang="vi-VN" sz="2100" b="0" i="0" dirty="0">
                <a:solidFill>
                  <a:srgbClr val="000000"/>
                </a:solidFill>
                <a:effectLst/>
                <a:latin typeface="+mj-lt"/>
              </a:rPr>
              <a:t>Sản phẩm phải góp phần tạo dựng quy trình nghiệp vụ mới, hữu ích, hoặc mang lại lợi ích đáng kể cho quy trình nghiệp vụ hiện có</a:t>
            </a:r>
            <a:r>
              <a:rPr lang="vi-VN" sz="2100" dirty="0">
                <a:latin typeface="+mj-lt"/>
              </a:rPr>
              <a:t> </a:t>
            </a:r>
            <a:br>
              <a:rPr lang="vi-VN" sz="2100" dirty="0">
                <a:latin typeface="+mj-lt"/>
              </a:rPr>
            </a:br>
            <a:endParaRPr lang="en-US" sz="2100" dirty="0">
              <a:latin typeface="+mj-lt"/>
            </a:endParaRPr>
          </a:p>
          <a:p>
            <a:r>
              <a:rPr lang="vi-VN" sz="2100" dirty="0">
                <a:solidFill>
                  <a:srgbClr val="000000"/>
                </a:solidFill>
                <a:latin typeface="+mj-lt"/>
              </a:rPr>
              <a:t>Quản lý dự án là áp dụng kiến thức, kỹ năng, công cụ và kỹ thuật vào các hoạt động của dự án nhằm đáp ứng yêu cầu của dự án.</a:t>
            </a:r>
          </a:p>
          <a:p>
            <a:pPr marL="342900" indent="-342900">
              <a:buFont typeface="Wingdings" panose="05000000000000000000" pitchFamily="2" charset="2"/>
              <a:buChar char="Ø"/>
            </a:pPr>
            <a:r>
              <a:rPr lang="vi-VN" sz="2100" dirty="0">
                <a:solidFill>
                  <a:srgbClr val="000000"/>
                </a:solidFill>
                <a:latin typeface="+mj-lt"/>
              </a:rPr>
              <a:t>Đạt mục tiêu dự án</a:t>
            </a:r>
          </a:p>
          <a:p>
            <a:pPr marL="342900" indent="-342900">
              <a:buFont typeface="Wingdings" panose="05000000000000000000" pitchFamily="2" charset="2"/>
              <a:buChar char="Ø"/>
            </a:pPr>
            <a:r>
              <a:rPr lang="vi-VN" sz="2100" dirty="0">
                <a:solidFill>
                  <a:srgbClr val="000000"/>
                </a:solidFill>
                <a:latin typeface="+mj-lt"/>
              </a:rPr>
              <a:t>Đạt hoặc vượt các yêu cầu hay kỳ vọng của những người</a:t>
            </a:r>
            <a:r>
              <a:rPr lang="en-US" sz="2100" dirty="0">
                <a:solidFill>
                  <a:srgbClr val="000000"/>
                </a:solidFill>
                <a:latin typeface="+mj-lt"/>
              </a:rPr>
              <a:t> </a:t>
            </a:r>
            <a:r>
              <a:rPr lang="vi-VN" sz="2100" dirty="0">
                <a:solidFill>
                  <a:srgbClr val="000000"/>
                </a:solidFill>
                <a:latin typeface="+mj-lt"/>
              </a:rPr>
              <a:t>có quyền lợi và nghĩa vụ liên quan (stakeholders)</a:t>
            </a:r>
          </a:p>
          <a:p>
            <a:pPr marL="342900" indent="-342900">
              <a:buFont typeface="Wingdings" panose="05000000000000000000" pitchFamily="2" charset="2"/>
              <a:buChar char="Ø"/>
            </a:pPr>
            <a:r>
              <a:rPr lang="vi-VN" sz="2100" dirty="0">
                <a:solidFill>
                  <a:srgbClr val="000000"/>
                </a:solidFill>
                <a:latin typeface="+mj-lt"/>
              </a:rPr>
              <a:t>Cân bằng giữa các yếu tố: thời gian, chi phí, chất lượng</a:t>
            </a:r>
            <a:r>
              <a:rPr lang="en-US" sz="2100" dirty="0">
                <a:solidFill>
                  <a:srgbClr val="000000"/>
                </a:solidFill>
                <a:latin typeface="+mj-lt"/>
              </a:rPr>
              <a:t> </a:t>
            </a:r>
            <a:r>
              <a:rPr lang="vi-VN" sz="2100" dirty="0">
                <a:solidFill>
                  <a:srgbClr val="000000"/>
                </a:solidFill>
                <a:latin typeface="+mj-lt"/>
              </a:rPr>
              <a:t>sản phẩm </a:t>
            </a:r>
            <a:br>
              <a:rPr lang="vi-VN" sz="2000" dirty="0"/>
            </a:br>
            <a:endParaRPr lang="en-US" sz="2100" b="1" dirty="0">
              <a:solidFill>
                <a:schemeClr val="tx1"/>
              </a:solidFill>
              <a:effectLst/>
              <a:latin typeface="+mj-lt"/>
              <a:ea typeface="Calibri" panose="020F0502020204030204" pitchFamily="34" charset="0"/>
            </a:endParaRPr>
          </a:p>
        </p:txBody>
      </p:sp>
    </p:spTree>
    <p:extLst>
      <p:ext uri="{BB962C8B-B14F-4D97-AF65-F5344CB8AC3E}">
        <p14:creationId xmlns:p14="http://schemas.microsoft.com/office/powerpoint/2010/main" val="167926521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87317" y="1226240"/>
            <a:ext cx="8769626" cy="4692650"/>
          </a:xfrm>
        </p:spPr>
        <p:txBody>
          <a:bodyPr>
            <a:normAutofit/>
          </a:bodyPr>
          <a:lstStyle/>
          <a:p>
            <a:r>
              <a:rPr lang="vi-VN" b="1" i="0" dirty="0">
                <a:solidFill>
                  <a:srgbClr val="000000"/>
                </a:solidFill>
                <a:effectLst/>
                <a:latin typeface="+mj-lt"/>
              </a:rPr>
              <a:t>Một số yếu tố</a:t>
            </a:r>
            <a:r>
              <a:rPr lang="vi-VN" b="0" i="0" dirty="0">
                <a:solidFill>
                  <a:srgbClr val="000000"/>
                </a:solidFill>
                <a:effectLst/>
                <a:latin typeface="+mj-lt"/>
              </a:rPr>
              <a:t>: Giá thành + Thời gian + Chất lượng</a:t>
            </a:r>
          </a:p>
          <a:p>
            <a:endParaRPr lang="en-US" b="0" i="0" dirty="0">
              <a:solidFill>
                <a:srgbClr val="000000"/>
              </a:solidFill>
              <a:effectLst/>
              <a:latin typeface="+mj-lt"/>
            </a:endParaRPr>
          </a:p>
          <a:p>
            <a:r>
              <a:rPr lang="vi-VN" b="0" i="0" dirty="0">
                <a:solidFill>
                  <a:srgbClr val="000000"/>
                </a:solidFill>
                <a:effectLst/>
                <a:latin typeface="+mj-lt"/>
              </a:rPr>
              <a:t>Quản lý dự án là để </a:t>
            </a:r>
            <a:r>
              <a:rPr lang="vi-VN" b="0" i="0" dirty="0">
                <a:solidFill>
                  <a:srgbClr val="FF0000"/>
                </a:solidFill>
                <a:effectLst/>
                <a:latin typeface="+mj-lt"/>
              </a:rPr>
              <a:t>đưa ra một sản phẩm cuối cùng</a:t>
            </a:r>
            <a:r>
              <a:rPr lang="vi-VN" b="0" i="0" dirty="0">
                <a:solidFill>
                  <a:srgbClr val="000000"/>
                </a:solidFill>
                <a:effectLst/>
                <a:latin typeface="+mj-lt"/>
              </a:rPr>
              <a:t>:</a:t>
            </a:r>
          </a:p>
          <a:p>
            <a:pPr marL="285750" indent="-285750">
              <a:buFont typeface="Wingdings" panose="05000000000000000000" pitchFamily="2" charset="2"/>
              <a:buChar char="Ø"/>
            </a:pPr>
            <a:r>
              <a:rPr lang="en-US" b="0" i="0" dirty="0">
                <a:solidFill>
                  <a:srgbClr val="000000"/>
                </a:solidFill>
                <a:effectLst/>
                <a:latin typeface="+mj-lt"/>
              </a:rPr>
              <a:t>T</a:t>
            </a:r>
            <a:r>
              <a:rPr lang="vi-VN" b="0" i="0" dirty="0">
                <a:solidFill>
                  <a:srgbClr val="000000"/>
                </a:solidFill>
                <a:effectLst/>
                <a:latin typeface="+mj-lt"/>
              </a:rPr>
              <a:t>rong phạm vi ngân sách hay nguồn tài chính cho phép</a:t>
            </a:r>
          </a:p>
          <a:p>
            <a:pPr marL="285750" indent="-285750">
              <a:buFont typeface="Wingdings" panose="05000000000000000000" pitchFamily="2" charset="2"/>
              <a:buChar char="Ø"/>
            </a:pPr>
            <a:r>
              <a:rPr lang="en-US" dirty="0">
                <a:solidFill>
                  <a:srgbClr val="000000"/>
                </a:solidFill>
                <a:latin typeface="+mj-lt"/>
              </a:rPr>
              <a:t>Đ</a:t>
            </a:r>
            <a:r>
              <a:rPr lang="vi-VN" b="0" i="0" dirty="0">
                <a:solidFill>
                  <a:srgbClr val="000000"/>
                </a:solidFill>
                <a:effectLst/>
                <a:latin typeface="+mj-lt"/>
              </a:rPr>
              <a:t>úng hạn</a:t>
            </a:r>
          </a:p>
          <a:p>
            <a:pPr marL="285750" indent="-285750">
              <a:buFont typeface="Wingdings" panose="05000000000000000000" pitchFamily="2" charset="2"/>
              <a:buChar char="Ø"/>
            </a:pPr>
            <a:r>
              <a:rPr lang="en-US" b="0" i="0" dirty="0">
                <a:solidFill>
                  <a:srgbClr val="000000"/>
                </a:solidFill>
                <a:effectLst/>
                <a:latin typeface="+mj-lt"/>
              </a:rPr>
              <a:t>V</a:t>
            </a:r>
            <a:r>
              <a:rPr lang="vi-VN" b="0" i="0" dirty="0">
                <a:solidFill>
                  <a:srgbClr val="000000"/>
                </a:solidFill>
                <a:effectLst/>
                <a:latin typeface="+mj-lt"/>
              </a:rPr>
              <a:t>ới nguồn lực cho phép</a:t>
            </a:r>
          </a:p>
          <a:p>
            <a:pPr marL="285750" indent="-285750">
              <a:buFont typeface="Wingdings" panose="05000000000000000000" pitchFamily="2" charset="2"/>
              <a:buChar char="Ø"/>
            </a:pPr>
            <a:r>
              <a:rPr lang="en-US" b="0" i="0" dirty="0">
                <a:solidFill>
                  <a:srgbClr val="000000"/>
                </a:solidFill>
                <a:effectLst/>
                <a:latin typeface="+mj-lt"/>
              </a:rPr>
              <a:t>P</a:t>
            </a:r>
            <a:r>
              <a:rPr lang="vi-VN" b="0" i="0" dirty="0">
                <a:solidFill>
                  <a:srgbClr val="000000"/>
                </a:solidFill>
                <a:effectLst/>
                <a:latin typeface="+mj-lt"/>
              </a:rPr>
              <a:t>hù hợp với đặc tả</a:t>
            </a:r>
          </a:p>
          <a:p>
            <a:pPr marL="285750" indent="-285750">
              <a:buFont typeface="Wingdings" panose="05000000000000000000" pitchFamily="2" charset="2"/>
              <a:buChar char="Ø"/>
            </a:pPr>
            <a:r>
              <a:rPr lang="en-US" b="0" i="0" dirty="0">
                <a:solidFill>
                  <a:srgbClr val="000000"/>
                </a:solidFill>
                <a:effectLst/>
                <a:latin typeface="+mj-lt"/>
              </a:rPr>
              <a:t>C</a:t>
            </a:r>
            <a:r>
              <a:rPr lang="vi-VN" b="0" i="0" dirty="0">
                <a:solidFill>
                  <a:srgbClr val="000000"/>
                </a:solidFill>
                <a:effectLst/>
                <a:latin typeface="+mj-lt"/>
              </a:rPr>
              <a:t>hất lượng đủ để phục vụ các nhu cầu kinh doanh và đáp</a:t>
            </a:r>
            <a:r>
              <a:rPr lang="en-US" b="0" i="0" dirty="0">
                <a:solidFill>
                  <a:srgbClr val="000000"/>
                </a:solidFill>
                <a:effectLst/>
                <a:latin typeface="+mj-lt"/>
              </a:rPr>
              <a:t> </a:t>
            </a:r>
            <a:r>
              <a:rPr lang="vi-VN" b="0" i="0" dirty="0">
                <a:solidFill>
                  <a:srgbClr val="000000"/>
                </a:solidFill>
                <a:effectLst/>
                <a:latin typeface="+mj-lt"/>
              </a:rPr>
              <a:t>ứng các tiêu chuẩn chuyên môn và kỳ vọng của công tác</a:t>
            </a:r>
            <a:r>
              <a:rPr lang="en-US" b="0" i="0" dirty="0">
                <a:solidFill>
                  <a:srgbClr val="000000"/>
                </a:solidFill>
                <a:effectLst/>
                <a:latin typeface="+mj-lt"/>
              </a:rPr>
              <a:t> </a:t>
            </a:r>
            <a:r>
              <a:rPr lang="vi-VN" b="0" i="0" dirty="0">
                <a:solidFill>
                  <a:srgbClr val="000000"/>
                </a:solidFill>
                <a:effectLst/>
                <a:latin typeface="+mj-lt"/>
              </a:rPr>
              <a:t>quản lý</a:t>
            </a:r>
            <a:r>
              <a:rPr lang="vi-VN" dirty="0">
                <a:latin typeface="+mj-lt"/>
              </a:rPr>
              <a:t> </a:t>
            </a:r>
            <a:br>
              <a:rPr lang="vi-VN" dirty="0">
                <a:latin typeface="+mj-lt"/>
              </a:rPr>
            </a:br>
            <a:endParaRPr lang="en-US" b="1" dirty="0">
              <a:solidFill>
                <a:schemeClr val="tx1"/>
              </a:solidFill>
              <a:effectLst/>
              <a:latin typeface="+mj-lt"/>
              <a:ea typeface="Calibri" panose="020F0502020204030204" pitchFamily="34" charset="0"/>
            </a:endParaRPr>
          </a:p>
        </p:txBody>
      </p:sp>
    </p:spTree>
    <p:extLst>
      <p:ext uri="{BB962C8B-B14F-4D97-AF65-F5344CB8AC3E}">
        <p14:creationId xmlns:p14="http://schemas.microsoft.com/office/powerpoint/2010/main" val="23554141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394213" y="1285875"/>
            <a:ext cx="7959587" cy="4692650"/>
          </a:xfrm>
        </p:spPr>
        <p:txBody>
          <a:bodyPr>
            <a:noAutofit/>
          </a:bodyPr>
          <a:lstStyle/>
          <a:p>
            <a:pPr marL="355600" indent="-342900">
              <a:lnSpc>
                <a:spcPct val="100000"/>
              </a:lnSpc>
              <a:spcBef>
                <a:spcPts val="900"/>
              </a:spcBef>
              <a:buFont typeface="Wingdings" panose="05000000000000000000" pitchFamily="2" charset="2"/>
              <a:buChar char="§"/>
            </a:pPr>
            <a:r>
              <a:rPr lang="vi-VN" sz="2200" spc="-5" dirty="0">
                <a:solidFill>
                  <a:schemeClr val="tx1"/>
                </a:solidFill>
                <a:latin typeface="+mj-lt"/>
                <a:cs typeface="Tahoma"/>
              </a:rPr>
              <a:t>Software</a:t>
            </a:r>
            <a:r>
              <a:rPr lang="vi-VN" sz="2200" dirty="0">
                <a:solidFill>
                  <a:schemeClr val="tx1"/>
                </a:solidFill>
                <a:latin typeface="+mj-lt"/>
                <a:cs typeface="Tahoma"/>
              </a:rPr>
              <a:t>: </a:t>
            </a:r>
            <a:r>
              <a:rPr lang="vi-VN" sz="2200" spc="-5" dirty="0">
                <a:solidFill>
                  <a:schemeClr val="tx1"/>
                </a:solidFill>
                <a:latin typeface="+mj-lt"/>
                <a:cs typeface="Tahoma"/>
              </a:rPr>
              <a:t>phần</a:t>
            </a:r>
            <a:r>
              <a:rPr lang="vi-VN" sz="2200" spc="-25" dirty="0">
                <a:solidFill>
                  <a:schemeClr val="tx1"/>
                </a:solidFill>
                <a:latin typeface="+mj-lt"/>
                <a:cs typeface="Tahoma"/>
              </a:rPr>
              <a:t> </a:t>
            </a:r>
            <a:r>
              <a:rPr lang="vi-VN" sz="2200" spc="-5" dirty="0">
                <a:solidFill>
                  <a:schemeClr val="tx1"/>
                </a:solidFill>
                <a:latin typeface="+mj-lt"/>
                <a:cs typeface="Tahoma"/>
              </a:rPr>
              <a:t>mềm</a:t>
            </a:r>
            <a:endParaRPr lang="en-US" sz="2200" spc="-5" dirty="0">
              <a:solidFill>
                <a:schemeClr val="tx1"/>
              </a:solidFill>
              <a:latin typeface="+mj-lt"/>
              <a:cs typeface="Tahoma"/>
            </a:endParaRPr>
          </a:p>
          <a:p>
            <a:pPr marL="355600" indent="-342900">
              <a:lnSpc>
                <a:spcPct val="100000"/>
              </a:lnSpc>
              <a:spcBef>
                <a:spcPts val="900"/>
              </a:spcBef>
              <a:buFont typeface="Wingdings" panose="05000000000000000000" pitchFamily="2" charset="2"/>
              <a:buChar char="§"/>
            </a:pPr>
            <a:r>
              <a:rPr lang="vi-VN" sz="2200" spc="-5" dirty="0">
                <a:solidFill>
                  <a:schemeClr val="tx1"/>
                </a:solidFill>
                <a:latin typeface="+mj-lt"/>
                <a:cs typeface="Tahoma"/>
              </a:rPr>
              <a:t>Software engineering: công nghệ</a:t>
            </a:r>
            <a:r>
              <a:rPr lang="vi-VN" sz="2200" dirty="0">
                <a:solidFill>
                  <a:schemeClr val="tx1"/>
                </a:solidFill>
                <a:latin typeface="+mj-lt"/>
                <a:cs typeface="Tahoma"/>
              </a:rPr>
              <a:t>/</a:t>
            </a:r>
            <a:r>
              <a:rPr lang="vi-VN" sz="2200" spc="-5" dirty="0">
                <a:solidFill>
                  <a:schemeClr val="tx1"/>
                </a:solidFill>
                <a:latin typeface="+mj-lt"/>
                <a:cs typeface="Tahoma"/>
              </a:rPr>
              <a:t>kỹ nghệ  </a:t>
            </a:r>
            <a:r>
              <a:rPr lang="vi-VN" sz="2200" spc="-10" dirty="0">
                <a:solidFill>
                  <a:schemeClr val="tx1"/>
                </a:solidFill>
                <a:latin typeface="+mj-lt"/>
                <a:cs typeface="Tahoma"/>
              </a:rPr>
              <a:t>phần </a:t>
            </a:r>
            <a:r>
              <a:rPr lang="vi-VN" sz="2200" spc="-5" dirty="0">
                <a:solidFill>
                  <a:schemeClr val="tx1"/>
                </a:solidFill>
                <a:latin typeface="+mj-lt"/>
                <a:cs typeface="Tahoma"/>
              </a:rPr>
              <a:t>mềm</a:t>
            </a:r>
            <a:endParaRPr lang="vi-VN" sz="2200" dirty="0">
              <a:solidFill>
                <a:schemeClr val="tx1"/>
              </a:solidFill>
              <a:latin typeface="+mj-lt"/>
              <a:cs typeface="Tahoma"/>
            </a:endParaRPr>
          </a:p>
          <a:p>
            <a:pPr marL="355600" marR="5080" indent="-342900">
              <a:lnSpc>
                <a:spcPct val="123700"/>
              </a:lnSpc>
              <a:buFont typeface="Wingdings" panose="05000000000000000000" pitchFamily="2" charset="2"/>
              <a:buChar char="§"/>
            </a:pPr>
            <a:r>
              <a:rPr lang="vi-VN" sz="2200" spc="-5" dirty="0">
                <a:solidFill>
                  <a:schemeClr val="tx1"/>
                </a:solidFill>
                <a:latin typeface="+mj-lt"/>
                <a:cs typeface="Tahoma"/>
              </a:rPr>
              <a:t>Software process: tiến trình phần </a:t>
            </a:r>
            <a:r>
              <a:rPr lang="vi-VN" sz="2200" dirty="0">
                <a:solidFill>
                  <a:schemeClr val="tx1"/>
                </a:solidFill>
                <a:latin typeface="+mj-lt"/>
                <a:cs typeface="Tahoma"/>
              </a:rPr>
              <a:t>mềm  </a:t>
            </a:r>
            <a:endParaRPr lang="en-US" sz="2200" dirty="0">
              <a:solidFill>
                <a:schemeClr val="tx1"/>
              </a:solidFill>
              <a:latin typeface="+mj-lt"/>
              <a:cs typeface="Tahoma"/>
            </a:endParaRPr>
          </a:p>
          <a:p>
            <a:pPr marL="355600" marR="5080" indent="-342900">
              <a:lnSpc>
                <a:spcPct val="123700"/>
              </a:lnSpc>
              <a:buFont typeface="Wingdings" panose="05000000000000000000" pitchFamily="2" charset="2"/>
              <a:buChar char="§"/>
            </a:pPr>
            <a:r>
              <a:rPr lang="vi-VN" sz="2200" spc="-5" dirty="0">
                <a:solidFill>
                  <a:schemeClr val="tx1"/>
                </a:solidFill>
                <a:latin typeface="+mj-lt"/>
                <a:cs typeface="Tahoma"/>
              </a:rPr>
              <a:t>Software development: phát triển phần mềm  </a:t>
            </a:r>
            <a:endParaRPr lang="en-US" sz="2200" spc="-5" dirty="0">
              <a:solidFill>
                <a:schemeClr val="tx1"/>
              </a:solidFill>
              <a:latin typeface="+mj-lt"/>
              <a:cs typeface="Tahoma"/>
            </a:endParaRPr>
          </a:p>
          <a:p>
            <a:pPr marL="355600" marR="5080" indent="-342900">
              <a:lnSpc>
                <a:spcPct val="123700"/>
              </a:lnSpc>
              <a:buFont typeface="Wingdings" panose="05000000000000000000" pitchFamily="2" charset="2"/>
              <a:buChar char="§"/>
            </a:pPr>
            <a:r>
              <a:rPr lang="vi-VN" sz="2200" spc="-5" dirty="0">
                <a:solidFill>
                  <a:schemeClr val="tx1"/>
                </a:solidFill>
                <a:latin typeface="+mj-lt"/>
                <a:cs typeface="Tahoma"/>
              </a:rPr>
              <a:t>Software life-cycle models: mô hình vòng</a:t>
            </a:r>
            <a:r>
              <a:rPr lang="vi-VN" sz="2200" spc="-60" dirty="0">
                <a:solidFill>
                  <a:schemeClr val="tx1"/>
                </a:solidFill>
                <a:latin typeface="+mj-lt"/>
                <a:cs typeface="Tahoma"/>
              </a:rPr>
              <a:t> </a:t>
            </a:r>
            <a:r>
              <a:rPr lang="vi-VN" sz="2200" spc="-5" dirty="0">
                <a:solidFill>
                  <a:schemeClr val="tx1"/>
                </a:solidFill>
                <a:latin typeface="+mj-lt"/>
                <a:cs typeface="Tahoma"/>
              </a:rPr>
              <a:t>đời</a:t>
            </a:r>
            <a:r>
              <a:rPr lang="en-US" sz="2200" spc="-5" dirty="0">
                <a:solidFill>
                  <a:schemeClr val="tx1"/>
                </a:solidFill>
                <a:latin typeface="+mj-lt"/>
                <a:cs typeface="Tahoma"/>
              </a:rPr>
              <a:t> </a:t>
            </a:r>
            <a:r>
              <a:rPr lang="vi-VN" sz="2200" spc="-10" dirty="0">
                <a:solidFill>
                  <a:schemeClr val="tx1"/>
                </a:solidFill>
                <a:latin typeface="+mj-lt"/>
                <a:cs typeface="Tahoma"/>
              </a:rPr>
              <a:t>phần </a:t>
            </a:r>
            <a:r>
              <a:rPr lang="vi-VN" sz="2200" spc="-5" dirty="0">
                <a:solidFill>
                  <a:schemeClr val="tx1"/>
                </a:solidFill>
                <a:latin typeface="+mj-lt"/>
                <a:cs typeface="Tahoma"/>
              </a:rPr>
              <a:t>mềm</a:t>
            </a:r>
            <a:endParaRPr lang="en-US" sz="2200" spc="-5" dirty="0">
              <a:solidFill>
                <a:schemeClr val="tx1"/>
              </a:solidFill>
              <a:latin typeface="+mj-lt"/>
              <a:cs typeface="Tahoma"/>
            </a:endParaRPr>
          </a:p>
          <a:p>
            <a:pPr marL="355600" marR="5080" indent="-342900">
              <a:lnSpc>
                <a:spcPct val="123700"/>
              </a:lnSpc>
              <a:buFont typeface="Wingdings" panose="05000000000000000000" pitchFamily="2" charset="2"/>
              <a:buChar char="§"/>
            </a:pPr>
            <a:r>
              <a:rPr lang="vi-VN" sz="2200" spc="-5" dirty="0">
                <a:solidFill>
                  <a:schemeClr val="tx1"/>
                </a:solidFill>
                <a:latin typeface="+mj-lt"/>
                <a:cs typeface="Tahoma"/>
              </a:rPr>
              <a:t>Phase: </a:t>
            </a:r>
            <a:r>
              <a:rPr lang="vi-VN" sz="2200" dirty="0">
                <a:solidFill>
                  <a:schemeClr val="tx1"/>
                </a:solidFill>
                <a:latin typeface="+mj-lt"/>
                <a:cs typeface="Tahoma"/>
              </a:rPr>
              <a:t>một </a:t>
            </a:r>
            <a:r>
              <a:rPr lang="vi-VN" sz="2200" spc="-5" dirty="0">
                <a:solidFill>
                  <a:schemeClr val="tx1"/>
                </a:solidFill>
                <a:latin typeface="+mj-lt"/>
                <a:cs typeface="Tahoma"/>
              </a:rPr>
              <a:t>pha, </a:t>
            </a:r>
            <a:r>
              <a:rPr lang="vi-VN" sz="2200" dirty="0">
                <a:solidFill>
                  <a:schemeClr val="tx1"/>
                </a:solidFill>
                <a:latin typeface="+mj-lt"/>
                <a:cs typeface="Tahoma"/>
              </a:rPr>
              <a:t>một </a:t>
            </a:r>
            <a:r>
              <a:rPr lang="vi-VN" sz="2200" spc="-5" dirty="0">
                <a:solidFill>
                  <a:schemeClr val="tx1"/>
                </a:solidFill>
                <a:latin typeface="+mj-lt"/>
                <a:cs typeface="Tahoma"/>
              </a:rPr>
              <a:t>bước, một giai</a:t>
            </a:r>
            <a:r>
              <a:rPr lang="vi-VN" sz="2200" spc="-95" dirty="0">
                <a:solidFill>
                  <a:schemeClr val="tx1"/>
                </a:solidFill>
                <a:latin typeface="+mj-lt"/>
                <a:cs typeface="Tahoma"/>
              </a:rPr>
              <a:t> </a:t>
            </a:r>
            <a:r>
              <a:rPr lang="vi-VN" sz="2200" spc="-5" dirty="0">
                <a:solidFill>
                  <a:schemeClr val="tx1"/>
                </a:solidFill>
                <a:latin typeface="+mj-lt"/>
                <a:cs typeface="Tahoma"/>
              </a:rPr>
              <a:t>đoạn  phát triển phần</a:t>
            </a:r>
            <a:r>
              <a:rPr lang="vi-VN" sz="2200" spc="-25" dirty="0">
                <a:solidFill>
                  <a:schemeClr val="tx1"/>
                </a:solidFill>
                <a:latin typeface="+mj-lt"/>
                <a:cs typeface="Tahoma"/>
              </a:rPr>
              <a:t> </a:t>
            </a:r>
            <a:r>
              <a:rPr lang="vi-VN" sz="2200" spc="-5" dirty="0">
                <a:solidFill>
                  <a:schemeClr val="tx1"/>
                </a:solidFill>
                <a:latin typeface="+mj-lt"/>
                <a:cs typeface="Tahoma"/>
              </a:rPr>
              <a:t>mềm</a:t>
            </a:r>
            <a:endParaRPr lang="en-US" sz="2200" spc="-5" dirty="0">
              <a:solidFill>
                <a:schemeClr val="tx1"/>
              </a:solidFill>
              <a:latin typeface="+mj-lt"/>
              <a:cs typeface="Tahoma"/>
            </a:endParaRPr>
          </a:p>
          <a:p>
            <a:pPr marL="355600" marR="5080" indent="-342900">
              <a:lnSpc>
                <a:spcPct val="123800"/>
              </a:lnSpc>
              <a:spcBef>
                <a:spcPts val="100"/>
              </a:spcBef>
              <a:buFont typeface="Wingdings" panose="05000000000000000000" pitchFamily="2" charset="2"/>
              <a:buChar char="§"/>
            </a:pPr>
            <a:r>
              <a:rPr lang="vi-VN" sz="2200" spc="-5" dirty="0">
                <a:solidFill>
                  <a:schemeClr val="tx1"/>
                </a:solidFill>
                <a:latin typeface="+mj-lt"/>
                <a:cs typeface="Tahoma"/>
              </a:rPr>
              <a:t>Developer: người phát triển phần mềm  </a:t>
            </a:r>
            <a:endParaRPr lang="en-US" sz="2200" spc="-5" dirty="0">
              <a:solidFill>
                <a:schemeClr val="tx1"/>
              </a:solidFill>
              <a:latin typeface="+mj-lt"/>
              <a:cs typeface="Tahoma"/>
            </a:endParaRPr>
          </a:p>
          <a:p>
            <a:pPr marL="355600" marR="5080" indent="-342900">
              <a:lnSpc>
                <a:spcPct val="123800"/>
              </a:lnSpc>
              <a:spcBef>
                <a:spcPts val="100"/>
              </a:spcBef>
              <a:buFont typeface="Wingdings" panose="05000000000000000000" pitchFamily="2" charset="2"/>
              <a:buChar char="§"/>
            </a:pPr>
            <a:r>
              <a:rPr lang="vi-VN" sz="2200" spc="-5" dirty="0">
                <a:solidFill>
                  <a:schemeClr val="tx1"/>
                </a:solidFill>
                <a:latin typeface="+mj-lt"/>
                <a:cs typeface="Tahoma"/>
              </a:rPr>
              <a:t>Development team: đội phát triển phần mềm  </a:t>
            </a:r>
            <a:endParaRPr lang="en-US" sz="2200" spc="-5" dirty="0">
              <a:solidFill>
                <a:schemeClr val="tx1"/>
              </a:solidFill>
              <a:latin typeface="+mj-lt"/>
              <a:cs typeface="Tahoma"/>
            </a:endParaRPr>
          </a:p>
          <a:p>
            <a:pPr marL="355600" marR="5080" indent="-342900">
              <a:lnSpc>
                <a:spcPct val="123800"/>
              </a:lnSpc>
              <a:spcBef>
                <a:spcPts val="100"/>
              </a:spcBef>
              <a:buFont typeface="Wingdings" panose="05000000000000000000" pitchFamily="2" charset="2"/>
              <a:buChar char="§"/>
            </a:pPr>
            <a:r>
              <a:rPr lang="vi-VN" sz="2200" spc="-10" dirty="0">
                <a:solidFill>
                  <a:schemeClr val="tx1"/>
                </a:solidFill>
                <a:latin typeface="+mj-lt"/>
                <a:cs typeface="Tahoma"/>
              </a:rPr>
              <a:t>Quality Assurance (QA): </a:t>
            </a:r>
            <a:r>
              <a:rPr lang="vi-VN" sz="2200" spc="-5" dirty="0">
                <a:solidFill>
                  <a:schemeClr val="tx1"/>
                </a:solidFill>
                <a:latin typeface="+mj-lt"/>
                <a:cs typeface="Tahoma"/>
              </a:rPr>
              <a:t>đội đảm </a:t>
            </a:r>
            <a:r>
              <a:rPr lang="vi-VN" sz="2200" spc="-10" dirty="0">
                <a:solidFill>
                  <a:schemeClr val="tx1"/>
                </a:solidFill>
                <a:latin typeface="+mj-lt"/>
                <a:cs typeface="Tahoma"/>
              </a:rPr>
              <a:t>bảo</a:t>
            </a:r>
            <a:r>
              <a:rPr lang="vi-VN" sz="2200" spc="15" dirty="0">
                <a:solidFill>
                  <a:schemeClr val="tx1"/>
                </a:solidFill>
                <a:latin typeface="+mj-lt"/>
                <a:cs typeface="Tahoma"/>
              </a:rPr>
              <a:t> </a:t>
            </a:r>
            <a:r>
              <a:rPr lang="vi-VN" sz="2200" spc="-5" dirty="0">
                <a:solidFill>
                  <a:schemeClr val="tx1"/>
                </a:solidFill>
                <a:latin typeface="+mj-lt"/>
                <a:cs typeface="Tahoma"/>
              </a:rPr>
              <a:t>chất</a:t>
            </a:r>
            <a:r>
              <a:rPr lang="en-US" sz="2200" spc="-5" dirty="0">
                <a:solidFill>
                  <a:schemeClr val="tx1"/>
                </a:solidFill>
                <a:latin typeface="+mj-lt"/>
                <a:cs typeface="Tahoma"/>
              </a:rPr>
              <a:t> </a:t>
            </a:r>
            <a:r>
              <a:rPr lang="vi-VN" sz="2200" spc="-5" dirty="0">
                <a:solidFill>
                  <a:schemeClr val="tx1"/>
                </a:solidFill>
                <a:latin typeface="+mj-lt"/>
                <a:cs typeface="Tahoma"/>
              </a:rPr>
              <a:t>lượng phần mềm</a:t>
            </a:r>
            <a:r>
              <a:rPr lang="en-US" sz="2200" spc="-5" dirty="0">
                <a:solidFill>
                  <a:schemeClr val="tx1"/>
                </a:solidFill>
                <a:latin typeface="+mj-lt"/>
                <a:cs typeface="Tahoma"/>
              </a:rPr>
              <a:t> </a:t>
            </a:r>
          </a:p>
          <a:p>
            <a:pPr marL="12700" marR="5080">
              <a:lnSpc>
                <a:spcPct val="123700"/>
              </a:lnSpc>
            </a:pPr>
            <a:endParaRPr lang="vi-VN" sz="2200" dirty="0">
              <a:solidFill>
                <a:schemeClr val="tx1"/>
              </a:solidFill>
              <a:latin typeface="+mj-lt"/>
              <a:cs typeface="Tahoma"/>
            </a:endParaRPr>
          </a:p>
        </p:txBody>
      </p:sp>
    </p:spTree>
    <p:extLst>
      <p:ext uri="{BB962C8B-B14F-4D97-AF65-F5344CB8AC3E}">
        <p14:creationId xmlns:p14="http://schemas.microsoft.com/office/powerpoint/2010/main" val="53822418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87317" y="1226240"/>
            <a:ext cx="8769626" cy="4692650"/>
          </a:xfrm>
        </p:spPr>
        <p:txBody>
          <a:bodyPr>
            <a:normAutofit/>
          </a:bodyPr>
          <a:lstStyle/>
          <a:p>
            <a:r>
              <a:rPr lang="en-US" sz="2100" b="1" i="0" dirty="0">
                <a:solidFill>
                  <a:srgbClr val="C00000"/>
                </a:solidFill>
                <a:effectLst/>
                <a:latin typeface="+mj-lt"/>
              </a:rPr>
              <a:t>4 </a:t>
            </a:r>
            <a:r>
              <a:rPr lang="en-US" sz="2100" b="1" i="0" dirty="0" err="1">
                <a:solidFill>
                  <a:srgbClr val="C00000"/>
                </a:solidFill>
                <a:effectLst/>
                <a:latin typeface="+mj-lt"/>
              </a:rPr>
              <a:t>yếu</a:t>
            </a:r>
            <a:r>
              <a:rPr lang="en-US" sz="2100" b="1" i="0" dirty="0">
                <a:solidFill>
                  <a:srgbClr val="C00000"/>
                </a:solidFill>
                <a:effectLst/>
                <a:latin typeface="+mj-lt"/>
              </a:rPr>
              <a:t> </a:t>
            </a:r>
            <a:r>
              <a:rPr lang="en-US" sz="2100" b="1" i="0" dirty="0" err="1">
                <a:solidFill>
                  <a:srgbClr val="C00000"/>
                </a:solidFill>
                <a:effectLst/>
                <a:latin typeface="+mj-lt"/>
              </a:rPr>
              <a:t>tố</a:t>
            </a:r>
            <a:r>
              <a:rPr lang="en-US" sz="2100" b="1" i="0" dirty="0">
                <a:solidFill>
                  <a:srgbClr val="C00000"/>
                </a:solidFill>
                <a:effectLst/>
                <a:latin typeface="+mj-lt"/>
              </a:rPr>
              <a:t> </a:t>
            </a:r>
            <a:r>
              <a:rPr lang="en-US" sz="2100" b="1" i="0" dirty="0" err="1">
                <a:solidFill>
                  <a:srgbClr val="C00000"/>
                </a:solidFill>
                <a:effectLst/>
                <a:latin typeface="+mj-lt"/>
              </a:rPr>
              <a:t>liên</a:t>
            </a:r>
            <a:r>
              <a:rPr lang="en-US" sz="2100" b="1" i="0" dirty="0">
                <a:solidFill>
                  <a:srgbClr val="C00000"/>
                </a:solidFill>
                <a:effectLst/>
                <a:latin typeface="+mj-lt"/>
              </a:rPr>
              <a:t> </a:t>
            </a:r>
            <a:r>
              <a:rPr lang="en-US" sz="2100" b="1" i="0" dirty="0" err="1">
                <a:solidFill>
                  <a:srgbClr val="C00000"/>
                </a:solidFill>
                <a:effectLst/>
                <a:latin typeface="+mj-lt"/>
              </a:rPr>
              <a:t>quan</a:t>
            </a:r>
            <a:r>
              <a:rPr lang="en-US" sz="2100" b="1" i="0" dirty="0">
                <a:solidFill>
                  <a:srgbClr val="C00000"/>
                </a:solidFill>
                <a:effectLst/>
                <a:latin typeface="+mj-lt"/>
              </a:rPr>
              <a:t> </a:t>
            </a:r>
            <a:r>
              <a:rPr lang="en-US" sz="2100" b="1" i="0" dirty="0" err="1">
                <a:solidFill>
                  <a:srgbClr val="C00000"/>
                </a:solidFill>
                <a:effectLst/>
                <a:latin typeface="+mj-lt"/>
              </a:rPr>
              <a:t>đến</a:t>
            </a:r>
            <a:r>
              <a:rPr lang="en-US" sz="2100" b="1" i="0" dirty="0">
                <a:solidFill>
                  <a:srgbClr val="C00000"/>
                </a:solidFill>
                <a:effectLst/>
                <a:latin typeface="+mj-lt"/>
              </a:rPr>
              <a:t> </a:t>
            </a:r>
            <a:r>
              <a:rPr lang="en-US" sz="2100" b="1" i="0" dirty="0" err="1">
                <a:solidFill>
                  <a:srgbClr val="C00000"/>
                </a:solidFill>
                <a:effectLst/>
                <a:latin typeface="+mj-lt"/>
              </a:rPr>
              <a:t>quản</a:t>
            </a:r>
            <a:r>
              <a:rPr lang="en-US" sz="2100" b="1" i="0" dirty="0">
                <a:solidFill>
                  <a:srgbClr val="C00000"/>
                </a:solidFill>
                <a:effectLst/>
                <a:latin typeface="+mj-lt"/>
              </a:rPr>
              <a:t> </a:t>
            </a:r>
            <a:r>
              <a:rPr lang="en-US" sz="2100" b="1" i="0" dirty="0" err="1">
                <a:solidFill>
                  <a:srgbClr val="C00000"/>
                </a:solidFill>
                <a:effectLst/>
                <a:latin typeface="+mj-lt"/>
              </a:rPr>
              <a:t>lý</a:t>
            </a:r>
            <a:r>
              <a:rPr lang="en-US" sz="2100" b="1" i="0" dirty="0">
                <a:solidFill>
                  <a:srgbClr val="C00000"/>
                </a:solidFill>
                <a:effectLst/>
                <a:latin typeface="+mj-lt"/>
              </a:rPr>
              <a:t> </a:t>
            </a:r>
            <a:r>
              <a:rPr lang="en-US" sz="2100" b="1" i="0" dirty="0" err="1">
                <a:solidFill>
                  <a:srgbClr val="C00000"/>
                </a:solidFill>
                <a:effectLst/>
                <a:latin typeface="+mj-lt"/>
              </a:rPr>
              <a:t>dự</a:t>
            </a:r>
            <a:r>
              <a:rPr lang="en-US" sz="2100" b="1" i="0" dirty="0">
                <a:solidFill>
                  <a:srgbClr val="C00000"/>
                </a:solidFill>
                <a:effectLst/>
                <a:latin typeface="+mj-lt"/>
              </a:rPr>
              <a:t> </a:t>
            </a:r>
            <a:r>
              <a:rPr lang="en-US" sz="2100" b="1" i="0" dirty="0" err="1">
                <a:solidFill>
                  <a:srgbClr val="C00000"/>
                </a:solidFill>
                <a:effectLst/>
                <a:latin typeface="+mj-lt"/>
              </a:rPr>
              <a:t>án</a:t>
            </a:r>
            <a:r>
              <a:rPr lang="en-US" sz="2100" dirty="0">
                <a:latin typeface="+mj-lt"/>
              </a:rPr>
              <a:t> </a:t>
            </a:r>
          </a:p>
          <a:p>
            <a:pPr marL="342900" indent="-342900">
              <a:buFont typeface="Wingdings" panose="05000000000000000000" pitchFamily="2" charset="2"/>
              <a:buChar char="Ø"/>
            </a:pPr>
            <a:r>
              <a:rPr lang="vi-VN" sz="2100" b="0" i="0" dirty="0">
                <a:solidFill>
                  <a:schemeClr val="tx1"/>
                </a:solidFill>
                <a:effectLst/>
                <a:latin typeface="+mj-lt"/>
              </a:rPr>
              <a:t>Con người— yếu tố quan trọng nhất của dự án</a:t>
            </a:r>
          </a:p>
          <a:p>
            <a:pPr marL="342900" indent="-342900">
              <a:buFont typeface="Wingdings" panose="05000000000000000000" pitchFamily="2" charset="2"/>
              <a:buChar char="Ø"/>
            </a:pPr>
            <a:r>
              <a:rPr lang="vi-VN" sz="2100" b="0" i="0" dirty="0">
                <a:solidFill>
                  <a:schemeClr val="tx1"/>
                </a:solidFill>
                <a:effectLst/>
                <a:latin typeface="+mj-lt"/>
              </a:rPr>
              <a:t>Sản phẩm — phần mềm được xây dựng</a:t>
            </a:r>
          </a:p>
          <a:p>
            <a:pPr marL="342900" indent="-342900">
              <a:buFont typeface="Wingdings" panose="05000000000000000000" pitchFamily="2" charset="2"/>
              <a:buChar char="Ø"/>
            </a:pPr>
            <a:r>
              <a:rPr lang="vi-VN" sz="2100" b="0" i="0" dirty="0">
                <a:solidFill>
                  <a:schemeClr val="tx1"/>
                </a:solidFill>
                <a:effectLst/>
                <a:latin typeface="+mj-lt"/>
              </a:rPr>
              <a:t>Quy trình — tập hợp các hoạt động chương trình</a:t>
            </a:r>
            <a:r>
              <a:rPr lang="en-US" sz="2100" b="0" i="0" dirty="0">
                <a:solidFill>
                  <a:schemeClr val="tx1"/>
                </a:solidFill>
                <a:effectLst/>
                <a:latin typeface="+mj-lt"/>
              </a:rPr>
              <a:t> </a:t>
            </a:r>
            <a:r>
              <a:rPr lang="vi-VN" sz="2100" b="0" i="0" dirty="0">
                <a:solidFill>
                  <a:schemeClr val="tx1"/>
                </a:solidFill>
                <a:effectLst/>
                <a:latin typeface="+mj-lt"/>
              </a:rPr>
              <a:t>khung và nhiệm vụ cảu phần mềm để thực hi</a:t>
            </a:r>
            <a:r>
              <a:rPr lang="en-US" sz="2100" b="0" i="0" dirty="0">
                <a:solidFill>
                  <a:schemeClr val="tx1"/>
                </a:solidFill>
                <a:effectLst/>
                <a:latin typeface="+mj-lt"/>
              </a:rPr>
              <a:t>ệ</a:t>
            </a:r>
            <a:r>
              <a:rPr lang="vi-VN" sz="2100" b="0" i="0" dirty="0">
                <a:solidFill>
                  <a:schemeClr val="tx1"/>
                </a:solidFill>
                <a:effectLst/>
                <a:latin typeface="+mj-lt"/>
              </a:rPr>
              <a:t>n</a:t>
            </a:r>
            <a:r>
              <a:rPr lang="en-US" sz="2100" b="0" i="0" dirty="0">
                <a:solidFill>
                  <a:schemeClr val="tx1"/>
                </a:solidFill>
                <a:effectLst/>
                <a:latin typeface="+mj-lt"/>
              </a:rPr>
              <a:t> </a:t>
            </a:r>
            <a:r>
              <a:rPr lang="vi-VN" sz="2100" b="0" i="0" dirty="0">
                <a:solidFill>
                  <a:schemeClr val="tx1"/>
                </a:solidFill>
                <a:effectLst/>
                <a:latin typeface="+mj-lt"/>
              </a:rPr>
              <a:t>công việc</a:t>
            </a:r>
          </a:p>
          <a:p>
            <a:pPr marL="342900" indent="-342900">
              <a:buFont typeface="Wingdings" panose="05000000000000000000" pitchFamily="2" charset="2"/>
              <a:buChar char="Ø"/>
            </a:pPr>
            <a:r>
              <a:rPr lang="vi-VN" sz="2100" b="0" i="0" dirty="0">
                <a:solidFill>
                  <a:schemeClr val="tx1"/>
                </a:solidFill>
                <a:effectLst/>
                <a:latin typeface="+mj-lt"/>
              </a:rPr>
              <a:t>Dự án — tất cả các công việc để sản phẩm trở</a:t>
            </a:r>
            <a:r>
              <a:rPr lang="en-US" sz="2100" b="0" i="0" dirty="0">
                <a:solidFill>
                  <a:schemeClr val="tx1"/>
                </a:solidFill>
                <a:effectLst/>
                <a:latin typeface="+mj-lt"/>
              </a:rPr>
              <a:t> </a:t>
            </a:r>
            <a:r>
              <a:rPr lang="vi-VN" sz="2100" b="0" i="0" dirty="0">
                <a:solidFill>
                  <a:schemeClr val="tx1"/>
                </a:solidFill>
                <a:effectLst/>
                <a:latin typeface="+mj-lt"/>
              </a:rPr>
              <a:t>thành hiện thực</a:t>
            </a:r>
            <a:r>
              <a:rPr lang="vi-VN" sz="2100" dirty="0">
                <a:solidFill>
                  <a:schemeClr val="tx1"/>
                </a:solidFill>
                <a:latin typeface="+mj-lt"/>
              </a:rPr>
              <a:t> </a:t>
            </a:r>
            <a:br>
              <a:rPr lang="vi-VN" sz="2100" dirty="0">
                <a:latin typeface="+mj-lt"/>
              </a:rPr>
            </a:br>
            <a:endParaRPr lang="en-US" sz="2100" b="1" dirty="0">
              <a:solidFill>
                <a:schemeClr val="tx1"/>
              </a:solidFill>
              <a:effectLst/>
              <a:latin typeface="+mj-lt"/>
              <a:ea typeface="Calibri" panose="020F0502020204030204" pitchFamily="34" charset="0"/>
            </a:endParaRPr>
          </a:p>
        </p:txBody>
      </p:sp>
    </p:spTree>
    <p:extLst>
      <p:ext uri="{BB962C8B-B14F-4D97-AF65-F5344CB8AC3E}">
        <p14:creationId xmlns:p14="http://schemas.microsoft.com/office/powerpoint/2010/main" val="306593941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87317" y="1226240"/>
            <a:ext cx="8769626" cy="4692650"/>
          </a:xfrm>
        </p:spPr>
        <p:txBody>
          <a:bodyPr>
            <a:normAutofit/>
          </a:bodyPr>
          <a:lstStyle/>
          <a:p>
            <a:r>
              <a:rPr lang="vi-VN" sz="2100" b="0" i="0" dirty="0">
                <a:solidFill>
                  <a:srgbClr val="000000"/>
                </a:solidFill>
                <a:effectLst/>
                <a:latin typeface="+mj-lt"/>
              </a:rPr>
              <a:t>Bất kỳ một dự án nào cũng đều bị ràng buộc bởi ba yếu tố then chốt </a:t>
            </a:r>
            <a:endParaRPr lang="en-US" sz="2100" b="0" i="0" dirty="0">
              <a:solidFill>
                <a:srgbClr val="000000"/>
              </a:solidFill>
              <a:effectLst/>
              <a:latin typeface="+mj-lt"/>
            </a:endParaRPr>
          </a:p>
          <a:p>
            <a:pPr marL="342900" indent="-342900">
              <a:buFont typeface="Wingdings" panose="05000000000000000000" pitchFamily="2" charset="2"/>
              <a:buChar char="Ø"/>
            </a:pPr>
            <a:r>
              <a:rPr lang="vi-VN" sz="2100" b="0" i="0" dirty="0">
                <a:solidFill>
                  <a:srgbClr val="000000"/>
                </a:solidFill>
                <a:effectLst/>
                <a:latin typeface="+mj-lt"/>
              </a:rPr>
              <a:t>Phạm vi (Scope): mục tiêu của dự án là gì? Dự án đạt được cái gì?</a:t>
            </a:r>
          </a:p>
          <a:p>
            <a:pPr marL="342900" indent="-342900">
              <a:buFont typeface="Wingdings" panose="05000000000000000000" pitchFamily="2" charset="2"/>
              <a:buChar char="Ø"/>
            </a:pPr>
            <a:r>
              <a:rPr lang="vi-VN" sz="2100" b="0" i="0" dirty="0">
                <a:solidFill>
                  <a:srgbClr val="000000"/>
                </a:solidFill>
                <a:effectLst/>
                <a:latin typeface="+mj-lt"/>
              </a:rPr>
              <a:t>Thời gian (Time): dự án mất trong bao lâu mới được hoàn tất?</a:t>
            </a:r>
          </a:p>
          <a:p>
            <a:pPr marL="342900" indent="-342900">
              <a:buFont typeface="Wingdings" panose="05000000000000000000" pitchFamily="2" charset="2"/>
              <a:buChar char="Ø"/>
            </a:pPr>
            <a:r>
              <a:rPr lang="vi-VN" sz="2100" b="0" i="0" dirty="0">
                <a:solidFill>
                  <a:srgbClr val="000000"/>
                </a:solidFill>
                <a:effectLst/>
                <a:latin typeface="+mj-lt"/>
              </a:rPr>
              <a:t>Chi phí (Cost): dự án này tốn kém bao nhiêu?</a:t>
            </a:r>
            <a:r>
              <a:rPr lang="vi-VN" sz="2100" dirty="0">
                <a:latin typeface="+mj-lt"/>
              </a:rPr>
              <a:t> </a:t>
            </a:r>
            <a:br>
              <a:rPr lang="vi-VN" sz="2100" dirty="0">
                <a:latin typeface="+mj-lt"/>
              </a:rPr>
            </a:br>
            <a:endParaRPr lang="en-US" sz="2100" b="1" dirty="0">
              <a:solidFill>
                <a:schemeClr val="tx1"/>
              </a:solidFill>
              <a:effectLst/>
              <a:latin typeface="+mj-lt"/>
              <a:ea typeface="Calibri" panose="020F0502020204030204" pitchFamily="34" charset="0"/>
            </a:endParaRPr>
          </a:p>
        </p:txBody>
      </p:sp>
      <p:pic>
        <p:nvPicPr>
          <p:cNvPr id="5" name="Picture 4">
            <a:extLst>
              <a:ext uri="{FF2B5EF4-FFF2-40B4-BE49-F238E27FC236}">
                <a16:creationId xmlns:a16="http://schemas.microsoft.com/office/drawing/2014/main" id="{0D72CC28-7636-4300-883E-38E2F64E1B32}"/>
              </a:ext>
            </a:extLst>
          </p:cNvPr>
          <p:cNvPicPr>
            <a:picLocks noChangeAspect="1"/>
          </p:cNvPicPr>
          <p:nvPr/>
        </p:nvPicPr>
        <p:blipFill>
          <a:blip r:embed="rId2"/>
          <a:stretch>
            <a:fillRect/>
          </a:stretch>
        </p:blipFill>
        <p:spPr>
          <a:xfrm>
            <a:off x="3597220" y="3031220"/>
            <a:ext cx="6605297" cy="2498046"/>
          </a:xfrm>
          <a:prstGeom prst="rect">
            <a:avLst/>
          </a:prstGeom>
        </p:spPr>
      </p:pic>
    </p:spTree>
    <p:extLst>
      <p:ext uri="{BB962C8B-B14F-4D97-AF65-F5344CB8AC3E}">
        <p14:creationId xmlns:p14="http://schemas.microsoft.com/office/powerpoint/2010/main" val="4062714998"/>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87317" y="1226240"/>
            <a:ext cx="8769626" cy="4692650"/>
          </a:xfrm>
        </p:spPr>
        <p:txBody>
          <a:bodyPr>
            <a:noAutofit/>
          </a:bodyPr>
          <a:lstStyle/>
          <a:p>
            <a:pPr marR="281940" indent="400050" algn="just">
              <a:lnSpc>
                <a:spcPct val="150000"/>
              </a:lnSpc>
              <a:spcBef>
                <a:spcPts val="500"/>
              </a:spcBef>
              <a:spcAft>
                <a:spcPts val="0"/>
              </a:spcAft>
            </a:pPr>
            <a:r>
              <a:rPr lang="vi-VN" i="1" dirty="0">
                <a:effectLst/>
                <a:latin typeface="+mj-lt"/>
                <a:ea typeface="Verdana" panose="020B0604030504040204" pitchFamily="34" charset="0"/>
                <a:cs typeface="Verdana" panose="020B0604030504040204" pitchFamily="34" charset="0"/>
              </a:rPr>
              <a:t>“Một</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dự</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án</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thành</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công</a:t>
            </a:r>
            <a:r>
              <a:rPr lang="vi-VN" i="1" spc="-3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nếu</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các</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kết</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quả</a:t>
            </a:r>
            <a:r>
              <a:rPr lang="vi-VN" i="1" spc="-3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cụ</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thể</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được</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phân</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phối</a:t>
            </a:r>
            <a:r>
              <a:rPr lang="vi-VN" i="1" spc="-3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với chất</a:t>
            </a:r>
            <a:r>
              <a:rPr lang="vi-VN" i="1"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lượng</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yêu cầu</a:t>
            </a:r>
            <a:r>
              <a:rPr lang="vi-VN" i="1"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trong</a:t>
            </a:r>
            <a:r>
              <a:rPr lang="vi-VN" i="1"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khoảng</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thời</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gian</a:t>
            </a:r>
            <a:r>
              <a:rPr lang="vi-VN" i="1"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xác</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định</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trước</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và sử</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dụng</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tài</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nguyên</a:t>
            </a:r>
            <a:r>
              <a:rPr lang="vi-VN" i="1"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trong phạm vi cho phép.” </a:t>
            </a:r>
            <a:endParaRPr lang="en-US" dirty="0">
              <a:effectLst/>
              <a:latin typeface="+mj-lt"/>
              <a:ea typeface="Verdana" panose="020B0604030504040204" pitchFamily="34" charset="0"/>
              <a:cs typeface="Verdana" panose="020B0604030504040204" pitchFamily="34" charset="0"/>
            </a:endParaRPr>
          </a:p>
          <a:p>
            <a:pPr marR="278765" indent="400050" algn="just">
              <a:lnSpc>
                <a:spcPct val="150000"/>
              </a:lnSpc>
              <a:spcBef>
                <a:spcPts val="600"/>
              </a:spcBef>
              <a:spcAft>
                <a:spcPts val="0"/>
              </a:spcAft>
            </a:pPr>
            <a:r>
              <a:rPr lang="vi-VN" dirty="0">
                <a:effectLst/>
                <a:latin typeface="+mj-lt"/>
                <a:ea typeface="Verdana" panose="020B0604030504040204" pitchFamily="34" charset="0"/>
                <a:cs typeface="Verdana" panose="020B0604030504040204" pitchFamily="34" charset="0"/>
              </a:rPr>
              <a:t>Nếu một dự án được hoàn thành với đúng phạm vi yêu</a:t>
            </a:r>
            <a:r>
              <a:rPr lang="vi-VN" spc="-2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cầu</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của</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khách</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hàng,</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với</a:t>
            </a:r>
            <a:r>
              <a:rPr lang="vi-VN" spc="-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chất</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lượng</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tốt,</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dự</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án</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đó</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được</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coi</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là</a:t>
            </a:r>
            <a:r>
              <a:rPr lang="vi-VN" spc="-1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thành</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công.</a:t>
            </a:r>
            <a:r>
              <a:rPr lang="vi-VN" spc="-25" dirty="0">
                <a:effectLst/>
                <a:latin typeface="+mj-lt"/>
                <a:ea typeface="Verdana" panose="020B0604030504040204" pitchFamily="34" charset="0"/>
                <a:cs typeface="Verdana" panose="020B0604030504040204" pitchFamily="34" charset="0"/>
              </a:rPr>
              <a:t> </a:t>
            </a:r>
            <a:endParaRPr lang="en-US" dirty="0">
              <a:effectLst/>
              <a:latin typeface="+mj-lt"/>
              <a:ea typeface="Verdana" panose="020B0604030504040204" pitchFamily="34" charset="0"/>
              <a:cs typeface="Verdana" panose="020B0604030504040204" pitchFamily="34" charset="0"/>
            </a:endParaRPr>
          </a:p>
          <a:p>
            <a:pPr marR="278765" indent="400050" algn="just">
              <a:lnSpc>
                <a:spcPct val="150000"/>
              </a:lnSpc>
              <a:spcBef>
                <a:spcPts val="600"/>
              </a:spcBef>
              <a:spcAft>
                <a:spcPts val="0"/>
              </a:spcAft>
            </a:pPr>
            <a:r>
              <a:rPr lang="en-US" dirty="0">
                <a:latin typeface="+mj-lt"/>
                <a:ea typeface="Verdana" panose="020B0604030504040204" pitchFamily="34" charset="0"/>
                <a:cs typeface="Verdana" panose="020B0604030504040204" pitchFamily="34" charset="0"/>
              </a:rPr>
              <a:t>Đ</a:t>
            </a:r>
            <a:r>
              <a:rPr lang="vi-VN" dirty="0">
                <a:effectLst/>
                <a:latin typeface="+mj-lt"/>
                <a:ea typeface="Verdana" panose="020B0604030504040204" pitchFamily="34" charset="0"/>
                <a:cs typeface="Verdana" panose="020B0604030504040204" pitchFamily="34" charset="0"/>
              </a:rPr>
              <a:t>iều</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này là</a:t>
            </a:r>
            <a:r>
              <a:rPr lang="vi-VN" spc="-8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hoàn</a:t>
            </a:r>
            <a:r>
              <a:rPr lang="vi-VN" spc="-10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toàn</a:t>
            </a:r>
            <a:r>
              <a:rPr lang="vi-VN" spc="-7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chưa</a:t>
            </a:r>
            <a:r>
              <a:rPr lang="vi-VN" spc="-8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chính</a:t>
            </a:r>
            <a:r>
              <a:rPr lang="vi-VN" spc="-7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xác</a:t>
            </a:r>
            <a:r>
              <a:rPr lang="vi-VN" spc="-8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trong</a:t>
            </a:r>
            <a:r>
              <a:rPr lang="vi-VN" spc="-7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thực</a:t>
            </a:r>
            <a:r>
              <a:rPr lang="vi-VN" spc="-8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tế,</a:t>
            </a:r>
            <a:r>
              <a:rPr lang="vi-VN" spc="-10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vì</a:t>
            </a:r>
            <a:r>
              <a:rPr lang="vi-VN" spc="-7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có</a:t>
            </a:r>
            <a:r>
              <a:rPr lang="vi-VN" spc="-9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thể</a:t>
            </a:r>
            <a:r>
              <a:rPr lang="vi-VN" spc="-9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dự</a:t>
            </a:r>
            <a:r>
              <a:rPr lang="vi-VN" spc="-8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án</a:t>
            </a:r>
            <a:r>
              <a:rPr lang="vi-VN" spc="-9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đó</a:t>
            </a:r>
            <a:r>
              <a:rPr lang="vi-VN" spc="-60"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dùng</a:t>
            </a:r>
            <a:r>
              <a:rPr lang="vi-VN" i="1" spc="-7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quá</a:t>
            </a:r>
            <a:r>
              <a:rPr lang="vi-VN" i="1" spc="-8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nhiều</a:t>
            </a:r>
            <a:r>
              <a:rPr lang="vi-VN" i="1" spc="-8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tài</a:t>
            </a:r>
            <a:r>
              <a:rPr lang="vi-VN" i="1" spc="-8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nguyên </a:t>
            </a:r>
            <a:r>
              <a:rPr lang="vi-VN" dirty="0">
                <a:effectLst/>
                <a:latin typeface="+mj-lt"/>
                <a:ea typeface="Verdana" panose="020B0604030504040204" pitchFamily="34" charset="0"/>
                <a:cs typeface="Verdana" panose="020B0604030504040204" pitchFamily="34" charset="0"/>
              </a:rPr>
              <a:t>và</a:t>
            </a:r>
            <a:r>
              <a:rPr lang="vi-VN" spc="-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thời</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gian</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vượt</a:t>
            </a:r>
            <a:r>
              <a:rPr lang="vi-VN" i="1" spc="-2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giới</a:t>
            </a:r>
            <a:r>
              <a:rPr lang="vi-VN" i="1" spc="-20"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hạn</a:t>
            </a:r>
            <a:r>
              <a:rPr lang="vi-VN" i="1" spc="-15"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cho</a:t>
            </a:r>
            <a:r>
              <a:rPr lang="vi-VN" i="1" spc="-20"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phép</a:t>
            </a:r>
            <a:r>
              <a:rPr lang="vi-VN" i="1" spc="-2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để</a:t>
            </a:r>
            <a:r>
              <a:rPr lang="vi-VN" spc="-2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đạt</a:t>
            </a:r>
            <a:r>
              <a:rPr lang="vi-VN" spc="-2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được</a:t>
            </a:r>
            <a:r>
              <a:rPr lang="vi-VN" spc="-2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chất</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lượng</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như</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vậy.</a:t>
            </a:r>
            <a:endParaRPr lang="en-US" dirty="0">
              <a:effectLst/>
              <a:latin typeface="+mj-lt"/>
              <a:ea typeface="Verdana" panose="020B0604030504040204" pitchFamily="34" charset="0"/>
              <a:cs typeface="Verdana" panose="020B0604030504040204" pitchFamily="34" charset="0"/>
            </a:endParaRPr>
          </a:p>
          <a:p>
            <a:pPr marR="276225" indent="400050" algn="just">
              <a:lnSpc>
                <a:spcPct val="150000"/>
              </a:lnSpc>
              <a:spcBef>
                <a:spcPts val="610"/>
              </a:spcBef>
              <a:spcAft>
                <a:spcPts val="0"/>
              </a:spcAft>
            </a:pPr>
            <a:r>
              <a:rPr lang="vi-VN" dirty="0">
                <a:effectLst/>
                <a:latin typeface="+mj-lt"/>
                <a:ea typeface="Verdana" panose="020B0604030504040204" pitchFamily="34" charset="0"/>
                <a:cs typeface="Verdana" panose="020B0604030504040204" pitchFamily="34" charset="0"/>
              </a:rPr>
              <a:t>Tương</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tự,</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một</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ứng</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dụng</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hoàn</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thiện</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về</a:t>
            </a:r>
            <a:r>
              <a:rPr lang="vi-VN" spc="-3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kỹ</a:t>
            </a:r>
            <a:r>
              <a:rPr lang="vi-VN" spc="-4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thuật</a:t>
            </a:r>
            <a:r>
              <a:rPr lang="vi-VN" spc="-10" dirty="0">
                <a:effectLst/>
                <a:latin typeface="+mj-lt"/>
                <a:ea typeface="Verdana" panose="020B0604030504040204" pitchFamily="34" charset="0"/>
                <a:cs typeface="Verdana" panose="020B0604030504040204" pitchFamily="34" charset="0"/>
              </a:rPr>
              <a:t> </a:t>
            </a:r>
            <a:r>
              <a:rPr lang="en-US" i="1" spc="-10" dirty="0" err="1">
                <a:latin typeface="+mj-lt"/>
                <a:ea typeface="Verdana" panose="020B0604030504040204" pitchFamily="34" charset="0"/>
                <a:cs typeface="Verdana" panose="020B0604030504040204" pitchFamily="34" charset="0"/>
              </a:rPr>
              <a:t>nhưng</a:t>
            </a:r>
            <a:r>
              <a:rPr lang="en-US" i="1" spc="-10" dirty="0">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nếu</a:t>
            </a:r>
            <a:r>
              <a:rPr lang="vi-VN" spc="-30"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chi</a:t>
            </a:r>
            <a:r>
              <a:rPr lang="vi-VN" spc="-25"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phí</a:t>
            </a:r>
            <a:r>
              <a:rPr lang="vi-VN" spc="-30"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vượt</a:t>
            </a:r>
            <a:r>
              <a:rPr lang="vi-VN" i="1" spc="-10" dirty="0">
                <a:effectLst/>
                <a:latin typeface="+mj-lt"/>
                <a:ea typeface="Verdana" panose="020B0604030504040204" pitchFamily="34" charset="0"/>
                <a:cs typeface="Verdana" panose="020B0604030504040204" pitchFamily="34" charset="0"/>
              </a:rPr>
              <a:t> </a:t>
            </a:r>
            <a:r>
              <a:rPr lang="vi-VN" i="1" dirty="0">
                <a:effectLst/>
                <a:latin typeface="+mj-lt"/>
                <a:ea typeface="Verdana" panose="020B0604030504040204" pitchFamily="34" charset="0"/>
                <a:cs typeface="Verdana" panose="020B0604030504040204" pitchFamily="34" charset="0"/>
              </a:rPr>
              <a:t>quá số tiền khách hàng chi trả </a:t>
            </a:r>
            <a:r>
              <a:rPr lang="en-US" i="1" dirty="0" err="1">
                <a:effectLst/>
                <a:latin typeface="+mj-lt"/>
                <a:ea typeface="Verdana" panose="020B0604030504040204" pitchFamily="34" charset="0"/>
                <a:cs typeface="Verdana" panose="020B0604030504040204" pitchFamily="34" charset="0"/>
              </a:rPr>
              <a:t>hoặc</a:t>
            </a:r>
            <a:r>
              <a:rPr lang="en-US" i="1" dirty="0">
                <a:effectLst/>
                <a:latin typeface="+mj-lt"/>
                <a:ea typeface="Verdana" panose="020B0604030504040204" pitchFamily="34" charset="0"/>
                <a:cs typeface="Verdana" panose="020B0604030504040204" pitchFamily="34" charset="0"/>
              </a:rPr>
              <a:t> ra </a:t>
            </a:r>
            <a:r>
              <a:rPr lang="en-US" i="1" dirty="0" err="1">
                <a:effectLst/>
                <a:latin typeface="+mj-lt"/>
                <a:ea typeface="Verdana" panose="020B0604030504040204" pitchFamily="34" charset="0"/>
                <a:cs typeface="Verdana" panose="020B0604030504040204" pitchFamily="34" charset="0"/>
              </a:rPr>
              <a:t>kết</a:t>
            </a:r>
            <a:r>
              <a:rPr lang="en-US" i="1" dirty="0">
                <a:effectLst/>
                <a:latin typeface="+mj-lt"/>
                <a:ea typeface="Verdana" panose="020B0604030504040204" pitchFamily="34" charset="0"/>
                <a:cs typeface="Verdana" panose="020B0604030504040204" pitchFamily="34" charset="0"/>
              </a:rPr>
              <a:t> </a:t>
            </a:r>
            <a:r>
              <a:rPr lang="en-US" i="1" dirty="0" err="1">
                <a:effectLst/>
                <a:latin typeface="+mj-lt"/>
                <a:ea typeface="Verdana" panose="020B0604030504040204" pitchFamily="34" charset="0"/>
                <a:cs typeface="Verdana" panose="020B0604030504040204" pitchFamily="34" charset="0"/>
              </a:rPr>
              <a:t>quả</a:t>
            </a:r>
            <a:r>
              <a:rPr lang="en-US" i="1" dirty="0">
                <a:effectLst/>
                <a:latin typeface="+mj-lt"/>
                <a:ea typeface="Verdana" panose="020B0604030504040204" pitchFamily="34" charset="0"/>
                <a:cs typeface="Verdana" panose="020B0604030504040204" pitchFamily="34" charset="0"/>
              </a:rPr>
              <a:t> </a:t>
            </a:r>
            <a:r>
              <a:rPr lang="en-US" i="1" dirty="0" err="1">
                <a:effectLst/>
                <a:latin typeface="+mj-lt"/>
                <a:ea typeface="Verdana" panose="020B0604030504040204" pitchFamily="34" charset="0"/>
                <a:cs typeface="Verdana" panose="020B0604030504040204" pitchFamily="34" charset="0"/>
              </a:rPr>
              <a:t>muộn</a:t>
            </a:r>
            <a:r>
              <a:rPr lang="en-US" i="1" dirty="0">
                <a:effectLst/>
                <a:latin typeface="+mj-lt"/>
                <a:ea typeface="Verdana" panose="020B0604030504040204" pitchFamily="34" charset="0"/>
                <a:cs typeface="Verdana" panose="020B0604030504040204" pitchFamily="34" charset="0"/>
              </a:rPr>
              <a:t> </a:t>
            </a:r>
            <a:r>
              <a:rPr lang="en-US" i="1" dirty="0" err="1">
                <a:effectLst/>
                <a:latin typeface="+mj-lt"/>
                <a:ea typeface="Verdana" panose="020B0604030504040204" pitchFamily="34" charset="0"/>
                <a:cs typeface="Verdana" panose="020B0604030504040204" pitchFamily="34" charset="0"/>
              </a:rPr>
              <a:t>thì</a:t>
            </a:r>
            <a:r>
              <a:rPr lang="en-US" i="1" dirty="0">
                <a:effectLst/>
                <a:latin typeface="+mj-lt"/>
                <a:ea typeface="Verdana" panose="020B0604030504040204" pitchFamily="34" charset="0"/>
                <a:cs typeface="Verdana" panose="020B0604030504040204" pitchFamily="34" charset="0"/>
              </a:rPr>
              <a:t> </a:t>
            </a:r>
            <a:r>
              <a:rPr lang="vi-VN" dirty="0">
                <a:effectLst/>
                <a:latin typeface="+mj-lt"/>
                <a:ea typeface="Verdana" panose="020B0604030504040204" pitchFamily="34" charset="0"/>
                <a:cs typeface="Verdana" panose="020B0604030504040204" pitchFamily="34" charset="0"/>
              </a:rPr>
              <a:t>thường không có giá trị (đối với thị trường và các mốc thời gian bên ngoài).</a:t>
            </a:r>
            <a:endParaRPr lang="en-US" dirty="0">
              <a:effectLst/>
              <a:latin typeface="+mj-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22786178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pic>
        <p:nvPicPr>
          <p:cNvPr id="11" name="object 3">
            <a:extLst>
              <a:ext uri="{FF2B5EF4-FFF2-40B4-BE49-F238E27FC236}">
                <a16:creationId xmlns:a16="http://schemas.microsoft.com/office/drawing/2014/main" id="{C41F47B9-135D-40EC-ABD5-DD7932BAB7FA}"/>
              </a:ext>
            </a:extLst>
          </p:cNvPr>
          <p:cNvPicPr/>
          <p:nvPr/>
        </p:nvPicPr>
        <p:blipFill>
          <a:blip r:embed="rId2" cstate="print"/>
          <a:stretch>
            <a:fillRect/>
          </a:stretch>
        </p:blipFill>
        <p:spPr>
          <a:xfrm>
            <a:off x="9271224" y="1905727"/>
            <a:ext cx="2273076" cy="2994264"/>
          </a:xfrm>
          <a:prstGeom prst="rect">
            <a:avLst/>
          </a:prstGeom>
        </p:spPr>
      </p:pic>
      <p:grpSp>
        <p:nvGrpSpPr>
          <p:cNvPr id="12" name="object 4">
            <a:extLst>
              <a:ext uri="{FF2B5EF4-FFF2-40B4-BE49-F238E27FC236}">
                <a16:creationId xmlns:a16="http://schemas.microsoft.com/office/drawing/2014/main" id="{6817B59E-A2B0-406C-8E2B-84154753BDB9}"/>
              </a:ext>
            </a:extLst>
          </p:cNvPr>
          <p:cNvGrpSpPr/>
          <p:nvPr/>
        </p:nvGrpSpPr>
        <p:grpSpPr>
          <a:xfrm>
            <a:off x="2206487" y="1246919"/>
            <a:ext cx="9291351" cy="4338872"/>
            <a:chOff x="480783" y="715175"/>
            <a:chExt cx="8179434" cy="4209415"/>
          </a:xfrm>
        </p:grpSpPr>
        <p:pic>
          <p:nvPicPr>
            <p:cNvPr id="13" name="object 5">
              <a:extLst>
                <a:ext uri="{FF2B5EF4-FFF2-40B4-BE49-F238E27FC236}">
                  <a16:creationId xmlns:a16="http://schemas.microsoft.com/office/drawing/2014/main" id="{8A380FE1-E627-4ECB-888C-9713ACDC3377}"/>
                </a:ext>
              </a:extLst>
            </p:cNvPr>
            <p:cNvPicPr/>
            <p:nvPr/>
          </p:nvPicPr>
          <p:blipFill>
            <a:blip r:embed="rId3" cstate="print"/>
            <a:stretch>
              <a:fillRect/>
            </a:stretch>
          </p:blipFill>
          <p:spPr>
            <a:xfrm>
              <a:off x="480783" y="715175"/>
              <a:ext cx="6096000" cy="3917188"/>
            </a:xfrm>
            <a:prstGeom prst="rect">
              <a:avLst/>
            </a:prstGeom>
          </p:spPr>
        </p:pic>
        <p:pic>
          <p:nvPicPr>
            <p:cNvPr id="14" name="object 6">
              <a:extLst>
                <a:ext uri="{FF2B5EF4-FFF2-40B4-BE49-F238E27FC236}">
                  <a16:creationId xmlns:a16="http://schemas.microsoft.com/office/drawing/2014/main" id="{E52B5DD5-B30F-47D9-833B-4CE16DD1B816}"/>
                </a:ext>
              </a:extLst>
            </p:cNvPr>
            <p:cNvPicPr/>
            <p:nvPr/>
          </p:nvPicPr>
          <p:blipFill>
            <a:blip r:embed="rId4" cstate="print"/>
            <a:stretch>
              <a:fillRect/>
            </a:stretch>
          </p:blipFill>
          <p:spPr>
            <a:xfrm>
              <a:off x="6692519" y="734428"/>
              <a:ext cx="1967228" cy="566813"/>
            </a:xfrm>
            <a:prstGeom prst="rect">
              <a:avLst/>
            </a:prstGeom>
          </p:spPr>
        </p:pic>
        <p:pic>
          <p:nvPicPr>
            <p:cNvPr id="15" name="object 7">
              <a:extLst>
                <a:ext uri="{FF2B5EF4-FFF2-40B4-BE49-F238E27FC236}">
                  <a16:creationId xmlns:a16="http://schemas.microsoft.com/office/drawing/2014/main" id="{EA81E763-5D21-4A52-8D73-C31A64D9064F}"/>
                </a:ext>
              </a:extLst>
            </p:cNvPr>
            <p:cNvPicPr/>
            <p:nvPr/>
          </p:nvPicPr>
          <p:blipFill>
            <a:blip r:embed="rId5" cstate="print"/>
            <a:stretch>
              <a:fillRect/>
            </a:stretch>
          </p:blipFill>
          <p:spPr>
            <a:xfrm>
              <a:off x="6692519" y="4309974"/>
              <a:ext cx="1967228" cy="595400"/>
            </a:xfrm>
            <a:prstGeom prst="rect">
              <a:avLst/>
            </a:prstGeom>
          </p:spPr>
        </p:pic>
        <p:pic>
          <p:nvPicPr>
            <p:cNvPr id="16" name="object 8">
              <a:extLst>
                <a:ext uri="{FF2B5EF4-FFF2-40B4-BE49-F238E27FC236}">
                  <a16:creationId xmlns:a16="http://schemas.microsoft.com/office/drawing/2014/main" id="{9C85CF3B-5689-4A90-8AD3-B77F74F52305}"/>
                </a:ext>
              </a:extLst>
            </p:cNvPr>
            <p:cNvPicPr/>
            <p:nvPr/>
          </p:nvPicPr>
          <p:blipFill>
            <a:blip r:embed="rId6" cstate="print"/>
            <a:stretch>
              <a:fillRect/>
            </a:stretch>
          </p:blipFill>
          <p:spPr>
            <a:xfrm>
              <a:off x="480783" y="3137065"/>
              <a:ext cx="2423541" cy="1787144"/>
            </a:xfrm>
            <a:prstGeom prst="rect">
              <a:avLst/>
            </a:prstGeom>
          </p:spPr>
        </p:pic>
      </p:grpSp>
      <p:sp>
        <p:nvSpPr>
          <p:cNvPr id="17" name="TextBox 16">
            <a:extLst>
              <a:ext uri="{FF2B5EF4-FFF2-40B4-BE49-F238E27FC236}">
                <a16:creationId xmlns:a16="http://schemas.microsoft.com/office/drawing/2014/main" id="{4279C91D-BF77-4819-AD30-399B9D3436D8}"/>
              </a:ext>
            </a:extLst>
          </p:cNvPr>
          <p:cNvSpPr txBox="1"/>
          <p:nvPr/>
        </p:nvSpPr>
        <p:spPr>
          <a:xfrm>
            <a:off x="4538908" y="612354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PMBOK6</a:t>
            </a:r>
          </a:p>
        </p:txBody>
      </p:sp>
    </p:spTree>
    <p:extLst>
      <p:ext uri="{BB962C8B-B14F-4D97-AF65-F5344CB8AC3E}">
        <p14:creationId xmlns:p14="http://schemas.microsoft.com/office/powerpoint/2010/main" val="236284217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niệm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lý</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grpSp>
        <p:nvGrpSpPr>
          <p:cNvPr id="9" name="object 3">
            <a:extLst>
              <a:ext uri="{FF2B5EF4-FFF2-40B4-BE49-F238E27FC236}">
                <a16:creationId xmlns:a16="http://schemas.microsoft.com/office/drawing/2014/main" id="{BCF53D45-9208-47C9-8BEE-194E1D7B0B12}"/>
              </a:ext>
            </a:extLst>
          </p:cNvPr>
          <p:cNvGrpSpPr/>
          <p:nvPr/>
        </p:nvGrpSpPr>
        <p:grpSpPr>
          <a:xfrm>
            <a:off x="4002648" y="1406842"/>
            <a:ext cx="6404610" cy="4044315"/>
            <a:chOff x="1338961" y="806805"/>
            <a:chExt cx="6404610" cy="4044315"/>
          </a:xfrm>
        </p:grpSpPr>
        <p:pic>
          <p:nvPicPr>
            <p:cNvPr id="10" name="object 4">
              <a:extLst>
                <a:ext uri="{FF2B5EF4-FFF2-40B4-BE49-F238E27FC236}">
                  <a16:creationId xmlns:a16="http://schemas.microsoft.com/office/drawing/2014/main" id="{B4055CBE-212D-4593-A202-0291AE400F18}"/>
                </a:ext>
              </a:extLst>
            </p:cNvPr>
            <p:cNvPicPr/>
            <p:nvPr/>
          </p:nvPicPr>
          <p:blipFill>
            <a:blip r:embed="rId2" cstate="print"/>
            <a:stretch>
              <a:fillRect/>
            </a:stretch>
          </p:blipFill>
          <p:spPr>
            <a:xfrm>
              <a:off x="1338961" y="806805"/>
              <a:ext cx="6404483" cy="4043807"/>
            </a:xfrm>
            <a:prstGeom prst="rect">
              <a:avLst/>
            </a:prstGeom>
          </p:spPr>
        </p:pic>
        <p:pic>
          <p:nvPicPr>
            <p:cNvPr id="17" name="object 5">
              <a:extLst>
                <a:ext uri="{FF2B5EF4-FFF2-40B4-BE49-F238E27FC236}">
                  <a16:creationId xmlns:a16="http://schemas.microsoft.com/office/drawing/2014/main" id="{1B58195B-9D57-44AB-BF72-4B33DD35118D}"/>
                </a:ext>
              </a:extLst>
            </p:cNvPr>
            <p:cNvPicPr/>
            <p:nvPr/>
          </p:nvPicPr>
          <p:blipFill>
            <a:blip r:embed="rId3" cstate="print"/>
            <a:stretch>
              <a:fillRect/>
            </a:stretch>
          </p:blipFill>
          <p:spPr>
            <a:xfrm>
              <a:off x="1396111" y="1101953"/>
              <a:ext cx="2584068" cy="1119784"/>
            </a:xfrm>
            <a:prstGeom prst="rect">
              <a:avLst/>
            </a:prstGeom>
          </p:spPr>
        </p:pic>
      </p:grpSp>
      <p:sp>
        <p:nvSpPr>
          <p:cNvPr id="18" name="TextBox 17">
            <a:extLst>
              <a:ext uri="{FF2B5EF4-FFF2-40B4-BE49-F238E27FC236}">
                <a16:creationId xmlns:a16="http://schemas.microsoft.com/office/drawing/2014/main" id="{C78673B2-4AD4-46F2-93B0-FE68E854126D}"/>
              </a:ext>
            </a:extLst>
          </p:cNvPr>
          <p:cNvSpPr txBox="1"/>
          <p:nvPr/>
        </p:nvSpPr>
        <p:spPr>
          <a:xfrm>
            <a:off x="4538908" y="6123543"/>
            <a:ext cx="6102626" cy="369332"/>
          </a:xfrm>
          <a:prstGeom prst="rect">
            <a:avLst/>
          </a:prstGeom>
          <a:noFill/>
        </p:spPr>
        <p:txBody>
          <a:bodyPr wrap="square">
            <a:spAutoFit/>
          </a:bodyPr>
          <a:lstStyle/>
          <a:p>
            <a:r>
              <a:rPr lang="en-US" b="1" dirty="0" err="1">
                <a:solidFill>
                  <a:srgbClr val="FF0000"/>
                </a:solidFill>
              </a:rPr>
              <a:t>Nguồn</a:t>
            </a:r>
            <a:r>
              <a:rPr lang="en-US" b="1" dirty="0">
                <a:solidFill>
                  <a:srgbClr val="FF0000"/>
                </a:solidFill>
              </a:rPr>
              <a:t>: PMBOK6</a:t>
            </a:r>
          </a:p>
        </p:txBody>
      </p:sp>
    </p:spTree>
    <p:extLst>
      <p:ext uri="{BB962C8B-B14F-4D97-AF65-F5344CB8AC3E}">
        <p14:creationId xmlns:p14="http://schemas.microsoft.com/office/powerpoint/2010/main" val="402549692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87317" y="1226240"/>
            <a:ext cx="8769626" cy="4692650"/>
          </a:xfrm>
        </p:spPr>
        <p:txBody>
          <a:bodyPr>
            <a:normAutofit/>
          </a:bodyPr>
          <a:lstStyle/>
          <a:p>
            <a:pPr algn="just" eaLnBrk="1" hangingPunct="1"/>
            <a:r>
              <a:rPr lang="en-US" altLang="en-US" b="1" dirty="0">
                <a:solidFill>
                  <a:srgbClr val="FF0000"/>
                </a:solidFill>
                <a:latin typeface="+mj-lt"/>
              </a:rPr>
              <a:t>“</a:t>
            </a:r>
            <a:r>
              <a:rPr lang="en-US" altLang="en-US" b="1" dirty="0" err="1">
                <a:solidFill>
                  <a:srgbClr val="FF0000"/>
                </a:solidFill>
                <a:latin typeface="+mj-lt"/>
              </a:rPr>
              <a:t>Kế</a:t>
            </a:r>
            <a:r>
              <a:rPr lang="en-US" altLang="en-US" b="1" dirty="0">
                <a:solidFill>
                  <a:srgbClr val="FF0000"/>
                </a:solidFill>
                <a:latin typeface="+mj-lt"/>
              </a:rPr>
              <a:t> </a:t>
            </a:r>
            <a:r>
              <a:rPr lang="en-US" altLang="en-US" b="1" dirty="0" err="1">
                <a:solidFill>
                  <a:srgbClr val="FF0000"/>
                </a:solidFill>
                <a:latin typeface="+mj-lt"/>
              </a:rPr>
              <a:t>hoạch</a:t>
            </a:r>
            <a:r>
              <a:rPr lang="en-US" altLang="en-US" b="1" dirty="0">
                <a:solidFill>
                  <a:srgbClr val="FF0000"/>
                </a:solidFill>
                <a:latin typeface="+mj-lt"/>
              </a:rPr>
              <a:t> </a:t>
            </a:r>
            <a:r>
              <a:rPr lang="en-US" altLang="en-US" b="1" dirty="0" err="1">
                <a:solidFill>
                  <a:srgbClr val="FF0000"/>
                </a:solidFill>
                <a:latin typeface="+mj-lt"/>
              </a:rPr>
              <a:t>không</a:t>
            </a:r>
            <a:r>
              <a:rPr lang="en-US" altLang="en-US" b="1" dirty="0">
                <a:solidFill>
                  <a:srgbClr val="FF0000"/>
                </a:solidFill>
                <a:latin typeface="+mj-lt"/>
              </a:rPr>
              <a:t> </a:t>
            </a:r>
            <a:r>
              <a:rPr lang="en-US" altLang="en-US" b="1" dirty="0" err="1">
                <a:solidFill>
                  <a:srgbClr val="FF0000"/>
                </a:solidFill>
                <a:latin typeface="+mj-lt"/>
              </a:rPr>
              <a:t>là</a:t>
            </a:r>
            <a:r>
              <a:rPr lang="en-US" altLang="en-US" b="1" dirty="0">
                <a:solidFill>
                  <a:srgbClr val="FF0000"/>
                </a:solidFill>
                <a:latin typeface="+mj-lt"/>
              </a:rPr>
              <a:t> </a:t>
            </a:r>
            <a:r>
              <a:rPr lang="en-US" altLang="en-US" b="1" dirty="0" err="1">
                <a:solidFill>
                  <a:srgbClr val="FF0000"/>
                </a:solidFill>
                <a:latin typeface="+mj-lt"/>
              </a:rPr>
              <a:t>gì</a:t>
            </a:r>
            <a:r>
              <a:rPr lang="en-US" altLang="en-US" b="1" dirty="0">
                <a:solidFill>
                  <a:srgbClr val="FF0000"/>
                </a:solidFill>
                <a:latin typeface="+mj-lt"/>
              </a:rPr>
              <a:t>. Nh</a:t>
            </a:r>
            <a:r>
              <a:rPr lang="vi-VN" altLang="en-US" b="1" dirty="0">
                <a:solidFill>
                  <a:srgbClr val="FF0000"/>
                </a:solidFill>
                <a:latin typeface="+mj-lt"/>
              </a:rPr>
              <a:t>ư</a:t>
            </a:r>
            <a:r>
              <a:rPr lang="en-US" altLang="en-US" b="1" dirty="0">
                <a:solidFill>
                  <a:srgbClr val="FF0000"/>
                </a:solidFill>
                <a:latin typeface="+mj-lt"/>
              </a:rPr>
              <a:t>ng </a:t>
            </a:r>
            <a:r>
              <a:rPr lang="en-US" altLang="en-US" b="1" dirty="0" err="1">
                <a:solidFill>
                  <a:srgbClr val="FF0000"/>
                </a:solidFill>
                <a:latin typeface="+mj-lt"/>
              </a:rPr>
              <a:t>kế</a:t>
            </a:r>
            <a:r>
              <a:rPr lang="en-US" altLang="en-US" b="1" dirty="0">
                <a:solidFill>
                  <a:srgbClr val="FF0000"/>
                </a:solidFill>
                <a:latin typeface="+mj-lt"/>
              </a:rPr>
              <a:t> </a:t>
            </a:r>
            <a:r>
              <a:rPr lang="en-US" altLang="en-US" b="1" dirty="0" err="1">
                <a:solidFill>
                  <a:srgbClr val="FF0000"/>
                </a:solidFill>
                <a:latin typeface="+mj-lt"/>
              </a:rPr>
              <a:t>hoạch</a:t>
            </a:r>
            <a:r>
              <a:rPr lang="en-US" altLang="en-US" b="1" dirty="0">
                <a:solidFill>
                  <a:srgbClr val="FF0000"/>
                </a:solidFill>
                <a:latin typeface="+mj-lt"/>
              </a:rPr>
              <a:t> </a:t>
            </a:r>
            <a:r>
              <a:rPr lang="en-US" altLang="en-US" b="1" dirty="0" err="1">
                <a:solidFill>
                  <a:srgbClr val="FF0000"/>
                </a:solidFill>
                <a:latin typeface="+mj-lt"/>
              </a:rPr>
              <a:t>là</a:t>
            </a:r>
            <a:r>
              <a:rPr lang="en-US" altLang="en-US" b="1" dirty="0">
                <a:solidFill>
                  <a:srgbClr val="FF0000"/>
                </a:solidFill>
                <a:latin typeface="+mj-lt"/>
              </a:rPr>
              <a:t> </a:t>
            </a:r>
            <a:r>
              <a:rPr lang="en-US" altLang="en-US" b="1" dirty="0" err="1">
                <a:solidFill>
                  <a:srgbClr val="FF0000"/>
                </a:solidFill>
                <a:latin typeface="+mj-lt"/>
              </a:rPr>
              <a:t>mọi</a:t>
            </a:r>
            <a:r>
              <a:rPr lang="en-US" altLang="en-US" b="1" dirty="0">
                <a:solidFill>
                  <a:srgbClr val="FF0000"/>
                </a:solidFill>
                <a:latin typeface="+mj-lt"/>
              </a:rPr>
              <a:t> </a:t>
            </a:r>
            <a:r>
              <a:rPr lang="en-US" altLang="en-US" b="1" dirty="0" err="1">
                <a:solidFill>
                  <a:srgbClr val="FF0000"/>
                </a:solidFill>
                <a:latin typeface="+mj-lt"/>
              </a:rPr>
              <a:t>thứ</a:t>
            </a:r>
            <a:r>
              <a:rPr lang="en-US" altLang="en-US" b="1" dirty="0">
                <a:solidFill>
                  <a:srgbClr val="FF0000"/>
                </a:solidFill>
                <a:latin typeface="+mj-lt"/>
              </a:rPr>
              <a:t>.”</a:t>
            </a:r>
          </a:p>
          <a:p>
            <a:pPr eaLnBrk="1" hangingPunct="1"/>
            <a:endParaRPr lang="en-US" altLang="en-US" dirty="0">
              <a:latin typeface="+mj-lt"/>
            </a:endParaRPr>
          </a:p>
          <a:p>
            <a:pPr eaLnBrk="1" hangingPunct="1"/>
            <a:r>
              <a:rPr lang="en-US" altLang="en-US" dirty="0" err="1">
                <a:latin typeface="+mj-lt"/>
              </a:rPr>
              <a:t>Các</a:t>
            </a:r>
            <a:r>
              <a:rPr lang="en-US" altLang="en-US" dirty="0">
                <a:latin typeface="+mj-lt"/>
              </a:rPr>
              <a:t> </a:t>
            </a:r>
            <a:r>
              <a:rPr lang="en-US" altLang="en-US" dirty="0" err="1">
                <a:latin typeface="+mj-lt"/>
              </a:rPr>
              <a:t>nguyên</a:t>
            </a:r>
            <a:r>
              <a:rPr lang="en-US" altLang="en-US" dirty="0">
                <a:latin typeface="+mj-lt"/>
              </a:rPr>
              <a:t> </a:t>
            </a:r>
            <a:r>
              <a:rPr lang="en-US" altLang="en-US" dirty="0" err="1">
                <a:latin typeface="+mj-lt"/>
              </a:rPr>
              <a:t>tắc</a:t>
            </a:r>
            <a:r>
              <a:rPr lang="en-US" altLang="en-US" dirty="0">
                <a:latin typeface="+mj-lt"/>
              </a:rPr>
              <a:t> </a:t>
            </a:r>
            <a:r>
              <a:rPr lang="en-US" altLang="en-US" dirty="0" err="1">
                <a:latin typeface="+mj-lt"/>
              </a:rPr>
              <a:t>lên</a:t>
            </a:r>
            <a:r>
              <a:rPr lang="en-US" altLang="en-US" dirty="0">
                <a:latin typeface="+mj-lt"/>
              </a:rPr>
              <a:t> </a:t>
            </a:r>
            <a:r>
              <a:rPr lang="en-US" altLang="en-US" dirty="0" err="1">
                <a:latin typeface="+mj-lt"/>
              </a:rPr>
              <a:t>kế</a:t>
            </a:r>
            <a:r>
              <a:rPr lang="en-US" altLang="en-US" dirty="0">
                <a:latin typeface="+mj-lt"/>
              </a:rPr>
              <a:t> </a:t>
            </a:r>
            <a:r>
              <a:rPr lang="en-US" altLang="en-US" dirty="0" err="1">
                <a:latin typeface="+mj-lt"/>
              </a:rPr>
              <a:t>hoạch</a:t>
            </a:r>
            <a:endParaRPr lang="en-US" altLang="en-US" dirty="0">
              <a:latin typeface="+mj-lt"/>
            </a:endParaRPr>
          </a:p>
          <a:p>
            <a:pPr eaLnBrk="1" hangingPunct="1"/>
            <a:endParaRPr lang="en-US" altLang="en-US" dirty="0">
              <a:latin typeface="+mj-lt"/>
            </a:endParaRPr>
          </a:p>
          <a:p>
            <a:pPr marL="342900" indent="-342900">
              <a:buFont typeface="Wingdings" panose="05000000000000000000" pitchFamily="2" charset="2"/>
              <a:buChar char="Ø"/>
            </a:pPr>
            <a:r>
              <a:rPr lang="vi-VN" b="0" i="0" dirty="0">
                <a:solidFill>
                  <a:schemeClr val="tx1"/>
                </a:solidFill>
                <a:effectLst/>
                <a:latin typeface="+mj-lt"/>
              </a:rPr>
              <a:t>Sự phân chia — Xác định các nhiệm vụ khác biệt</a:t>
            </a:r>
          </a:p>
          <a:p>
            <a:pPr marL="342900" indent="-342900">
              <a:buFont typeface="Wingdings" panose="05000000000000000000" pitchFamily="2" charset="2"/>
              <a:buChar char="Ø"/>
            </a:pPr>
            <a:r>
              <a:rPr lang="vi-VN" b="0" i="0" dirty="0">
                <a:solidFill>
                  <a:schemeClr val="tx1"/>
                </a:solidFill>
                <a:effectLst/>
                <a:latin typeface="+mj-lt"/>
              </a:rPr>
              <a:t>Tính phụ thuộc — Chỉ ra các mối quan hệ tương tác</a:t>
            </a:r>
          </a:p>
          <a:p>
            <a:pPr marL="342900" indent="-342900">
              <a:buFont typeface="Wingdings" panose="05000000000000000000" pitchFamily="2" charset="2"/>
              <a:buChar char="Ø"/>
            </a:pPr>
            <a:r>
              <a:rPr lang="vi-VN" b="0" i="0" dirty="0">
                <a:solidFill>
                  <a:schemeClr val="tx1"/>
                </a:solidFill>
                <a:effectLst/>
                <a:latin typeface="+mj-lt"/>
              </a:rPr>
              <a:t>Xác định nhân lực — Chắc chắn các nguồn lực có sẵn</a:t>
            </a:r>
          </a:p>
          <a:p>
            <a:pPr marL="342900" indent="-342900">
              <a:buFont typeface="Wingdings" panose="05000000000000000000" pitchFamily="2" charset="2"/>
              <a:buChar char="Ø"/>
            </a:pPr>
            <a:r>
              <a:rPr lang="vi-VN" b="0" i="0" dirty="0">
                <a:solidFill>
                  <a:schemeClr val="tx1"/>
                </a:solidFill>
                <a:effectLst/>
                <a:latin typeface="+mj-lt"/>
              </a:rPr>
              <a:t>Xác định trách nhiệm — Mọi người phải được chỉ định</a:t>
            </a:r>
          </a:p>
          <a:p>
            <a:pPr marL="342900" indent="-342900">
              <a:buFont typeface="Wingdings" panose="05000000000000000000" pitchFamily="2" charset="2"/>
              <a:buChar char="Ø"/>
            </a:pPr>
            <a:r>
              <a:rPr lang="vi-VN" b="0" i="0" dirty="0">
                <a:solidFill>
                  <a:schemeClr val="tx1"/>
                </a:solidFill>
                <a:effectLst/>
                <a:latin typeface="+mj-lt"/>
              </a:rPr>
              <a:t>Xác định đầu ra — Mỗi nhiệm vụ phải có đầu ra</a:t>
            </a:r>
          </a:p>
          <a:p>
            <a:pPr marL="342900" indent="-342900">
              <a:buFont typeface="Wingdings" panose="05000000000000000000" pitchFamily="2" charset="2"/>
              <a:buChar char="Ø"/>
            </a:pPr>
            <a:r>
              <a:rPr lang="vi-VN" b="0" i="0" dirty="0">
                <a:solidFill>
                  <a:schemeClr val="tx1"/>
                </a:solidFill>
                <a:effectLst/>
                <a:latin typeface="+mj-lt"/>
              </a:rPr>
              <a:t>Xác định mốc thời gian — đánh giá cho chất lượng</a:t>
            </a:r>
            <a:r>
              <a:rPr lang="vi-VN" dirty="0">
                <a:solidFill>
                  <a:schemeClr val="tx1"/>
                </a:solidFill>
                <a:latin typeface="+mj-lt"/>
              </a:rPr>
              <a:t> </a:t>
            </a:r>
            <a:br>
              <a:rPr lang="vi-VN" sz="2400" dirty="0"/>
            </a:br>
            <a:endParaRPr lang="en-US" altLang="en-US" sz="2500" dirty="0"/>
          </a:p>
        </p:txBody>
      </p:sp>
    </p:spTree>
    <p:extLst>
      <p:ext uri="{BB962C8B-B14F-4D97-AF65-F5344CB8AC3E}">
        <p14:creationId xmlns:p14="http://schemas.microsoft.com/office/powerpoint/2010/main" val="2124686857"/>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6490625" y="1800225"/>
            <a:ext cx="2452675" cy="4692650"/>
          </a:xfrm>
        </p:spPr>
        <p:txBody>
          <a:bodyPr>
            <a:normAutofit/>
          </a:bodyPr>
          <a:lstStyle/>
          <a:p>
            <a:pPr marL="457200" indent="-457200">
              <a:buAutoNum type="arabicPeriod"/>
            </a:pPr>
            <a:r>
              <a:rPr lang="en-US" dirty="0" err="1">
                <a:solidFill>
                  <a:srgbClr val="FF0000"/>
                </a:solidFill>
                <a:latin typeface="+mj-lt"/>
              </a:rPr>
              <a:t>Khảo</a:t>
            </a:r>
            <a:r>
              <a:rPr lang="en-US" dirty="0">
                <a:solidFill>
                  <a:srgbClr val="FF0000"/>
                </a:solidFill>
                <a:latin typeface="+mj-lt"/>
              </a:rPr>
              <a:t> </a:t>
            </a:r>
            <a:r>
              <a:rPr lang="en-US" dirty="0" err="1">
                <a:solidFill>
                  <a:srgbClr val="FF0000"/>
                </a:solidFill>
                <a:latin typeface="+mj-lt"/>
              </a:rPr>
              <a:t>sát</a:t>
            </a:r>
            <a:r>
              <a:rPr lang="en-US" dirty="0">
                <a:solidFill>
                  <a:srgbClr val="FF0000"/>
                </a:solidFill>
                <a:latin typeface="+mj-lt"/>
              </a:rPr>
              <a:t>, </a:t>
            </a:r>
            <a:r>
              <a:rPr lang="en-US" dirty="0" err="1">
                <a:solidFill>
                  <a:srgbClr val="FF0000"/>
                </a:solidFill>
                <a:latin typeface="+mj-lt"/>
              </a:rPr>
              <a:t>đặc</a:t>
            </a:r>
            <a:r>
              <a:rPr lang="en-US" dirty="0">
                <a:solidFill>
                  <a:srgbClr val="FF0000"/>
                </a:solidFill>
                <a:latin typeface="+mj-lt"/>
              </a:rPr>
              <a:t> </a:t>
            </a:r>
            <a:r>
              <a:rPr lang="en-US" dirty="0" err="1">
                <a:solidFill>
                  <a:srgbClr val="FF0000"/>
                </a:solidFill>
                <a:latin typeface="+mj-lt"/>
              </a:rPr>
              <a:t>tả</a:t>
            </a:r>
            <a:r>
              <a:rPr lang="en-US" dirty="0">
                <a:solidFill>
                  <a:srgbClr val="FF0000"/>
                </a:solidFill>
                <a:latin typeface="+mj-lt"/>
              </a:rPr>
              <a:t> </a:t>
            </a:r>
            <a:r>
              <a:rPr lang="en-US" dirty="0" err="1">
                <a:solidFill>
                  <a:srgbClr val="FF0000"/>
                </a:solidFill>
                <a:latin typeface="+mj-lt"/>
              </a:rPr>
              <a:t>yêu</a:t>
            </a:r>
            <a:r>
              <a:rPr lang="en-US" dirty="0">
                <a:solidFill>
                  <a:srgbClr val="FF0000"/>
                </a:solidFill>
                <a:latin typeface="+mj-lt"/>
              </a:rPr>
              <a:t> </a:t>
            </a:r>
            <a:r>
              <a:rPr lang="en-US" dirty="0" err="1">
                <a:solidFill>
                  <a:srgbClr val="FF0000"/>
                </a:solidFill>
                <a:latin typeface="+mj-lt"/>
              </a:rPr>
              <a:t>cầu</a:t>
            </a:r>
            <a:r>
              <a:rPr lang="en-US" dirty="0">
                <a:solidFill>
                  <a:srgbClr val="FF0000"/>
                </a:solidFill>
                <a:latin typeface="+mj-lt"/>
              </a:rPr>
              <a:t>, </a:t>
            </a:r>
            <a:r>
              <a:rPr lang="en-US" dirty="0" err="1">
                <a:solidFill>
                  <a:srgbClr val="FF0000"/>
                </a:solidFill>
                <a:latin typeface="+mj-lt"/>
              </a:rPr>
              <a:t>phân</a:t>
            </a:r>
            <a:r>
              <a:rPr lang="en-US" dirty="0">
                <a:solidFill>
                  <a:srgbClr val="FF0000"/>
                </a:solidFill>
                <a:latin typeface="+mj-lt"/>
              </a:rPr>
              <a:t> </a:t>
            </a:r>
            <a:r>
              <a:rPr lang="en-US" dirty="0" err="1">
                <a:solidFill>
                  <a:srgbClr val="FF0000"/>
                </a:solidFill>
                <a:latin typeface="+mj-lt"/>
              </a:rPr>
              <a:t>tích</a:t>
            </a:r>
            <a:r>
              <a:rPr lang="en-US" dirty="0">
                <a:solidFill>
                  <a:srgbClr val="FF0000"/>
                </a:solidFill>
                <a:latin typeface="+mj-lt"/>
              </a:rPr>
              <a:t> </a:t>
            </a:r>
            <a:r>
              <a:rPr lang="en-US" dirty="0" err="1">
                <a:solidFill>
                  <a:srgbClr val="FF0000"/>
                </a:solidFill>
                <a:latin typeface="+mj-lt"/>
              </a:rPr>
              <a:t>và</a:t>
            </a:r>
            <a:r>
              <a:rPr lang="en-US" dirty="0">
                <a:solidFill>
                  <a:srgbClr val="FF0000"/>
                </a:solidFill>
                <a:latin typeface="+mj-lt"/>
              </a:rPr>
              <a:t> </a:t>
            </a:r>
            <a:r>
              <a:rPr lang="en-US" dirty="0" err="1">
                <a:solidFill>
                  <a:srgbClr val="FF0000"/>
                </a:solidFill>
                <a:latin typeface="+mj-lt"/>
              </a:rPr>
              <a:t>thiết</a:t>
            </a:r>
            <a:r>
              <a:rPr lang="en-US" dirty="0">
                <a:solidFill>
                  <a:srgbClr val="FF0000"/>
                </a:solidFill>
                <a:latin typeface="+mj-lt"/>
              </a:rPr>
              <a:t> </a:t>
            </a:r>
            <a:r>
              <a:rPr lang="en-US" dirty="0" err="1">
                <a:solidFill>
                  <a:srgbClr val="FF0000"/>
                </a:solidFill>
                <a:latin typeface="+mj-lt"/>
              </a:rPr>
              <a:t>kế</a:t>
            </a:r>
            <a:endParaRPr lang="en-US" dirty="0">
              <a:solidFill>
                <a:srgbClr val="FF0000"/>
              </a:solidFill>
              <a:latin typeface="+mj-lt"/>
            </a:endParaRPr>
          </a:p>
          <a:p>
            <a:pPr marL="457200" indent="-457200">
              <a:buAutoNum type="arabicPeriod"/>
            </a:pPr>
            <a:endParaRPr lang="en-US" altLang="en-US" dirty="0">
              <a:solidFill>
                <a:srgbClr val="FF0000"/>
              </a:solidFill>
              <a:latin typeface="+mj-lt"/>
            </a:endParaRPr>
          </a:p>
          <a:p>
            <a:pPr marL="457200" indent="-457200">
              <a:buAutoNum type="arabicPeriod"/>
            </a:pPr>
            <a:r>
              <a:rPr lang="en-US" altLang="en-US" dirty="0" err="1">
                <a:solidFill>
                  <a:srgbClr val="FF0000"/>
                </a:solidFill>
                <a:latin typeface="+mj-lt"/>
              </a:rPr>
              <a:t>Lập</a:t>
            </a:r>
            <a:r>
              <a:rPr lang="en-US" altLang="en-US" dirty="0">
                <a:solidFill>
                  <a:srgbClr val="FF0000"/>
                </a:solidFill>
                <a:latin typeface="+mj-lt"/>
              </a:rPr>
              <a:t> </a:t>
            </a:r>
            <a:r>
              <a:rPr lang="en-US" altLang="en-US" dirty="0" err="1">
                <a:solidFill>
                  <a:srgbClr val="FF0000"/>
                </a:solidFill>
                <a:latin typeface="+mj-lt"/>
              </a:rPr>
              <a:t>trình</a:t>
            </a:r>
            <a:endParaRPr lang="en-US" altLang="en-US" dirty="0">
              <a:solidFill>
                <a:srgbClr val="FF0000"/>
              </a:solidFill>
              <a:latin typeface="+mj-lt"/>
            </a:endParaRPr>
          </a:p>
          <a:p>
            <a:pPr marL="457200" indent="-457200">
              <a:buAutoNum type="arabicPeriod"/>
            </a:pPr>
            <a:endParaRPr lang="en-US" altLang="en-US" dirty="0">
              <a:solidFill>
                <a:srgbClr val="FF0000"/>
              </a:solidFill>
              <a:latin typeface="+mj-lt"/>
            </a:endParaRPr>
          </a:p>
          <a:p>
            <a:pPr marL="457200" indent="-457200">
              <a:buAutoNum type="arabicPeriod"/>
            </a:pPr>
            <a:endParaRPr lang="en-US" altLang="en-US" dirty="0">
              <a:solidFill>
                <a:srgbClr val="FF0000"/>
              </a:solidFill>
              <a:latin typeface="+mj-lt"/>
            </a:endParaRPr>
          </a:p>
          <a:p>
            <a:pPr marL="457200" indent="-457200">
              <a:buAutoNum type="arabicPeriod"/>
            </a:pPr>
            <a:r>
              <a:rPr lang="en-US" altLang="en-US" dirty="0" err="1">
                <a:solidFill>
                  <a:srgbClr val="FF0000"/>
                </a:solidFill>
                <a:latin typeface="+mj-lt"/>
              </a:rPr>
              <a:t>Kiểm</a:t>
            </a:r>
            <a:r>
              <a:rPr lang="en-US" altLang="en-US" dirty="0">
                <a:solidFill>
                  <a:srgbClr val="FF0000"/>
                </a:solidFill>
                <a:latin typeface="+mj-lt"/>
              </a:rPr>
              <a:t> </a:t>
            </a:r>
            <a:r>
              <a:rPr lang="en-US" altLang="en-US" dirty="0" err="1">
                <a:solidFill>
                  <a:srgbClr val="FF0000"/>
                </a:solidFill>
                <a:latin typeface="+mj-lt"/>
              </a:rPr>
              <a:t>thử</a:t>
            </a:r>
            <a:r>
              <a:rPr lang="en-US" altLang="en-US" dirty="0">
                <a:solidFill>
                  <a:srgbClr val="FF0000"/>
                </a:solidFill>
                <a:latin typeface="+mj-lt"/>
              </a:rPr>
              <a:t>, </a:t>
            </a:r>
            <a:r>
              <a:rPr lang="en-US" altLang="en-US" dirty="0" err="1">
                <a:solidFill>
                  <a:srgbClr val="FF0000"/>
                </a:solidFill>
                <a:latin typeface="+mj-lt"/>
              </a:rPr>
              <a:t>triển</a:t>
            </a:r>
            <a:r>
              <a:rPr lang="en-US" altLang="en-US" dirty="0">
                <a:solidFill>
                  <a:srgbClr val="FF0000"/>
                </a:solidFill>
                <a:latin typeface="+mj-lt"/>
              </a:rPr>
              <a:t> </a:t>
            </a:r>
            <a:r>
              <a:rPr lang="en-US" altLang="en-US" dirty="0" err="1">
                <a:solidFill>
                  <a:srgbClr val="FF0000"/>
                </a:solidFill>
                <a:latin typeface="+mj-lt"/>
              </a:rPr>
              <a:t>khai</a:t>
            </a:r>
            <a:r>
              <a:rPr lang="en-US" altLang="en-US" dirty="0">
                <a:solidFill>
                  <a:srgbClr val="FF0000"/>
                </a:solidFill>
                <a:latin typeface="+mj-lt"/>
              </a:rPr>
              <a:t>, </a:t>
            </a:r>
            <a:r>
              <a:rPr lang="en-US" altLang="en-US" dirty="0" err="1">
                <a:solidFill>
                  <a:srgbClr val="FF0000"/>
                </a:solidFill>
                <a:latin typeface="+mj-lt"/>
              </a:rPr>
              <a:t>vận</a:t>
            </a:r>
            <a:r>
              <a:rPr lang="en-US" altLang="en-US" dirty="0">
                <a:solidFill>
                  <a:srgbClr val="FF0000"/>
                </a:solidFill>
                <a:latin typeface="+mj-lt"/>
              </a:rPr>
              <a:t> </a:t>
            </a:r>
            <a:r>
              <a:rPr lang="en-US" altLang="en-US" dirty="0" err="1">
                <a:solidFill>
                  <a:srgbClr val="FF0000"/>
                </a:solidFill>
                <a:latin typeface="+mj-lt"/>
              </a:rPr>
              <a:t>hành</a:t>
            </a:r>
            <a:r>
              <a:rPr lang="en-US" altLang="en-US" dirty="0">
                <a:solidFill>
                  <a:srgbClr val="FF0000"/>
                </a:solidFill>
                <a:latin typeface="+mj-lt"/>
              </a:rPr>
              <a:t> </a:t>
            </a:r>
            <a:r>
              <a:rPr lang="en-US" altLang="en-US" dirty="0" err="1">
                <a:solidFill>
                  <a:srgbClr val="FF0000"/>
                </a:solidFill>
                <a:latin typeface="+mj-lt"/>
              </a:rPr>
              <a:t>và</a:t>
            </a:r>
            <a:r>
              <a:rPr lang="en-US" altLang="en-US" dirty="0">
                <a:solidFill>
                  <a:srgbClr val="FF0000"/>
                </a:solidFill>
                <a:latin typeface="+mj-lt"/>
              </a:rPr>
              <a:t> </a:t>
            </a:r>
            <a:r>
              <a:rPr lang="en-US" altLang="en-US" dirty="0" err="1">
                <a:solidFill>
                  <a:srgbClr val="FF0000"/>
                </a:solidFill>
                <a:latin typeface="+mj-lt"/>
              </a:rPr>
              <a:t>bảo</a:t>
            </a:r>
            <a:r>
              <a:rPr lang="en-US" altLang="en-US" dirty="0">
                <a:solidFill>
                  <a:srgbClr val="FF0000"/>
                </a:solidFill>
                <a:latin typeface="+mj-lt"/>
              </a:rPr>
              <a:t> </a:t>
            </a:r>
            <a:r>
              <a:rPr lang="en-US" altLang="en-US" dirty="0" err="1">
                <a:solidFill>
                  <a:srgbClr val="FF0000"/>
                </a:solidFill>
                <a:latin typeface="+mj-lt"/>
              </a:rPr>
              <a:t>trì</a:t>
            </a:r>
            <a:endParaRPr lang="en-US" altLang="en-US" dirty="0">
              <a:latin typeface="+mj-lt"/>
            </a:endParaRPr>
          </a:p>
        </p:txBody>
      </p:sp>
      <p:pic>
        <p:nvPicPr>
          <p:cNvPr id="5" name="Picture 4">
            <a:extLst>
              <a:ext uri="{FF2B5EF4-FFF2-40B4-BE49-F238E27FC236}">
                <a16:creationId xmlns:a16="http://schemas.microsoft.com/office/drawing/2014/main" id="{3813E0C9-EE86-42FB-801C-6166BC64D292}"/>
              </a:ext>
            </a:extLst>
          </p:cNvPr>
          <p:cNvPicPr>
            <a:picLocks noChangeAspect="1"/>
          </p:cNvPicPr>
          <p:nvPr/>
        </p:nvPicPr>
        <p:blipFill>
          <a:blip r:embed="rId2"/>
          <a:stretch>
            <a:fillRect/>
          </a:stretch>
        </p:blipFill>
        <p:spPr>
          <a:xfrm>
            <a:off x="3152763" y="1202514"/>
            <a:ext cx="3400450" cy="4805398"/>
          </a:xfrm>
          <a:prstGeom prst="rect">
            <a:avLst/>
          </a:prstGeom>
        </p:spPr>
      </p:pic>
    </p:spTree>
    <p:extLst>
      <p:ext uri="{BB962C8B-B14F-4D97-AF65-F5344CB8AC3E}">
        <p14:creationId xmlns:p14="http://schemas.microsoft.com/office/powerpoint/2010/main" val="179917278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87317" y="1226240"/>
            <a:ext cx="8769626" cy="4692650"/>
          </a:xfrm>
        </p:spPr>
        <p:txBody>
          <a:bodyPr>
            <a:noAutofit/>
          </a:bodyPr>
          <a:lstStyle/>
          <a:p>
            <a:pPr algn="just" eaLnBrk="1" hangingPunct="1"/>
            <a:r>
              <a:rPr lang="en-US" altLang="en-US" b="1" dirty="0" err="1">
                <a:latin typeface="+mj-lt"/>
              </a:rPr>
              <a:t>Lập</a:t>
            </a:r>
            <a:r>
              <a:rPr lang="en-US" altLang="en-US" b="1" dirty="0">
                <a:latin typeface="+mj-lt"/>
              </a:rPr>
              <a:t> </a:t>
            </a:r>
            <a:r>
              <a:rPr lang="en-US" altLang="en-US" b="1" dirty="0" err="1">
                <a:latin typeface="+mj-lt"/>
              </a:rPr>
              <a:t>kế</a:t>
            </a:r>
            <a:r>
              <a:rPr lang="en-US" altLang="en-US" b="1" dirty="0">
                <a:latin typeface="+mj-lt"/>
              </a:rPr>
              <a:t> </a:t>
            </a:r>
            <a:r>
              <a:rPr lang="en-US" altLang="en-US" b="1" dirty="0" err="1">
                <a:latin typeface="+mj-lt"/>
              </a:rPr>
              <a:t>hoạch</a:t>
            </a:r>
            <a:r>
              <a:rPr lang="en-US" altLang="en-US" b="1" dirty="0">
                <a:latin typeface="+mj-lt"/>
              </a:rPr>
              <a:t>, </a:t>
            </a:r>
            <a:r>
              <a:rPr lang="vi-VN" altLang="en-US" b="1" dirty="0">
                <a:latin typeface="+mj-lt"/>
              </a:rPr>
              <a:t>ướ</a:t>
            </a:r>
            <a:r>
              <a:rPr lang="en-US" altLang="en-US" b="1" dirty="0">
                <a:latin typeface="+mj-lt"/>
              </a:rPr>
              <a:t>c l</a:t>
            </a:r>
            <a:r>
              <a:rPr lang="vi-VN" altLang="en-US" b="1" dirty="0">
                <a:latin typeface="+mj-lt"/>
              </a:rPr>
              <a:t>ượng</a:t>
            </a:r>
            <a:r>
              <a:rPr lang="en-US" altLang="en-US" b="1" dirty="0">
                <a:latin typeface="+mj-lt"/>
              </a:rPr>
              <a:t> </a:t>
            </a:r>
            <a:r>
              <a:rPr lang="en-US" altLang="en-US" b="1" dirty="0" err="1">
                <a:latin typeface="+mj-lt"/>
              </a:rPr>
              <a:t>và</a:t>
            </a:r>
            <a:r>
              <a:rPr lang="en-US" altLang="en-US" b="1" dirty="0">
                <a:latin typeface="+mj-lt"/>
              </a:rPr>
              <a:t> </a:t>
            </a:r>
            <a:r>
              <a:rPr lang="en-US" altLang="en-US" b="1" dirty="0" err="1">
                <a:latin typeface="+mj-lt"/>
              </a:rPr>
              <a:t>lập</a:t>
            </a:r>
            <a:r>
              <a:rPr lang="en-US" altLang="en-US" b="1" dirty="0">
                <a:latin typeface="+mj-lt"/>
              </a:rPr>
              <a:t> </a:t>
            </a:r>
            <a:r>
              <a:rPr lang="en-US" altLang="en-US" b="1" dirty="0" err="1">
                <a:latin typeface="+mj-lt"/>
              </a:rPr>
              <a:t>lịch</a:t>
            </a:r>
            <a:endParaRPr lang="en-US" altLang="en-US" b="1" dirty="0">
              <a:latin typeface="+mj-lt"/>
            </a:endParaRPr>
          </a:p>
          <a:p>
            <a:pPr eaLnBrk="1" hangingPunct="1"/>
            <a:r>
              <a:rPr lang="en-US" altLang="en-US" dirty="0" err="1">
                <a:latin typeface="+mj-lt"/>
              </a:rPr>
              <a:t>Sự</a:t>
            </a:r>
            <a:r>
              <a:rPr lang="en-US" altLang="en-US" dirty="0">
                <a:latin typeface="+mj-lt"/>
              </a:rPr>
              <a:t> </a:t>
            </a:r>
            <a:r>
              <a:rPr lang="en-US" altLang="en-US" dirty="0" err="1">
                <a:latin typeface="+mj-lt"/>
              </a:rPr>
              <a:t>khác</a:t>
            </a:r>
            <a:r>
              <a:rPr lang="en-US" altLang="en-US" dirty="0">
                <a:latin typeface="+mj-lt"/>
              </a:rPr>
              <a:t> </a:t>
            </a:r>
            <a:r>
              <a:rPr lang="en-US" altLang="en-US" dirty="0" err="1">
                <a:latin typeface="+mj-lt"/>
              </a:rPr>
              <a:t>nhau</a:t>
            </a:r>
            <a:r>
              <a:rPr lang="en-US" altLang="en-US" dirty="0">
                <a:latin typeface="+mj-lt"/>
              </a:rPr>
              <a:t> </a:t>
            </a:r>
            <a:r>
              <a:rPr lang="en-US" altLang="en-US" dirty="0" err="1">
                <a:latin typeface="+mj-lt"/>
              </a:rPr>
              <a:t>là</a:t>
            </a:r>
            <a:r>
              <a:rPr lang="en-US" altLang="en-US" dirty="0">
                <a:latin typeface="+mj-lt"/>
              </a:rPr>
              <a:t> </a:t>
            </a:r>
            <a:r>
              <a:rPr lang="en-US" altLang="en-US" dirty="0" err="1">
                <a:latin typeface="+mj-lt"/>
              </a:rPr>
              <a:t>gì</a:t>
            </a:r>
            <a:r>
              <a:rPr lang="en-US" altLang="en-US" dirty="0">
                <a:latin typeface="+mj-lt"/>
              </a:rPr>
              <a:t>?</a:t>
            </a:r>
          </a:p>
          <a:p>
            <a:pPr marL="342900" indent="-342900" algn="just" eaLnBrk="1" hangingPunct="1">
              <a:buFont typeface="Wingdings" panose="05000000000000000000" pitchFamily="2" charset="2"/>
              <a:buChar char="Ø"/>
            </a:pPr>
            <a:r>
              <a:rPr lang="en-US" altLang="en-US" dirty="0" err="1">
                <a:latin typeface="+mj-lt"/>
              </a:rPr>
              <a:t>Lập</a:t>
            </a:r>
            <a:r>
              <a:rPr lang="en-US" altLang="en-US" dirty="0">
                <a:latin typeface="+mj-lt"/>
              </a:rPr>
              <a:t> </a:t>
            </a:r>
            <a:r>
              <a:rPr lang="en-US" altLang="en-US" dirty="0" err="1">
                <a:latin typeface="+mj-lt"/>
              </a:rPr>
              <a:t>kế</a:t>
            </a:r>
            <a:r>
              <a:rPr lang="en-US" altLang="en-US" dirty="0">
                <a:latin typeface="+mj-lt"/>
              </a:rPr>
              <a:t> </a:t>
            </a:r>
            <a:r>
              <a:rPr lang="en-US" altLang="en-US" dirty="0" err="1">
                <a:latin typeface="+mj-lt"/>
              </a:rPr>
              <a:t>hoạch</a:t>
            </a:r>
            <a:r>
              <a:rPr lang="en-US" altLang="en-US" dirty="0">
                <a:latin typeface="+mj-lt"/>
              </a:rPr>
              <a:t>: </a:t>
            </a:r>
            <a:r>
              <a:rPr lang="en-US" altLang="en-US" dirty="0" err="1">
                <a:latin typeface="+mj-lt"/>
              </a:rPr>
              <a:t>xác</a:t>
            </a:r>
            <a:r>
              <a:rPr lang="en-US" altLang="en-US" dirty="0">
                <a:latin typeface="+mj-lt"/>
              </a:rPr>
              <a:t> </a:t>
            </a:r>
            <a:r>
              <a:rPr lang="vi-VN" altLang="en-US" dirty="0">
                <a:latin typeface="+mj-lt"/>
              </a:rPr>
              <a:t>định</a:t>
            </a:r>
            <a:r>
              <a:rPr lang="en-US" altLang="en-US" dirty="0">
                <a:latin typeface="+mj-lt"/>
              </a:rPr>
              <a:t> </a:t>
            </a:r>
            <a:r>
              <a:rPr lang="en-US" altLang="en-US" dirty="0" err="1">
                <a:latin typeface="+mj-lt"/>
              </a:rPr>
              <a:t>các</a:t>
            </a:r>
            <a:r>
              <a:rPr lang="en-US" altLang="en-US" dirty="0">
                <a:latin typeface="+mj-lt"/>
              </a:rPr>
              <a:t> </a:t>
            </a:r>
            <a:r>
              <a:rPr lang="en-US" altLang="en-US" dirty="0" err="1">
                <a:latin typeface="+mj-lt"/>
              </a:rPr>
              <a:t>hoạt</a:t>
            </a:r>
            <a:r>
              <a:rPr lang="en-US" altLang="en-US" dirty="0">
                <a:latin typeface="+mj-lt"/>
              </a:rPr>
              <a:t> </a:t>
            </a:r>
            <a:r>
              <a:rPr lang="vi-VN" altLang="en-US" dirty="0">
                <a:latin typeface="+mj-lt"/>
              </a:rPr>
              <a:t>động</a:t>
            </a:r>
            <a:r>
              <a:rPr lang="en-US" altLang="en-US" dirty="0">
                <a:latin typeface="+mj-lt"/>
              </a:rPr>
              <a:t>. </a:t>
            </a:r>
            <a:r>
              <a:rPr lang="en-US" altLang="en-US" dirty="0" err="1">
                <a:latin typeface="+mj-lt"/>
              </a:rPr>
              <a:t>Không</a:t>
            </a:r>
            <a:r>
              <a:rPr lang="en-US" altLang="en-US" dirty="0">
                <a:latin typeface="+mj-lt"/>
              </a:rPr>
              <a:t> </a:t>
            </a:r>
            <a:r>
              <a:rPr lang="en-US" altLang="en-US" dirty="0" err="1">
                <a:latin typeface="+mj-lt"/>
              </a:rPr>
              <a:t>có</a:t>
            </a:r>
            <a:r>
              <a:rPr lang="en-US" altLang="en-US" dirty="0">
                <a:latin typeface="+mj-lt"/>
              </a:rPr>
              <a:t> </a:t>
            </a:r>
            <a:r>
              <a:rPr lang="en-US" altLang="en-US" dirty="0" err="1">
                <a:latin typeface="+mj-lt"/>
              </a:rPr>
              <a:t>ngày</a:t>
            </a:r>
            <a:r>
              <a:rPr lang="en-US" altLang="en-US" dirty="0">
                <a:latin typeface="+mj-lt"/>
              </a:rPr>
              <a:t> </a:t>
            </a:r>
            <a:r>
              <a:rPr lang="en-US" altLang="en-US" dirty="0" err="1">
                <a:latin typeface="+mj-lt"/>
              </a:rPr>
              <a:t>bắt</a:t>
            </a:r>
            <a:r>
              <a:rPr lang="en-US" altLang="en-US" dirty="0">
                <a:latin typeface="+mj-lt"/>
              </a:rPr>
              <a:t> </a:t>
            </a:r>
            <a:r>
              <a:rPr lang="vi-VN" altLang="en-US" dirty="0">
                <a:latin typeface="+mj-lt"/>
              </a:rPr>
              <a:t>đầu</a:t>
            </a:r>
            <a:r>
              <a:rPr lang="en-US" altLang="en-US" dirty="0">
                <a:latin typeface="+mj-lt"/>
              </a:rPr>
              <a:t> </a:t>
            </a:r>
            <a:r>
              <a:rPr lang="en-US" altLang="en-US" dirty="0" err="1">
                <a:latin typeface="+mj-lt"/>
              </a:rPr>
              <a:t>và</a:t>
            </a:r>
            <a:r>
              <a:rPr lang="en-US" altLang="en-US" dirty="0">
                <a:latin typeface="+mj-lt"/>
              </a:rPr>
              <a:t> </a:t>
            </a:r>
            <a:r>
              <a:rPr lang="en-US" altLang="en-US" dirty="0" err="1">
                <a:latin typeface="+mj-lt"/>
              </a:rPr>
              <a:t>kết</a:t>
            </a:r>
            <a:r>
              <a:rPr lang="en-US" altLang="en-US" dirty="0">
                <a:latin typeface="+mj-lt"/>
              </a:rPr>
              <a:t> </a:t>
            </a:r>
            <a:r>
              <a:rPr lang="en-US" altLang="en-US" dirty="0" err="1">
                <a:latin typeface="+mj-lt"/>
              </a:rPr>
              <a:t>thúc</a:t>
            </a:r>
            <a:r>
              <a:rPr lang="en-US" altLang="en-US" dirty="0">
                <a:latin typeface="+mj-lt"/>
              </a:rPr>
              <a:t> </a:t>
            </a:r>
            <a:r>
              <a:rPr lang="en-US" altLang="en-US" dirty="0" err="1">
                <a:latin typeface="+mj-lt"/>
              </a:rPr>
              <a:t>cụ</a:t>
            </a:r>
            <a:r>
              <a:rPr lang="en-US" altLang="en-US" dirty="0">
                <a:latin typeface="+mj-lt"/>
              </a:rPr>
              <a:t> </a:t>
            </a:r>
            <a:r>
              <a:rPr lang="en-US" altLang="en-US" dirty="0" err="1">
                <a:latin typeface="+mj-lt"/>
              </a:rPr>
              <a:t>thể</a:t>
            </a:r>
            <a:r>
              <a:rPr lang="en-US" altLang="en-US" dirty="0">
                <a:latin typeface="+mj-lt"/>
              </a:rPr>
              <a:t>.</a:t>
            </a:r>
          </a:p>
          <a:p>
            <a:pPr marL="342900" indent="-342900" algn="just" eaLnBrk="1" hangingPunct="1">
              <a:buFont typeface="Wingdings" panose="05000000000000000000" pitchFamily="2" charset="2"/>
              <a:buChar char="Ø"/>
            </a:pPr>
            <a:r>
              <a:rPr lang="vi-VN" altLang="en-US" dirty="0">
                <a:latin typeface="+mj-lt"/>
              </a:rPr>
              <a:t>Ước</a:t>
            </a:r>
            <a:r>
              <a:rPr lang="en-US" altLang="en-US" dirty="0">
                <a:latin typeface="+mj-lt"/>
              </a:rPr>
              <a:t> l</a:t>
            </a:r>
            <a:r>
              <a:rPr lang="vi-VN" altLang="en-US" dirty="0">
                <a:latin typeface="+mj-lt"/>
              </a:rPr>
              <a:t>ượng</a:t>
            </a:r>
            <a:r>
              <a:rPr lang="en-US" altLang="en-US" dirty="0">
                <a:latin typeface="+mj-lt"/>
              </a:rPr>
              <a:t>: </a:t>
            </a:r>
            <a:r>
              <a:rPr lang="en-US" altLang="en-US" dirty="0" err="1">
                <a:latin typeface="+mj-lt"/>
              </a:rPr>
              <a:t>xác</a:t>
            </a:r>
            <a:r>
              <a:rPr lang="en-US" altLang="en-US" dirty="0">
                <a:latin typeface="+mj-lt"/>
              </a:rPr>
              <a:t> </a:t>
            </a:r>
            <a:r>
              <a:rPr lang="vi-VN" altLang="en-US" dirty="0">
                <a:latin typeface="+mj-lt"/>
              </a:rPr>
              <a:t>định</a:t>
            </a:r>
            <a:r>
              <a:rPr lang="en-US" altLang="en-US" dirty="0">
                <a:latin typeface="+mj-lt"/>
              </a:rPr>
              <a:t> </a:t>
            </a:r>
            <a:r>
              <a:rPr lang="en-US" altLang="en-US" dirty="0" err="1">
                <a:latin typeface="+mj-lt"/>
              </a:rPr>
              <a:t>kích</a:t>
            </a:r>
            <a:r>
              <a:rPr lang="en-US" altLang="en-US" dirty="0">
                <a:latin typeface="+mj-lt"/>
              </a:rPr>
              <a:t> </a:t>
            </a:r>
            <a:r>
              <a:rPr lang="en-US" altLang="en-US" dirty="0" err="1">
                <a:latin typeface="+mj-lt"/>
              </a:rPr>
              <a:t>cỡ</a:t>
            </a:r>
            <a:r>
              <a:rPr lang="en-US" altLang="en-US" dirty="0">
                <a:latin typeface="+mj-lt"/>
              </a:rPr>
              <a:t> </a:t>
            </a:r>
            <a:r>
              <a:rPr lang="en-US" altLang="en-US" dirty="0" err="1">
                <a:latin typeface="+mj-lt"/>
              </a:rPr>
              <a:t>và</a:t>
            </a:r>
            <a:r>
              <a:rPr lang="en-US" altLang="en-US" dirty="0">
                <a:latin typeface="+mj-lt"/>
              </a:rPr>
              <a:t> </a:t>
            </a:r>
            <a:r>
              <a:rPr lang="en-US" altLang="en-US" dirty="0" err="1">
                <a:latin typeface="+mj-lt"/>
              </a:rPr>
              <a:t>khoảng</a:t>
            </a:r>
            <a:r>
              <a:rPr lang="en-US" altLang="en-US" dirty="0">
                <a:latin typeface="+mj-lt"/>
              </a:rPr>
              <a:t> </a:t>
            </a:r>
            <a:r>
              <a:rPr lang="en-US" altLang="en-US" dirty="0" err="1">
                <a:latin typeface="+mj-lt"/>
              </a:rPr>
              <a:t>thời</a:t>
            </a:r>
            <a:r>
              <a:rPr lang="en-US" altLang="en-US" dirty="0">
                <a:latin typeface="+mj-lt"/>
              </a:rPr>
              <a:t> </a:t>
            </a:r>
            <a:r>
              <a:rPr lang="en-US" altLang="en-US" dirty="0" err="1">
                <a:latin typeface="+mj-lt"/>
              </a:rPr>
              <a:t>gian</a:t>
            </a:r>
            <a:r>
              <a:rPr lang="en-US" altLang="en-US" dirty="0">
                <a:latin typeface="+mj-lt"/>
              </a:rPr>
              <a:t> </a:t>
            </a:r>
            <a:r>
              <a:rPr lang="en-US" altLang="en-US" dirty="0" err="1">
                <a:latin typeface="+mj-lt"/>
              </a:rPr>
              <a:t>cần</a:t>
            </a:r>
            <a:r>
              <a:rPr lang="en-US" altLang="en-US" dirty="0">
                <a:latin typeface="+mj-lt"/>
              </a:rPr>
              <a:t> </a:t>
            </a:r>
            <a:r>
              <a:rPr lang="en-US" altLang="en-US" dirty="0" err="1">
                <a:latin typeface="+mj-lt"/>
              </a:rPr>
              <a:t>thực</a:t>
            </a:r>
            <a:r>
              <a:rPr lang="en-US" altLang="en-US" dirty="0">
                <a:latin typeface="+mj-lt"/>
              </a:rPr>
              <a:t> </a:t>
            </a:r>
            <a:r>
              <a:rPr lang="en-US" altLang="en-US" dirty="0" err="1">
                <a:latin typeface="+mj-lt"/>
              </a:rPr>
              <a:t>hiện</a:t>
            </a:r>
            <a:r>
              <a:rPr lang="en-US" altLang="en-US" dirty="0">
                <a:latin typeface="+mj-lt"/>
              </a:rPr>
              <a:t> </a:t>
            </a:r>
            <a:r>
              <a:rPr lang="en-US" altLang="en-US" dirty="0" err="1">
                <a:latin typeface="+mj-lt"/>
              </a:rPr>
              <a:t>các</a:t>
            </a:r>
            <a:r>
              <a:rPr lang="en-US" altLang="en-US" dirty="0">
                <a:latin typeface="+mj-lt"/>
              </a:rPr>
              <a:t> </a:t>
            </a:r>
            <a:r>
              <a:rPr lang="en-US" altLang="en-US" dirty="0" err="1">
                <a:latin typeface="+mj-lt"/>
              </a:rPr>
              <a:t>hoạt</a:t>
            </a:r>
            <a:r>
              <a:rPr lang="en-US" altLang="en-US" dirty="0">
                <a:latin typeface="+mj-lt"/>
              </a:rPr>
              <a:t> </a:t>
            </a:r>
            <a:r>
              <a:rPr lang="vi-VN" altLang="en-US" dirty="0">
                <a:latin typeface="+mj-lt"/>
              </a:rPr>
              <a:t>động</a:t>
            </a:r>
            <a:r>
              <a:rPr lang="en-US" altLang="en-US" dirty="0">
                <a:latin typeface="+mj-lt"/>
              </a:rPr>
              <a:t> </a:t>
            </a:r>
            <a:r>
              <a:rPr lang="vi-VN" altLang="en-US" dirty="0">
                <a:latin typeface="+mj-lt"/>
              </a:rPr>
              <a:t>đó</a:t>
            </a:r>
            <a:r>
              <a:rPr lang="en-US" altLang="en-US" dirty="0">
                <a:latin typeface="+mj-lt"/>
              </a:rPr>
              <a:t>.</a:t>
            </a:r>
          </a:p>
          <a:p>
            <a:pPr marL="342900" indent="-342900" algn="just" eaLnBrk="1" hangingPunct="1">
              <a:buFont typeface="Wingdings" panose="05000000000000000000" pitchFamily="2" charset="2"/>
              <a:buChar char="Ø"/>
            </a:pPr>
            <a:r>
              <a:rPr lang="en-US" altLang="en-US" dirty="0" err="1">
                <a:latin typeface="+mj-lt"/>
              </a:rPr>
              <a:t>Lập</a:t>
            </a:r>
            <a:r>
              <a:rPr lang="en-US" altLang="en-US" dirty="0">
                <a:latin typeface="+mj-lt"/>
              </a:rPr>
              <a:t> </a:t>
            </a:r>
            <a:r>
              <a:rPr lang="en-US" altLang="en-US" dirty="0" err="1">
                <a:latin typeface="+mj-lt"/>
              </a:rPr>
              <a:t>lịch</a:t>
            </a:r>
            <a:r>
              <a:rPr lang="en-US" altLang="en-US" dirty="0">
                <a:latin typeface="+mj-lt"/>
              </a:rPr>
              <a:t>: </a:t>
            </a:r>
            <a:r>
              <a:rPr lang="en-US" altLang="en-US" dirty="0" err="1">
                <a:latin typeface="+mj-lt"/>
              </a:rPr>
              <a:t>gắn</a:t>
            </a:r>
            <a:r>
              <a:rPr lang="en-US" altLang="en-US" dirty="0">
                <a:latin typeface="+mj-lt"/>
              </a:rPr>
              <a:t> </a:t>
            </a:r>
            <a:r>
              <a:rPr lang="en-US" altLang="en-US" dirty="0" err="1">
                <a:latin typeface="+mj-lt"/>
              </a:rPr>
              <a:t>thêm</a:t>
            </a:r>
            <a:r>
              <a:rPr lang="en-US" altLang="en-US" dirty="0">
                <a:latin typeface="+mj-lt"/>
              </a:rPr>
              <a:t> </a:t>
            </a:r>
            <a:r>
              <a:rPr lang="en-US" altLang="en-US" dirty="0" err="1">
                <a:latin typeface="+mj-lt"/>
              </a:rPr>
              <a:t>ngày</a:t>
            </a:r>
            <a:r>
              <a:rPr lang="en-US" altLang="en-US" dirty="0">
                <a:latin typeface="+mj-lt"/>
              </a:rPr>
              <a:t> </a:t>
            </a:r>
            <a:r>
              <a:rPr lang="en-US" altLang="en-US" dirty="0" err="1">
                <a:latin typeface="+mj-lt"/>
              </a:rPr>
              <a:t>bắt</a:t>
            </a:r>
            <a:r>
              <a:rPr lang="en-US" altLang="en-US" dirty="0">
                <a:latin typeface="+mj-lt"/>
              </a:rPr>
              <a:t> </a:t>
            </a:r>
            <a:r>
              <a:rPr lang="vi-VN" altLang="en-US" dirty="0">
                <a:latin typeface="+mj-lt"/>
              </a:rPr>
              <a:t>đầu</a:t>
            </a:r>
            <a:r>
              <a:rPr lang="en-US" altLang="en-US" dirty="0">
                <a:latin typeface="+mj-lt"/>
              </a:rPr>
              <a:t> </a:t>
            </a:r>
            <a:r>
              <a:rPr lang="en-US" altLang="en-US" dirty="0" err="1">
                <a:latin typeface="+mj-lt"/>
              </a:rPr>
              <a:t>và</a:t>
            </a:r>
            <a:r>
              <a:rPr lang="en-US" altLang="en-US" dirty="0">
                <a:latin typeface="+mj-lt"/>
              </a:rPr>
              <a:t> </a:t>
            </a:r>
            <a:r>
              <a:rPr lang="en-US" altLang="en-US" dirty="0" err="1">
                <a:latin typeface="+mj-lt"/>
              </a:rPr>
              <a:t>kết</a:t>
            </a:r>
            <a:r>
              <a:rPr lang="en-US" altLang="en-US" dirty="0">
                <a:latin typeface="+mj-lt"/>
              </a:rPr>
              <a:t> </a:t>
            </a:r>
            <a:r>
              <a:rPr lang="en-US" altLang="en-US" dirty="0" err="1">
                <a:latin typeface="+mj-lt"/>
              </a:rPr>
              <a:t>thúc</a:t>
            </a:r>
            <a:r>
              <a:rPr lang="en-US" altLang="en-US" dirty="0">
                <a:latin typeface="+mj-lt"/>
              </a:rPr>
              <a:t> </a:t>
            </a:r>
            <a:r>
              <a:rPr lang="en-US" altLang="en-US" dirty="0" err="1">
                <a:latin typeface="+mj-lt"/>
              </a:rPr>
              <a:t>cụ</a:t>
            </a:r>
            <a:r>
              <a:rPr lang="en-US" altLang="en-US" dirty="0">
                <a:latin typeface="+mj-lt"/>
              </a:rPr>
              <a:t> </a:t>
            </a:r>
            <a:r>
              <a:rPr lang="en-US" altLang="en-US" dirty="0" err="1">
                <a:latin typeface="+mj-lt"/>
              </a:rPr>
              <a:t>thể</a:t>
            </a:r>
            <a:r>
              <a:rPr lang="en-US" altLang="en-US" dirty="0">
                <a:latin typeface="+mj-lt"/>
              </a:rPr>
              <a:t>, </a:t>
            </a:r>
            <a:r>
              <a:rPr lang="en-US" altLang="en-US" dirty="0" err="1">
                <a:latin typeface="+mj-lt"/>
              </a:rPr>
              <a:t>các</a:t>
            </a:r>
            <a:r>
              <a:rPr lang="en-US" altLang="en-US" dirty="0">
                <a:latin typeface="+mj-lt"/>
              </a:rPr>
              <a:t> </a:t>
            </a:r>
            <a:r>
              <a:rPr lang="en-US" altLang="en-US" dirty="0" err="1">
                <a:latin typeface="+mj-lt"/>
              </a:rPr>
              <a:t>mối</a:t>
            </a:r>
            <a:r>
              <a:rPr lang="en-US" altLang="en-US" dirty="0">
                <a:latin typeface="+mj-lt"/>
              </a:rPr>
              <a:t> </a:t>
            </a:r>
            <a:r>
              <a:rPr lang="en-US" altLang="en-US" dirty="0" err="1">
                <a:latin typeface="+mj-lt"/>
              </a:rPr>
              <a:t>quan</a:t>
            </a:r>
            <a:r>
              <a:rPr lang="en-US" altLang="en-US" dirty="0">
                <a:latin typeface="+mj-lt"/>
              </a:rPr>
              <a:t> </a:t>
            </a:r>
            <a:r>
              <a:rPr lang="en-US" altLang="en-US" dirty="0" err="1">
                <a:latin typeface="+mj-lt"/>
              </a:rPr>
              <a:t>hệ</a:t>
            </a:r>
            <a:r>
              <a:rPr lang="en-US" altLang="en-US" dirty="0">
                <a:latin typeface="+mj-lt"/>
              </a:rPr>
              <a:t> </a:t>
            </a:r>
            <a:r>
              <a:rPr lang="en-US" altLang="en-US" dirty="0" err="1">
                <a:latin typeface="+mj-lt"/>
              </a:rPr>
              <a:t>và</a:t>
            </a:r>
            <a:r>
              <a:rPr lang="en-US" altLang="en-US" dirty="0">
                <a:latin typeface="+mj-lt"/>
              </a:rPr>
              <a:t> </a:t>
            </a:r>
            <a:r>
              <a:rPr lang="en-US" altLang="en-US" dirty="0" err="1">
                <a:latin typeface="+mj-lt"/>
              </a:rPr>
              <a:t>các</a:t>
            </a:r>
            <a:r>
              <a:rPr lang="en-US" altLang="en-US" dirty="0">
                <a:latin typeface="+mj-lt"/>
              </a:rPr>
              <a:t> </a:t>
            </a:r>
            <a:r>
              <a:rPr lang="en-US" altLang="en-US" dirty="0" err="1">
                <a:latin typeface="+mj-lt"/>
              </a:rPr>
              <a:t>tài</a:t>
            </a:r>
            <a:r>
              <a:rPr lang="en-US" altLang="en-US" dirty="0">
                <a:latin typeface="+mj-lt"/>
              </a:rPr>
              <a:t> </a:t>
            </a:r>
            <a:r>
              <a:rPr lang="en-US" altLang="en-US" dirty="0" err="1">
                <a:latin typeface="+mj-lt"/>
              </a:rPr>
              <a:t>nguyên</a:t>
            </a:r>
            <a:r>
              <a:rPr lang="en-US" altLang="en-US" dirty="0">
                <a:latin typeface="+mj-lt"/>
              </a:rPr>
              <a:t>.</a:t>
            </a:r>
          </a:p>
          <a:p>
            <a:pPr marL="342900" indent="-342900" eaLnBrk="1" hangingPunct="1">
              <a:buFont typeface="Wingdings" panose="05000000000000000000" pitchFamily="2" charset="2"/>
              <a:buChar char="Ø"/>
            </a:pPr>
            <a:endParaRPr lang="en-US" altLang="en-US" dirty="0">
              <a:latin typeface="+mj-lt"/>
            </a:endParaRPr>
          </a:p>
          <a:p>
            <a:pPr eaLnBrk="1" hangingPunct="1"/>
            <a:r>
              <a:rPr lang="en-US" altLang="en-US" dirty="0" err="1">
                <a:latin typeface="+mj-lt"/>
              </a:rPr>
              <a:t>Cần</a:t>
            </a:r>
            <a:r>
              <a:rPr lang="en-US" altLang="en-US" dirty="0">
                <a:latin typeface="+mj-lt"/>
              </a:rPr>
              <a:t> </a:t>
            </a:r>
            <a:r>
              <a:rPr lang="en-US" altLang="en-US" dirty="0" err="1">
                <a:latin typeface="+mj-lt"/>
              </a:rPr>
              <a:t>phân</a:t>
            </a:r>
            <a:r>
              <a:rPr lang="en-US" altLang="en-US" dirty="0">
                <a:latin typeface="+mj-lt"/>
              </a:rPr>
              <a:t> chia </a:t>
            </a:r>
            <a:r>
              <a:rPr lang="en-US" altLang="en-US" dirty="0" err="1">
                <a:latin typeface="+mj-lt"/>
              </a:rPr>
              <a:t>dự</a:t>
            </a:r>
            <a:r>
              <a:rPr lang="en-US" altLang="en-US" dirty="0">
                <a:latin typeface="+mj-lt"/>
              </a:rPr>
              <a:t> </a:t>
            </a:r>
            <a:r>
              <a:rPr lang="en-US" altLang="en-US" dirty="0" err="1">
                <a:latin typeface="+mj-lt"/>
              </a:rPr>
              <a:t>án</a:t>
            </a:r>
            <a:r>
              <a:rPr lang="en-US" altLang="en-US" dirty="0">
                <a:latin typeface="+mj-lt"/>
              </a:rPr>
              <a:t> </a:t>
            </a:r>
            <a:r>
              <a:rPr lang="en-US" altLang="en-US" dirty="0" err="1">
                <a:latin typeface="+mj-lt"/>
              </a:rPr>
              <a:t>thành</a:t>
            </a:r>
            <a:r>
              <a:rPr lang="en-US" altLang="en-US" dirty="0">
                <a:latin typeface="+mj-lt"/>
              </a:rPr>
              <a:t> </a:t>
            </a:r>
            <a:r>
              <a:rPr lang="en-US" altLang="en-US" dirty="0" err="1">
                <a:latin typeface="+mj-lt"/>
              </a:rPr>
              <a:t>nhiều</a:t>
            </a:r>
            <a:r>
              <a:rPr lang="en-US" altLang="en-US" dirty="0">
                <a:latin typeface="+mj-lt"/>
              </a:rPr>
              <a:t> </a:t>
            </a:r>
            <a:r>
              <a:rPr lang="en-US" altLang="en-US" dirty="0" err="1">
                <a:latin typeface="+mj-lt"/>
              </a:rPr>
              <a:t>phần</a:t>
            </a:r>
            <a:r>
              <a:rPr lang="en-US" altLang="en-US" dirty="0">
                <a:latin typeface="+mj-lt"/>
              </a:rPr>
              <a:t> </a:t>
            </a:r>
            <a:r>
              <a:rPr lang="en-US" altLang="en-US" dirty="0" err="1">
                <a:latin typeface="+mj-lt"/>
              </a:rPr>
              <a:t>có</a:t>
            </a:r>
            <a:r>
              <a:rPr lang="en-US" altLang="en-US" dirty="0">
                <a:latin typeface="+mj-lt"/>
              </a:rPr>
              <a:t> </a:t>
            </a:r>
            <a:r>
              <a:rPr lang="en-US" altLang="en-US" dirty="0" err="1">
                <a:latin typeface="+mj-lt"/>
              </a:rPr>
              <a:t>thể</a:t>
            </a:r>
            <a:r>
              <a:rPr lang="en-US" altLang="en-US" dirty="0">
                <a:latin typeface="+mj-lt"/>
              </a:rPr>
              <a:t> </a:t>
            </a:r>
            <a:r>
              <a:rPr lang="en-US" altLang="en-US" dirty="0" err="1">
                <a:latin typeface="+mj-lt"/>
              </a:rPr>
              <a:t>quản</a:t>
            </a:r>
            <a:r>
              <a:rPr lang="en-US" altLang="en-US" dirty="0">
                <a:latin typeface="+mj-lt"/>
              </a:rPr>
              <a:t> </a:t>
            </a:r>
            <a:r>
              <a:rPr lang="en-US" altLang="en-US" dirty="0" err="1">
                <a:latin typeface="+mj-lt"/>
              </a:rPr>
              <a:t>lý</a:t>
            </a:r>
            <a:r>
              <a:rPr lang="en-US" altLang="en-US" dirty="0">
                <a:latin typeface="+mj-lt"/>
              </a:rPr>
              <a:t> </a:t>
            </a:r>
            <a:r>
              <a:rPr lang="vi-VN" altLang="en-US" dirty="0">
                <a:latin typeface="+mj-lt"/>
              </a:rPr>
              <a:t>được</a:t>
            </a:r>
            <a:endParaRPr lang="en-US" altLang="en-US" b="1" dirty="0">
              <a:latin typeface="+mj-lt"/>
            </a:endParaRPr>
          </a:p>
          <a:p>
            <a:pPr marL="342900" indent="-342900" eaLnBrk="1" hangingPunct="1">
              <a:buFont typeface="Wingdings" panose="05000000000000000000" pitchFamily="2" charset="2"/>
              <a:buChar char="Ø"/>
            </a:pPr>
            <a:r>
              <a:rPr lang="en-US" altLang="en-US" b="1" dirty="0" err="1">
                <a:latin typeface="+mj-lt"/>
              </a:rPr>
              <a:t>Tất</a:t>
            </a:r>
            <a:r>
              <a:rPr lang="en-US" altLang="en-US" b="1" dirty="0">
                <a:latin typeface="+mj-lt"/>
              </a:rPr>
              <a:t> </a:t>
            </a:r>
            <a:r>
              <a:rPr lang="en-US" altLang="en-US" b="1" dirty="0" err="1">
                <a:latin typeface="+mj-lt"/>
              </a:rPr>
              <a:t>cả</a:t>
            </a:r>
            <a:r>
              <a:rPr lang="en-US" altLang="en-US" dirty="0">
                <a:latin typeface="+mj-lt"/>
              </a:rPr>
              <a:t> </a:t>
            </a:r>
            <a:r>
              <a:rPr lang="en-US" altLang="en-US" dirty="0" err="1">
                <a:latin typeface="+mj-lt"/>
              </a:rPr>
              <a:t>các</a:t>
            </a:r>
            <a:r>
              <a:rPr lang="en-US" altLang="en-US" dirty="0">
                <a:latin typeface="+mj-lt"/>
              </a:rPr>
              <a:t> </a:t>
            </a:r>
            <a:r>
              <a:rPr lang="en-US" altLang="en-US" dirty="0" err="1">
                <a:latin typeface="+mj-lt"/>
              </a:rPr>
              <a:t>dự</a:t>
            </a:r>
            <a:r>
              <a:rPr lang="en-US" altLang="en-US" dirty="0">
                <a:latin typeface="+mj-lt"/>
              </a:rPr>
              <a:t> </a:t>
            </a:r>
            <a:r>
              <a:rPr lang="en-US" altLang="en-US" dirty="0" err="1">
                <a:latin typeface="+mj-lt"/>
              </a:rPr>
              <a:t>án</a:t>
            </a:r>
            <a:r>
              <a:rPr lang="en-US" altLang="en-US" dirty="0">
                <a:latin typeface="+mj-lt"/>
              </a:rPr>
              <a:t> </a:t>
            </a:r>
            <a:r>
              <a:rPr lang="vi-VN" altLang="en-US" dirty="0">
                <a:latin typeface="+mj-lt"/>
              </a:rPr>
              <a:t>đề</a:t>
            </a:r>
            <a:r>
              <a:rPr lang="en-US" altLang="en-US" dirty="0">
                <a:latin typeface="+mj-lt"/>
              </a:rPr>
              <a:t>u </a:t>
            </a:r>
            <a:r>
              <a:rPr lang="en-US" altLang="en-US" dirty="0" err="1">
                <a:latin typeface="+mj-lt"/>
              </a:rPr>
              <a:t>cần</a:t>
            </a:r>
            <a:r>
              <a:rPr lang="en-US" altLang="en-US" dirty="0">
                <a:latin typeface="+mj-lt"/>
              </a:rPr>
              <a:t> b</a:t>
            </a:r>
            <a:r>
              <a:rPr lang="vi-VN" altLang="en-US" dirty="0">
                <a:latin typeface="+mj-lt"/>
              </a:rPr>
              <a:t>ước</a:t>
            </a:r>
            <a:r>
              <a:rPr lang="en-US" altLang="en-US" dirty="0">
                <a:latin typeface="+mj-lt"/>
              </a:rPr>
              <a:t> </a:t>
            </a:r>
            <a:r>
              <a:rPr lang="en-US" altLang="en-US" dirty="0" err="1">
                <a:latin typeface="+mj-lt"/>
              </a:rPr>
              <a:t>này</a:t>
            </a:r>
            <a:endParaRPr lang="en-US" altLang="en-US" dirty="0">
              <a:latin typeface="+mj-lt"/>
            </a:endParaRPr>
          </a:p>
          <a:p>
            <a:pPr marL="342900" indent="-342900" eaLnBrk="1" hangingPunct="1">
              <a:buFont typeface="Wingdings" panose="05000000000000000000" pitchFamily="2" charset="2"/>
              <a:buChar char="Ø"/>
            </a:pPr>
            <a:r>
              <a:rPr lang="en-US" altLang="en-US" dirty="0">
                <a:latin typeface="+mj-lt"/>
              </a:rPr>
              <a:t>Chia </a:t>
            </a:r>
            <a:r>
              <a:rPr lang="vi-VN" altLang="en-US" dirty="0">
                <a:latin typeface="+mj-lt"/>
              </a:rPr>
              <a:t>để</a:t>
            </a:r>
            <a:r>
              <a:rPr lang="en-US" altLang="en-US" dirty="0">
                <a:latin typeface="+mj-lt"/>
              </a:rPr>
              <a:t> </a:t>
            </a:r>
            <a:r>
              <a:rPr lang="en-US" altLang="en-US" dirty="0" err="1">
                <a:latin typeface="+mj-lt"/>
              </a:rPr>
              <a:t>trị</a:t>
            </a:r>
            <a:endParaRPr lang="en-US" altLang="en-US" dirty="0">
              <a:latin typeface="+mj-lt"/>
            </a:endParaRPr>
          </a:p>
          <a:p>
            <a:pPr eaLnBrk="1" hangingPunct="1"/>
            <a:endParaRPr lang="en-US" altLang="en-US" dirty="0">
              <a:latin typeface="+mj-lt"/>
            </a:endParaRPr>
          </a:p>
          <a:p>
            <a:pPr algn="just" eaLnBrk="1" hangingPunct="1"/>
            <a:endParaRPr lang="en-US" altLang="en-US" dirty="0">
              <a:latin typeface="+mj-lt"/>
            </a:endParaRPr>
          </a:p>
        </p:txBody>
      </p:sp>
    </p:spTree>
    <p:extLst>
      <p:ext uri="{BB962C8B-B14F-4D97-AF65-F5344CB8AC3E}">
        <p14:creationId xmlns:p14="http://schemas.microsoft.com/office/powerpoint/2010/main" val="50035167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87317" y="1226240"/>
            <a:ext cx="8769626" cy="4692650"/>
          </a:xfrm>
        </p:spPr>
        <p:txBody>
          <a:bodyPr>
            <a:normAutofit/>
          </a:bodyPr>
          <a:lstStyle/>
          <a:p>
            <a:pPr eaLnBrk="1" hangingPunct="1">
              <a:lnSpc>
                <a:spcPct val="140000"/>
              </a:lnSpc>
            </a:pPr>
            <a:r>
              <a:rPr lang="en-US" altLang="en-US" dirty="0">
                <a:solidFill>
                  <a:schemeClr val="tx1"/>
                </a:solidFill>
                <a:latin typeface="+mj-lt"/>
              </a:rPr>
              <a:t>1. </a:t>
            </a:r>
            <a:r>
              <a:rPr lang="en-US" altLang="en-US" dirty="0" err="1">
                <a:solidFill>
                  <a:schemeClr val="tx1"/>
                </a:solidFill>
                <a:latin typeface="+mj-lt"/>
              </a:rPr>
              <a:t>Xác</a:t>
            </a:r>
            <a:r>
              <a:rPr lang="en-US" altLang="en-US" dirty="0">
                <a:solidFill>
                  <a:schemeClr val="tx1"/>
                </a:solidFill>
                <a:latin typeface="+mj-lt"/>
              </a:rPr>
              <a:t> </a:t>
            </a:r>
            <a:r>
              <a:rPr lang="vi-VN" altLang="en-US" dirty="0">
                <a:solidFill>
                  <a:schemeClr val="tx1"/>
                </a:solidFill>
                <a:latin typeface="+mj-lt"/>
              </a:rPr>
              <a:t>định</a:t>
            </a:r>
            <a:r>
              <a:rPr lang="en-US" altLang="en-US" dirty="0">
                <a:solidFill>
                  <a:schemeClr val="tx1"/>
                </a:solidFill>
                <a:latin typeface="+mj-lt"/>
              </a:rPr>
              <a:t> </a:t>
            </a:r>
            <a:r>
              <a:rPr lang="en-US" altLang="en-US" dirty="0" err="1">
                <a:solidFill>
                  <a:schemeClr val="tx1"/>
                </a:solidFill>
                <a:latin typeface="+mj-lt"/>
              </a:rPr>
              <a:t>công</a:t>
            </a:r>
            <a:r>
              <a:rPr lang="en-US" altLang="en-US" dirty="0">
                <a:solidFill>
                  <a:schemeClr val="tx1"/>
                </a:solidFill>
                <a:latin typeface="+mj-lt"/>
              </a:rPr>
              <a:t> </a:t>
            </a:r>
            <a:r>
              <a:rPr lang="en-US" altLang="en-US" dirty="0" err="1">
                <a:solidFill>
                  <a:schemeClr val="tx1"/>
                </a:solidFill>
                <a:latin typeface="+mj-lt"/>
              </a:rPr>
              <a:t>việc</a:t>
            </a:r>
            <a:r>
              <a:rPr lang="en-US" altLang="en-US" dirty="0">
                <a:solidFill>
                  <a:schemeClr val="tx1"/>
                </a:solidFill>
                <a:latin typeface="+mj-lt"/>
              </a:rPr>
              <a:t> </a:t>
            </a:r>
            <a:r>
              <a:rPr lang="en-US" altLang="en-US" dirty="0" err="1">
                <a:solidFill>
                  <a:schemeClr val="tx1"/>
                </a:solidFill>
                <a:latin typeface="+mj-lt"/>
              </a:rPr>
              <a:t>cần</a:t>
            </a:r>
            <a:r>
              <a:rPr lang="en-US" altLang="en-US" dirty="0">
                <a:solidFill>
                  <a:schemeClr val="tx1"/>
                </a:solidFill>
                <a:latin typeface="+mj-lt"/>
              </a:rPr>
              <a:t> </a:t>
            </a:r>
            <a:r>
              <a:rPr lang="vi-VN" altLang="en-US" dirty="0">
                <a:solidFill>
                  <a:schemeClr val="tx1"/>
                </a:solidFill>
                <a:latin typeface="+mj-lt"/>
              </a:rPr>
              <a:t>được</a:t>
            </a:r>
            <a:r>
              <a:rPr lang="en-US" altLang="en-US" dirty="0">
                <a:solidFill>
                  <a:schemeClr val="tx1"/>
                </a:solidFill>
                <a:latin typeface="+mj-lt"/>
              </a:rPr>
              <a:t> </a:t>
            </a:r>
            <a:r>
              <a:rPr lang="en-US" altLang="en-US" dirty="0" err="1">
                <a:solidFill>
                  <a:schemeClr val="tx1"/>
                </a:solidFill>
                <a:latin typeface="+mj-lt"/>
              </a:rPr>
              <a:t>thực</a:t>
            </a:r>
            <a:r>
              <a:rPr lang="en-US" altLang="en-US" dirty="0">
                <a:solidFill>
                  <a:schemeClr val="tx1"/>
                </a:solidFill>
                <a:latin typeface="+mj-lt"/>
              </a:rPr>
              <a:t> </a:t>
            </a:r>
            <a:r>
              <a:rPr lang="en-US" altLang="en-US" dirty="0" err="1">
                <a:solidFill>
                  <a:schemeClr val="tx1"/>
                </a:solidFill>
                <a:latin typeface="+mj-lt"/>
              </a:rPr>
              <a:t>hiện</a:t>
            </a:r>
            <a:endParaRPr lang="en-US" altLang="en-US" dirty="0">
              <a:solidFill>
                <a:schemeClr val="tx1"/>
              </a:solidFill>
              <a:latin typeface="+mj-lt"/>
            </a:endParaRPr>
          </a:p>
          <a:p>
            <a:pPr lvl="1" eaLnBrk="1" hangingPunct="1">
              <a:lnSpc>
                <a:spcPct val="140000"/>
              </a:lnSpc>
            </a:pPr>
            <a:r>
              <a:rPr lang="en-US" altLang="en-US" sz="2000" dirty="0" err="1">
                <a:latin typeface="+mj-lt"/>
              </a:rPr>
              <a:t>Cấu</a:t>
            </a:r>
            <a:r>
              <a:rPr lang="en-US" altLang="en-US" sz="2000" dirty="0">
                <a:latin typeface="+mj-lt"/>
              </a:rPr>
              <a:t> </a:t>
            </a:r>
            <a:r>
              <a:rPr lang="en-US" altLang="en-US" sz="2000" dirty="0" err="1">
                <a:latin typeface="+mj-lt"/>
              </a:rPr>
              <a:t>trúc</a:t>
            </a:r>
            <a:r>
              <a:rPr lang="en-US" altLang="en-US" sz="2000" dirty="0">
                <a:latin typeface="+mj-lt"/>
              </a:rPr>
              <a:t> </a:t>
            </a:r>
            <a:r>
              <a:rPr lang="en-US" altLang="en-US" sz="2000" dirty="0" err="1">
                <a:latin typeface="+mj-lt"/>
              </a:rPr>
              <a:t>phân</a:t>
            </a:r>
            <a:r>
              <a:rPr lang="en-US" altLang="en-US" sz="2000" dirty="0">
                <a:latin typeface="+mj-lt"/>
              </a:rPr>
              <a:t> </a:t>
            </a:r>
            <a:r>
              <a:rPr lang="en-US" altLang="en-US" sz="2000" dirty="0" err="1">
                <a:latin typeface="+mj-lt"/>
              </a:rPr>
              <a:t>rã</a:t>
            </a:r>
            <a:r>
              <a:rPr lang="en-US" altLang="en-US" sz="2000" dirty="0">
                <a:latin typeface="+mj-lt"/>
              </a:rPr>
              <a:t> </a:t>
            </a:r>
            <a:r>
              <a:rPr lang="en-US" altLang="en-US" sz="2000" dirty="0" err="1">
                <a:latin typeface="+mj-lt"/>
              </a:rPr>
              <a:t>công</a:t>
            </a:r>
            <a:r>
              <a:rPr lang="en-US" altLang="en-US" sz="2000" dirty="0">
                <a:latin typeface="+mj-lt"/>
              </a:rPr>
              <a:t> </a:t>
            </a:r>
            <a:r>
              <a:rPr lang="en-US" altLang="en-US" sz="2000" dirty="0" err="1">
                <a:latin typeface="+mj-lt"/>
              </a:rPr>
              <a:t>việc</a:t>
            </a:r>
            <a:r>
              <a:rPr lang="en-US" altLang="en-US" sz="2000" dirty="0">
                <a:latin typeface="+mj-lt"/>
              </a:rPr>
              <a:t> </a:t>
            </a:r>
          </a:p>
          <a:p>
            <a:pPr eaLnBrk="1" hangingPunct="1">
              <a:lnSpc>
                <a:spcPct val="140000"/>
              </a:lnSpc>
            </a:pPr>
            <a:r>
              <a:rPr lang="en-US" altLang="en-US" dirty="0">
                <a:solidFill>
                  <a:schemeClr val="tx1"/>
                </a:solidFill>
                <a:latin typeface="+mj-lt"/>
              </a:rPr>
              <a:t>2. </a:t>
            </a:r>
            <a:r>
              <a:rPr lang="en-US" altLang="en-US" dirty="0" err="1">
                <a:solidFill>
                  <a:schemeClr val="tx1"/>
                </a:solidFill>
                <a:latin typeface="+mj-lt"/>
              </a:rPr>
              <a:t>Xác</a:t>
            </a:r>
            <a:r>
              <a:rPr lang="en-US" altLang="en-US" dirty="0">
                <a:solidFill>
                  <a:schemeClr val="tx1"/>
                </a:solidFill>
                <a:latin typeface="+mj-lt"/>
              </a:rPr>
              <a:t> </a:t>
            </a:r>
            <a:r>
              <a:rPr lang="vi-VN" altLang="en-US" dirty="0">
                <a:solidFill>
                  <a:schemeClr val="tx1"/>
                </a:solidFill>
                <a:latin typeface="+mj-lt"/>
              </a:rPr>
              <a:t>định</a:t>
            </a:r>
            <a:r>
              <a:rPr lang="en-US" altLang="en-US" dirty="0">
                <a:solidFill>
                  <a:schemeClr val="tx1"/>
                </a:solidFill>
                <a:latin typeface="+mj-lt"/>
              </a:rPr>
              <a:t> </a:t>
            </a:r>
            <a:r>
              <a:rPr lang="en-US" altLang="en-US" dirty="0" err="1">
                <a:solidFill>
                  <a:schemeClr val="tx1"/>
                </a:solidFill>
                <a:latin typeface="+mj-lt"/>
              </a:rPr>
              <a:t>kích</a:t>
            </a:r>
            <a:r>
              <a:rPr lang="en-US" altLang="en-US" dirty="0">
                <a:solidFill>
                  <a:schemeClr val="tx1"/>
                </a:solidFill>
                <a:latin typeface="+mj-lt"/>
              </a:rPr>
              <a:t> </a:t>
            </a:r>
            <a:r>
              <a:rPr lang="en-US" altLang="en-US" dirty="0" err="1">
                <a:solidFill>
                  <a:schemeClr val="tx1"/>
                </a:solidFill>
                <a:latin typeface="+mj-lt"/>
              </a:rPr>
              <a:t>cỡ</a:t>
            </a:r>
            <a:endParaRPr lang="en-US" altLang="en-US" dirty="0">
              <a:solidFill>
                <a:schemeClr val="tx1"/>
              </a:solidFill>
              <a:latin typeface="+mj-lt"/>
            </a:endParaRPr>
          </a:p>
          <a:p>
            <a:pPr lvl="1" eaLnBrk="1" hangingPunct="1">
              <a:lnSpc>
                <a:spcPct val="140000"/>
              </a:lnSpc>
            </a:pPr>
            <a:r>
              <a:rPr lang="en-US" altLang="en-US" sz="2000" dirty="0" err="1">
                <a:latin typeface="+mj-lt"/>
              </a:rPr>
              <a:t>Các</a:t>
            </a:r>
            <a:r>
              <a:rPr lang="en-US" altLang="en-US" sz="2000" dirty="0">
                <a:latin typeface="+mj-lt"/>
              </a:rPr>
              <a:t> </a:t>
            </a:r>
            <a:r>
              <a:rPr lang="en-US" altLang="en-US" sz="2000" dirty="0" err="1">
                <a:latin typeface="+mj-lt"/>
              </a:rPr>
              <a:t>kỹ</a:t>
            </a:r>
            <a:r>
              <a:rPr lang="en-US" altLang="en-US" sz="2000" dirty="0">
                <a:latin typeface="+mj-lt"/>
              </a:rPr>
              <a:t> </a:t>
            </a:r>
            <a:r>
              <a:rPr lang="en-US" altLang="en-US" sz="2000" dirty="0" err="1">
                <a:latin typeface="+mj-lt"/>
              </a:rPr>
              <a:t>thuật</a:t>
            </a:r>
            <a:r>
              <a:rPr lang="en-US" altLang="en-US" sz="2000" dirty="0">
                <a:latin typeface="+mj-lt"/>
              </a:rPr>
              <a:t> </a:t>
            </a:r>
            <a:r>
              <a:rPr lang="vi-VN" altLang="en-US" sz="2000" dirty="0">
                <a:latin typeface="+mj-lt"/>
              </a:rPr>
              <a:t>ước</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kích</a:t>
            </a:r>
            <a:r>
              <a:rPr lang="en-US" altLang="en-US" sz="2000" dirty="0">
                <a:latin typeface="+mj-lt"/>
              </a:rPr>
              <a:t> </a:t>
            </a:r>
            <a:r>
              <a:rPr lang="en-US" altLang="en-US" sz="2000" dirty="0" err="1">
                <a:latin typeface="+mj-lt"/>
              </a:rPr>
              <a:t>cỡ</a:t>
            </a:r>
            <a:endParaRPr lang="en-US" altLang="en-US" sz="2000" dirty="0">
              <a:latin typeface="+mj-lt"/>
            </a:endParaRPr>
          </a:p>
          <a:p>
            <a:pPr eaLnBrk="1" hangingPunct="1">
              <a:lnSpc>
                <a:spcPct val="140000"/>
              </a:lnSpc>
            </a:pPr>
            <a:r>
              <a:rPr lang="en-US" altLang="en-US" dirty="0">
                <a:solidFill>
                  <a:schemeClr val="tx1"/>
                </a:solidFill>
                <a:latin typeface="+mj-lt"/>
              </a:rPr>
              <a:t>3. </a:t>
            </a:r>
            <a:r>
              <a:rPr lang="en-US" altLang="en-US" dirty="0" err="1">
                <a:solidFill>
                  <a:schemeClr val="tx1"/>
                </a:solidFill>
                <a:latin typeface="+mj-lt"/>
              </a:rPr>
              <a:t>Xác</a:t>
            </a:r>
            <a:r>
              <a:rPr lang="en-US" altLang="en-US" dirty="0">
                <a:solidFill>
                  <a:schemeClr val="tx1"/>
                </a:solidFill>
                <a:latin typeface="+mj-lt"/>
              </a:rPr>
              <a:t> </a:t>
            </a:r>
            <a:r>
              <a:rPr lang="vi-VN" altLang="en-US" dirty="0">
                <a:solidFill>
                  <a:schemeClr val="tx1"/>
                </a:solidFill>
                <a:latin typeface="+mj-lt"/>
              </a:rPr>
              <a:t>địn</a:t>
            </a:r>
            <a:r>
              <a:rPr lang="en-US" altLang="en-US" dirty="0">
                <a:solidFill>
                  <a:schemeClr val="tx1"/>
                </a:solidFill>
                <a:latin typeface="+mj-lt"/>
              </a:rPr>
              <a:t>h </a:t>
            </a:r>
            <a:r>
              <a:rPr lang="en-US" altLang="en-US" dirty="0" err="1">
                <a:solidFill>
                  <a:schemeClr val="tx1"/>
                </a:solidFill>
                <a:latin typeface="+mj-lt"/>
              </a:rPr>
              <a:t>sự</a:t>
            </a:r>
            <a:r>
              <a:rPr lang="en-US" altLang="en-US" dirty="0">
                <a:solidFill>
                  <a:schemeClr val="tx1"/>
                </a:solidFill>
                <a:latin typeface="+mj-lt"/>
              </a:rPr>
              <a:t> </a:t>
            </a:r>
            <a:r>
              <a:rPr lang="en-US" altLang="en-US" dirty="0" err="1">
                <a:solidFill>
                  <a:schemeClr val="tx1"/>
                </a:solidFill>
                <a:latin typeface="+mj-lt"/>
              </a:rPr>
              <a:t>phụ</a:t>
            </a:r>
            <a:r>
              <a:rPr lang="en-US" altLang="en-US" dirty="0">
                <a:solidFill>
                  <a:schemeClr val="tx1"/>
                </a:solidFill>
                <a:latin typeface="+mj-lt"/>
              </a:rPr>
              <a:t> </a:t>
            </a:r>
            <a:r>
              <a:rPr lang="en-US" altLang="en-US" dirty="0" err="1">
                <a:solidFill>
                  <a:schemeClr val="tx1"/>
                </a:solidFill>
                <a:latin typeface="+mj-lt"/>
              </a:rPr>
              <a:t>thuộc</a:t>
            </a:r>
            <a:r>
              <a:rPr lang="en-US" altLang="en-US" dirty="0">
                <a:solidFill>
                  <a:schemeClr val="tx1"/>
                </a:solidFill>
                <a:latin typeface="+mj-lt"/>
              </a:rPr>
              <a:t> </a:t>
            </a:r>
            <a:r>
              <a:rPr lang="en-US" altLang="en-US" dirty="0" err="1">
                <a:solidFill>
                  <a:schemeClr val="tx1"/>
                </a:solidFill>
                <a:latin typeface="+mj-lt"/>
              </a:rPr>
              <a:t>giữa</a:t>
            </a:r>
            <a:r>
              <a:rPr lang="en-US" altLang="en-US" dirty="0">
                <a:solidFill>
                  <a:schemeClr val="tx1"/>
                </a:solidFill>
                <a:latin typeface="+mj-lt"/>
              </a:rPr>
              <a:t> </a:t>
            </a:r>
            <a:r>
              <a:rPr lang="en-US" altLang="en-US" dirty="0" err="1">
                <a:solidFill>
                  <a:schemeClr val="tx1"/>
                </a:solidFill>
                <a:latin typeface="+mj-lt"/>
              </a:rPr>
              <a:t>các</a:t>
            </a:r>
            <a:r>
              <a:rPr lang="en-US" altLang="en-US" dirty="0">
                <a:solidFill>
                  <a:schemeClr val="tx1"/>
                </a:solidFill>
                <a:latin typeface="+mj-lt"/>
              </a:rPr>
              <a:t> </a:t>
            </a:r>
            <a:r>
              <a:rPr lang="en-US" altLang="en-US" dirty="0" err="1">
                <a:solidFill>
                  <a:schemeClr val="tx1"/>
                </a:solidFill>
                <a:latin typeface="+mj-lt"/>
              </a:rPr>
              <a:t>công</a:t>
            </a:r>
            <a:r>
              <a:rPr lang="en-US" altLang="en-US" dirty="0">
                <a:solidFill>
                  <a:schemeClr val="tx1"/>
                </a:solidFill>
                <a:latin typeface="+mj-lt"/>
              </a:rPr>
              <a:t> </a:t>
            </a:r>
            <a:r>
              <a:rPr lang="en-US" altLang="en-US" dirty="0" err="1">
                <a:solidFill>
                  <a:schemeClr val="tx1"/>
                </a:solidFill>
                <a:latin typeface="+mj-lt"/>
              </a:rPr>
              <a:t>việc</a:t>
            </a:r>
            <a:endParaRPr lang="en-US" altLang="en-US" dirty="0">
              <a:solidFill>
                <a:schemeClr val="tx1"/>
              </a:solidFill>
              <a:latin typeface="+mj-lt"/>
            </a:endParaRPr>
          </a:p>
          <a:p>
            <a:pPr lvl="1" eaLnBrk="1" hangingPunct="1">
              <a:lnSpc>
                <a:spcPct val="140000"/>
              </a:lnSpc>
            </a:pPr>
            <a:r>
              <a:rPr lang="en-US" altLang="en-US" sz="2000" dirty="0" err="1">
                <a:latin typeface="+mj-lt"/>
              </a:rPr>
              <a:t>Đồ</a:t>
            </a:r>
            <a:r>
              <a:rPr lang="en-US" altLang="en-US" sz="2000" dirty="0">
                <a:latin typeface="+mj-lt"/>
              </a:rPr>
              <a:t> </a:t>
            </a:r>
            <a:r>
              <a:rPr lang="en-US" altLang="en-US" sz="2000" dirty="0" err="1">
                <a:latin typeface="+mj-lt"/>
              </a:rPr>
              <a:t>thị</a:t>
            </a:r>
            <a:r>
              <a:rPr lang="en-US" altLang="en-US" sz="2000" dirty="0">
                <a:latin typeface="+mj-lt"/>
              </a:rPr>
              <a:t> </a:t>
            </a:r>
            <a:r>
              <a:rPr lang="en-US" altLang="en-US" sz="2000" dirty="0" err="1">
                <a:latin typeface="+mj-lt"/>
              </a:rPr>
              <a:t>phụ</a:t>
            </a:r>
            <a:r>
              <a:rPr lang="en-US" altLang="en-US" sz="2000" dirty="0">
                <a:latin typeface="+mj-lt"/>
              </a:rPr>
              <a:t> </a:t>
            </a:r>
            <a:r>
              <a:rPr lang="en-US" altLang="en-US" sz="2000" dirty="0" err="1">
                <a:latin typeface="+mj-lt"/>
              </a:rPr>
              <a:t>thuộc</a:t>
            </a:r>
            <a:r>
              <a:rPr lang="en-US" altLang="en-US" sz="2000" dirty="0">
                <a:latin typeface="+mj-lt"/>
              </a:rPr>
              <a:t>, </a:t>
            </a:r>
            <a:r>
              <a:rPr lang="en-US" altLang="en-US" sz="2000" dirty="0" err="1">
                <a:latin typeface="+mj-lt"/>
              </a:rPr>
              <a:t>biểu</a:t>
            </a:r>
            <a:r>
              <a:rPr lang="en-US" altLang="en-US" sz="2000" dirty="0">
                <a:latin typeface="+mj-lt"/>
              </a:rPr>
              <a:t> </a:t>
            </a:r>
            <a:r>
              <a:rPr lang="vi-VN" altLang="en-US" sz="2000" dirty="0">
                <a:latin typeface="+mj-lt"/>
              </a:rPr>
              <a:t>đồ</a:t>
            </a:r>
            <a:r>
              <a:rPr lang="en-US" altLang="en-US" sz="2000" dirty="0">
                <a:latin typeface="+mj-lt"/>
              </a:rPr>
              <a:t> </a:t>
            </a:r>
            <a:r>
              <a:rPr lang="en-US" altLang="en-US" sz="2000" dirty="0" err="1">
                <a:latin typeface="+mj-lt"/>
              </a:rPr>
              <a:t>mạng</a:t>
            </a:r>
            <a:endParaRPr lang="en-US" altLang="en-US" sz="2000" dirty="0">
              <a:latin typeface="+mj-lt"/>
            </a:endParaRPr>
          </a:p>
          <a:p>
            <a:pPr eaLnBrk="1" hangingPunct="1">
              <a:lnSpc>
                <a:spcPct val="140000"/>
              </a:lnSpc>
            </a:pPr>
            <a:r>
              <a:rPr lang="en-US" altLang="en-US" dirty="0">
                <a:solidFill>
                  <a:schemeClr val="tx1"/>
                </a:solidFill>
                <a:latin typeface="+mj-lt"/>
              </a:rPr>
              <a:t>4. </a:t>
            </a:r>
            <a:r>
              <a:rPr lang="vi-VN" altLang="en-US" dirty="0">
                <a:solidFill>
                  <a:schemeClr val="tx1"/>
                </a:solidFill>
                <a:latin typeface="+mj-lt"/>
              </a:rPr>
              <a:t>Ước</a:t>
            </a:r>
            <a:r>
              <a:rPr lang="en-US" altLang="en-US" dirty="0">
                <a:solidFill>
                  <a:schemeClr val="tx1"/>
                </a:solidFill>
                <a:latin typeface="+mj-lt"/>
              </a:rPr>
              <a:t> l</a:t>
            </a:r>
            <a:r>
              <a:rPr lang="vi-VN" altLang="en-US" dirty="0">
                <a:solidFill>
                  <a:schemeClr val="tx1"/>
                </a:solidFill>
                <a:latin typeface="+mj-lt"/>
              </a:rPr>
              <a:t>ượng</a:t>
            </a:r>
            <a:r>
              <a:rPr lang="en-US" altLang="en-US" dirty="0">
                <a:solidFill>
                  <a:schemeClr val="tx1"/>
                </a:solidFill>
                <a:latin typeface="+mj-lt"/>
              </a:rPr>
              <a:t> </a:t>
            </a:r>
            <a:r>
              <a:rPr lang="en-US" altLang="en-US" dirty="0" err="1">
                <a:solidFill>
                  <a:schemeClr val="tx1"/>
                </a:solidFill>
                <a:latin typeface="+mj-lt"/>
              </a:rPr>
              <a:t>tổng</a:t>
            </a:r>
            <a:r>
              <a:rPr lang="en-US" altLang="en-US" dirty="0">
                <a:solidFill>
                  <a:schemeClr val="tx1"/>
                </a:solidFill>
                <a:latin typeface="+mj-lt"/>
              </a:rPr>
              <a:t> </a:t>
            </a:r>
            <a:r>
              <a:rPr lang="en-US" altLang="en-US" dirty="0" err="1">
                <a:solidFill>
                  <a:schemeClr val="tx1"/>
                </a:solidFill>
                <a:latin typeface="+mj-lt"/>
              </a:rPr>
              <a:t>thời</a:t>
            </a:r>
            <a:r>
              <a:rPr lang="en-US" altLang="en-US" dirty="0">
                <a:solidFill>
                  <a:schemeClr val="tx1"/>
                </a:solidFill>
                <a:latin typeface="+mj-lt"/>
              </a:rPr>
              <a:t> </a:t>
            </a:r>
            <a:r>
              <a:rPr lang="en-US" altLang="en-US" dirty="0" err="1">
                <a:solidFill>
                  <a:schemeClr val="tx1"/>
                </a:solidFill>
                <a:latin typeface="+mj-lt"/>
              </a:rPr>
              <a:t>gian</a:t>
            </a:r>
            <a:r>
              <a:rPr lang="en-US" altLang="en-US" dirty="0">
                <a:solidFill>
                  <a:schemeClr val="tx1"/>
                </a:solidFill>
                <a:latin typeface="+mj-lt"/>
              </a:rPr>
              <a:t> </a:t>
            </a:r>
            <a:r>
              <a:rPr lang="en-US" altLang="en-US" dirty="0" err="1">
                <a:solidFill>
                  <a:schemeClr val="tx1"/>
                </a:solidFill>
                <a:latin typeface="+mj-lt"/>
              </a:rPr>
              <a:t>các</a:t>
            </a:r>
            <a:r>
              <a:rPr lang="en-US" altLang="en-US" dirty="0">
                <a:solidFill>
                  <a:schemeClr val="tx1"/>
                </a:solidFill>
                <a:latin typeface="+mj-lt"/>
              </a:rPr>
              <a:t> </a:t>
            </a:r>
            <a:r>
              <a:rPr lang="en-US" altLang="en-US" dirty="0" err="1">
                <a:solidFill>
                  <a:schemeClr val="tx1"/>
                </a:solidFill>
                <a:latin typeface="+mj-lt"/>
              </a:rPr>
              <a:t>công</a:t>
            </a:r>
            <a:r>
              <a:rPr lang="en-US" altLang="en-US" dirty="0">
                <a:solidFill>
                  <a:schemeClr val="tx1"/>
                </a:solidFill>
                <a:latin typeface="+mj-lt"/>
              </a:rPr>
              <a:t> </a:t>
            </a:r>
            <a:r>
              <a:rPr lang="en-US" altLang="en-US" dirty="0" err="1">
                <a:solidFill>
                  <a:schemeClr val="tx1"/>
                </a:solidFill>
                <a:latin typeface="+mj-lt"/>
              </a:rPr>
              <a:t>việc</a:t>
            </a:r>
            <a:r>
              <a:rPr lang="en-US" altLang="en-US" dirty="0">
                <a:solidFill>
                  <a:schemeClr val="tx1"/>
                </a:solidFill>
                <a:latin typeface="+mj-lt"/>
              </a:rPr>
              <a:t> </a:t>
            </a:r>
            <a:r>
              <a:rPr lang="vi-VN" altLang="en-US" dirty="0">
                <a:solidFill>
                  <a:schemeClr val="tx1"/>
                </a:solidFill>
                <a:latin typeface="+mj-lt"/>
              </a:rPr>
              <a:t>được</a:t>
            </a:r>
            <a:r>
              <a:rPr lang="en-US" altLang="en-US" dirty="0">
                <a:solidFill>
                  <a:schemeClr val="tx1"/>
                </a:solidFill>
                <a:latin typeface="+mj-lt"/>
              </a:rPr>
              <a:t> </a:t>
            </a:r>
            <a:r>
              <a:rPr lang="en-US" altLang="en-US" dirty="0" err="1">
                <a:solidFill>
                  <a:schemeClr val="tx1"/>
                </a:solidFill>
                <a:latin typeface="+mj-lt"/>
              </a:rPr>
              <a:t>thực</a:t>
            </a:r>
            <a:r>
              <a:rPr lang="en-US" altLang="en-US" dirty="0">
                <a:solidFill>
                  <a:schemeClr val="tx1"/>
                </a:solidFill>
                <a:latin typeface="+mj-lt"/>
              </a:rPr>
              <a:t> </a:t>
            </a:r>
            <a:r>
              <a:rPr lang="en-US" altLang="en-US" dirty="0" err="1">
                <a:solidFill>
                  <a:schemeClr val="tx1"/>
                </a:solidFill>
                <a:latin typeface="+mj-lt"/>
              </a:rPr>
              <a:t>hiện</a:t>
            </a:r>
            <a:endParaRPr lang="en-US" altLang="en-US" dirty="0">
              <a:solidFill>
                <a:schemeClr val="tx1"/>
              </a:solidFill>
              <a:latin typeface="+mj-lt"/>
            </a:endParaRPr>
          </a:p>
          <a:p>
            <a:pPr lvl="1" eaLnBrk="1" hangingPunct="1">
              <a:lnSpc>
                <a:spcPct val="140000"/>
              </a:lnSpc>
            </a:pPr>
            <a:r>
              <a:rPr lang="en-US" altLang="en-US" sz="2000" dirty="0" err="1">
                <a:latin typeface="+mj-lt"/>
              </a:rPr>
              <a:t>Lịch</a:t>
            </a:r>
            <a:r>
              <a:rPr lang="en-US" altLang="en-US" sz="2000" dirty="0">
                <a:latin typeface="+mj-lt"/>
              </a:rPr>
              <a:t> </a:t>
            </a:r>
            <a:r>
              <a:rPr lang="en-US" altLang="en-US" sz="2000" dirty="0" err="1">
                <a:latin typeface="+mj-lt"/>
              </a:rPr>
              <a:t>thực</a:t>
            </a:r>
            <a:r>
              <a:rPr lang="en-US" altLang="en-US" sz="2000" dirty="0">
                <a:latin typeface="+mj-lt"/>
              </a:rPr>
              <a:t> </a:t>
            </a:r>
            <a:r>
              <a:rPr lang="en-US" altLang="en-US" sz="2000" dirty="0" err="1">
                <a:latin typeface="+mj-lt"/>
              </a:rPr>
              <a:t>tế</a:t>
            </a:r>
            <a:endParaRPr lang="en-US" altLang="en-US" sz="2000" dirty="0">
              <a:latin typeface="+mj-lt"/>
            </a:endParaRPr>
          </a:p>
        </p:txBody>
      </p:sp>
    </p:spTree>
    <p:extLst>
      <p:ext uri="{BB962C8B-B14F-4D97-AF65-F5344CB8AC3E}">
        <p14:creationId xmlns:p14="http://schemas.microsoft.com/office/powerpoint/2010/main" val="212344487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graphicFrame>
        <p:nvGraphicFramePr>
          <p:cNvPr id="6" name="Object 5">
            <a:extLst>
              <a:ext uri="{FF2B5EF4-FFF2-40B4-BE49-F238E27FC236}">
                <a16:creationId xmlns:a16="http://schemas.microsoft.com/office/drawing/2014/main" id="{6A93BA95-13BC-4428-B6D3-6B736067F9F0}"/>
              </a:ext>
            </a:extLst>
          </p:cNvPr>
          <p:cNvGraphicFramePr>
            <a:graphicFrameLocks noChangeAspect="1"/>
          </p:cNvGraphicFramePr>
          <p:nvPr>
            <p:extLst>
              <p:ext uri="{D42A27DB-BD31-4B8C-83A1-F6EECF244321}">
                <p14:modId xmlns:p14="http://schemas.microsoft.com/office/powerpoint/2010/main" val="1044707623"/>
              </p:ext>
            </p:extLst>
          </p:nvPr>
        </p:nvGraphicFramePr>
        <p:xfrm>
          <a:off x="3232496" y="1173576"/>
          <a:ext cx="8001000" cy="4073525"/>
        </p:xfrm>
        <a:graphic>
          <a:graphicData uri="http://schemas.openxmlformats.org/presentationml/2006/ole">
            <mc:AlternateContent xmlns:mc="http://schemas.openxmlformats.org/markup-compatibility/2006">
              <mc:Choice xmlns:v="urn:schemas-microsoft-com:vml" Requires="v">
                <p:oleObj spid="_x0000_s4176" name="Bitmap Image" r:id="rId3" imgW="6400000" imgH="3258005" progId="Paint.Picture">
                  <p:embed/>
                </p:oleObj>
              </mc:Choice>
              <mc:Fallback>
                <p:oleObj name="Bitmap Image" r:id="rId3" imgW="6400000" imgH="3258005" progId="Paint.Picture">
                  <p:embed/>
                  <p:pic>
                    <p:nvPicPr>
                      <p:cNvPr id="3074" name="Object 5">
                        <a:extLst>
                          <a:ext uri="{FF2B5EF4-FFF2-40B4-BE49-F238E27FC236}">
                            <a16:creationId xmlns:a16="http://schemas.microsoft.com/office/drawing/2014/main" id="{8CD76953-EE8B-46B1-8FB8-A51A2D79B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2496" y="1173576"/>
                        <a:ext cx="8001000" cy="4073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72106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79913" y="1285875"/>
            <a:ext cx="8073887" cy="4692650"/>
          </a:xfrm>
        </p:spPr>
        <p:txBody>
          <a:bodyPr>
            <a:noAutofit/>
          </a:bodyPr>
          <a:lstStyle/>
          <a:p>
            <a:pPr marL="355600" marR="5080" indent="-342900">
              <a:lnSpc>
                <a:spcPct val="123800"/>
              </a:lnSpc>
              <a:spcBef>
                <a:spcPts val="100"/>
              </a:spcBef>
              <a:buFont typeface="Wingdings" panose="05000000000000000000" pitchFamily="2" charset="2"/>
              <a:buChar char="§"/>
            </a:pPr>
            <a:r>
              <a:rPr lang="vi-VN" sz="2200" spc="-5" dirty="0">
                <a:solidFill>
                  <a:schemeClr val="tx1"/>
                </a:solidFill>
                <a:latin typeface="+mj-lt"/>
                <a:cs typeface="Tahoma"/>
              </a:rPr>
              <a:t>User: người sử dụng phần mềm  </a:t>
            </a:r>
            <a:endParaRPr lang="en-US" sz="2200" spc="-5" dirty="0">
              <a:solidFill>
                <a:schemeClr val="tx1"/>
              </a:solidFill>
              <a:latin typeface="+mj-lt"/>
              <a:cs typeface="Tahoma"/>
            </a:endParaRPr>
          </a:p>
          <a:p>
            <a:pPr marL="355600" marR="5080" indent="-342900">
              <a:lnSpc>
                <a:spcPct val="123800"/>
              </a:lnSpc>
              <a:spcBef>
                <a:spcPts val="100"/>
              </a:spcBef>
              <a:buFont typeface="Wingdings" panose="05000000000000000000" pitchFamily="2" charset="2"/>
              <a:buChar char="§"/>
            </a:pPr>
            <a:r>
              <a:rPr lang="vi-VN" sz="2200" spc="-5" dirty="0">
                <a:solidFill>
                  <a:schemeClr val="tx1"/>
                </a:solidFill>
                <a:latin typeface="+mj-lt"/>
                <a:cs typeface="Tahoma"/>
              </a:rPr>
              <a:t>Client: người đặt hàng phần</a:t>
            </a:r>
            <a:r>
              <a:rPr lang="vi-VN" sz="2200" spc="-90" dirty="0">
                <a:solidFill>
                  <a:schemeClr val="tx1"/>
                </a:solidFill>
                <a:latin typeface="+mj-lt"/>
                <a:cs typeface="Tahoma"/>
              </a:rPr>
              <a:t> </a:t>
            </a:r>
            <a:r>
              <a:rPr lang="vi-VN" sz="2200" spc="-5" dirty="0">
                <a:solidFill>
                  <a:schemeClr val="tx1"/>
                </a:solidFill>
                <a:latin typeface="+mj-lt"/>
                <a:cs typeface="Tahoma"/>
              </a:rPr>
              <a:t>mềm</a:t>
            </a:r>
            <a:endParaRPr lang="vi-VN" sz="2200" dirty="0">
              <a:solidFill>
                <a:schemeClr val="tx1"/>
              </a:solidFill>
              <a:latin typeface="+mj-lt"/>
              <a:cs typeface="Tahoma"/>
            </a:endParaRPr>
          </a:p>
          <a:p>
            <a:pPr marL="355600" marR="1540510" indent="-342900">
              <a:lnSpc>
                <a:spcPct val="123700"/>
              </a:lnSpc>
              <a:buFont typeface="Wingdings" panose="05000000000000000000" pitchFamily="2" charset="2"/>
              <a:buChar char="§"/>
            </a:pPr>
            <a:r>
              <a:rPr lang="en-US" sz="2200" spc="-5" dirty="0">
                <a:solidFill>
                  <a:schemeClr val="tx1"/>
                </a:solidFill>
                <a:latin typeface="+mj-lt"/>
                <a:cs typeface="Tahoma"/>
              </a:rPr>
              <a:t>Cost: chi </a:t>
            </a:r>
            <a:r>
              <a:rPr lang="en-US" sz="2200" spc="-5" dirty="0" err="1">
                <a:solidFill>
                  <a:schemeClr val="tx1"/>
                </a:solidFill>
                <a:latin typeface="+mj-lt"/>
                <a:cs typeface="Tahoma"/>
              </a:rPr>
              <a:t>phí</a:t>
            </a:r>
            <a:r>
              <a:rPr lang="en-US" sz="2200" spc="-5" dirty="0">
                <a:solidFill>
                  <a:schemeClr val="tx1"/>
                </a:solidFill>
                <a:latin typeface="+mj-lt"/>
                <a:cs typeface="Tahoma"/>
              </a:rPr>
              <a:t> </a:t>
            </a:r>
            <a:r>
              <a:rPr lang="en-US" sz="2200" spc="-5" dirty="0" err="1">
                <a:solidFill>
                  <a:schemeClr val="tx1"/>
                </a:solidFill>
                <a:latin typeface="+mj-lt"/>
                <a:cs typeface="Tahoma"/>
              </a:rPr>
              <a:t>phát</a:t>
            </a:r>
            <a:r>
              <a:rPr lang="en-US" sz="2200" spc="-5" dirty="0">
                <a:solidFill>
                  <a:schemeClr val="tx1"/>
                </a:solidFill>
                <a:latin typeface="+mj-lt"/>
                <a:cs typeface="Tahoma"/>
              </a:rPr>
              <a:t> </a:t>
            </a:r>
            <a:r>
              <a:rPr lang="en-US" sz="2200" spc="-5" dirty="0" err="1">
                <a:solidFill>
                  <a:schemeClr val="tx1"/>
                </a:solidFill>
                <a:latin typeface="+mj-lt"/>
                <a:cs typeface="Tahoma"/>
              </a:rPr>
              <a:t>triển</a:t>
            </a:r>
            <a:r>
              <a:rPr lang="en-US" sz="2200" spc="-5" dirty="0">
                <a:solidFill>
                  <a:schemeClr val="tx1"/>
                </a:solidFill>
                <a:latin typeface="+mj-lt"/>
                <a:cs typeface="Tahoma"/>
              </a:rPr>
              <a:t> </a:t>
            </a:r>
            <a:r>
              <a:rPr lang="en-US" sz="2200" spc="-5" dirty="0" err="1">
                <a:solidFill>
                  <a:schemeClr val="tx1"/>
                </a:solidFill>
                <a:latin typeface="+mj-lt"/>
                <a:cs typeface="Tahoma"/>
              </a:rPr>
              <a:t>phần</a:t>
            </a:r>
            <a:r>
              <a:rPr lang="en-US" sz="2200" spc="-85" dirty="0">
                <a:solidFill>
                  <a:schemeClr val="tx1"/>
                </a:solidFill>
                <a:latin typeface="+mj-lt"/>
                <a:cs typeface="Tahoma"/>
              </a:rPr>
              <a:t> </a:t>
            </a:r>
            <a:r>
              <a:rPr lang="en-US" sz="2200" spc="-5" dirty="0" err="1">
                <a:solidFill>
                  <a:schemeClr val="tx1"/>
                </a:solidFill>
                <a:latin typeface="+mj-lt"/>
                <a:cs typeface="Tahoma"/>
              </a:rPr>
              <a:t>mềm</a:t>
            </a:r>
            <a:r>
              <a:rPr lang="en-US" sz="2200" spc="-5" dirty="0">
                <a:solidFill>
                  <a:schemeClr val="tx1"/>
                </a:solidFill>
                <a:latin typeface="+mj-lt"/>
                <a:cs typeface="Tahoma"/>
              </a:rPr>
              <a:t>.  </a:t>
            </a:r>
          </a:p>
          <a:p>
            <a:pPr marL="355600" marR="1540510" indent="-342900">
              <a:lnSpc>
                <a:spcPct val="123700"/>
              </a:lnSpc>
              <a:buFont typeface="Wingdings" panose="05000000000000000000" pitchFamily="2" charset="2"/>
              <a:buChar char="§"/>
            </a:pPr>
            <a:r>
              <a:rPr lang="en-US" sz="2200" spc="-5" dirty="0">
                <a:solidFill>
                  <a:schemeClr val="tx1"/>
                </a:solidFill>
                <a:latin typeface="+mj-lt"/>
                <a:cs typeface="Tahoma"/>
              </a:rPr>
              <a:t>Price: </a:t>
            </a:r>
            <a:r>
              <a:rPr lang="en-US" sz="2200" spc="-5" dirty="0" err="1">
                <a:solidFill>
                  <a:schemeClr val="tx1"/>
                </a:solidFill>
                <a:latin typeface="+mj-lt"/>
                <a:cs typeface="Tahoma"/>
              </a:rPr>
              <a:t>giá</a:t>
            </a:r>
            <a:r>
              <a:rPr lang="en-US" sz="2200" spc="-5" dirty="0">
                <a:solidFill>
                  <a:schemeClr val="tx1"/>
                </a:solidFill>
                <a:latin typeface="+mj-lt"/>
                <a:cs typeface="Tahoma"/>
              </a:rPr>
              <a:t> </a:t>
            </a:r>
            <a:r>
              <a:rPr lang="en-US" sz="2200" spc="-10" dirty="0" err="1">
                <a:solidFill>
                  <a:schemeClr val="tx1"/>
                </a:solidFill>
                <a:latin typeface="+mj-lt"/>
                <a:cs typeface="Tahoma"/>
              </a:rPr>
              <a:t>bán</a:t>
            </a:r>
            <a:r>
              <a:rPr lang="en-US" sz="2200" spc="-10" dirty="0">
                <a:solidFill>
                  <a:schemeClr val="tx1"/>
                </a:solidFill>
                <a:latin typeface="+mj-lt"/>
                <a:cs typeface="Tahoma"/>
              </a:rPr>
              <a:t> </a:t>
            </a:r>
            <a:r>
              <a:rPr lang="en-US" sz="2200" spc="-5" dirty="0" err="1">
                <a:solidFill>
                  <a:schemeClr val="tx1"/>
                </a:solidFill>
                <a:latin typeface="+mj-lt"/>
                <a:cs typeface="Tahoma"/>
              </a:rPr>
              <a:t>của</a:t>
            </a:r>
            <a:r>
              <a:rPr lang="en-US" sz="2200" spc="-5" dirty="0">
                <a:solidFill>
                  <a:schemeClr val="tx1"/>
                </a:solidFill>
                <a:latin typeface="+mj-lt"/>
                <a:cs typeface="Tahoma"/>
              </a:rPr>
              <a:t> </a:t>
            </a:r>
            <a:r>
              <a:rPr lang="en-US" sz="2200" spc="-5" dirty="0" err="1">
                <a:solidFill>
                  <a:schemeClr val="tx1"/>
                </a:solidFill>
                <a:latin typeface="+mj-lt"/>
                <a:cs typeface="Tahoma"/>
              </a:rPr>
              <a:t>phần</a:t>
            </a:r>
            <a:r>
              <a:rPr lang="en-US" sz="2200" spc="-5" dirty="0">
                <a:solidFill>
                  <a:schemeClr val="tx1"/>
                </a:solidFill>
                <a:latin typeface="+mj-lt"/>
                <a:cs typeface="Tahoma"/>
              </a:rPr>
              <a:t> </a:t>
            </a:r>
            <a:r>
              <a:rPr lang="en-US" sz="2200" spc="-5" dirty="0" err="1">
                <a:solidFill>
                  <a:schemeClr val="tx1"/>
                </a:solidFill>
                <a:latin typeface="+mj-lt"/>
                <a:cs typeface="Tahoma"/>
              </a:rPr>
              <a:t>mềm</a:t>
            </a:r>
            <a:r>
              <a:rPr lang="en-US" sz="2200" spc="-5" dirty="0">
                <a:solidFill>
                  <a:schemeClr val="tx1"/>
                </a:solidFill>
                <a:latin typeface="+mj-lt"/>
                <a:cs typeface="Tahoma"/>
              </a:rPr>
              <a:t>.  </a:t>
            </a:r>
          </a:p>
          <a:p>
            <a:pPr marL="355600" marR="1540510" indent="-342900">
              <a:lnSpc>
                <a:spcPct val="123700"/>
              </a:lnSpc>
              <a:buFont typeface="Wingdings" panose="05000000000000000000" pitchFamily="2" charset="2"/>
              <a:buChar char="§"/>
            </a:pPr>
            <a:r>
              <a:rPr lang="en-US" sz="2200" spc="-5" dirty="0">
                <a:solidFill>
                  <a:schemeClr val="tx1"/>
                </a:solidFill>
                <a:latin typeface="+mj-lt"/>
                <a:cs typeface="Tahoma"/>
              </a:rPr>
              <a:t>Technique: </a:t>
            </a:r>
            <a:r>
              <a:rPr lang="en-US" sz="2200" dirty="0" err="1">
                <a:solidFill>
                  <a:schemeClr val="tx1"/>
                </a:solidFill>
                <a:latin typeface="+mj-lt"/>
                <a:cs typeface="Tahoma"/>
              </a:rPr>
              <a:t>kỹ</a:t>
            </a:r>
            <a:r>
              <a:rPr lang="en-US" sz="2200" spc="-25" dirty="0">
                <a:solidFill>
                  <a:schemeClr val="tx1"/>
                </a:solidFill>
                <a:latin typeface="+mj-lt"/>
                <a:cs typeface="Tahoma"/>
              </a:rPr>
              <a:t> </a:t>
            </a:r>
            <a:r>
              <a:rPr lang="en-US" sz="2200" spc="-5" dirty="0" err="1">
                <a:solidFill>
                  <a:schemeClr val="tx1"/>
                </a:solidFill>
                <a:latin typeface="+mj-lt"/>
                <a:cs typeface="Tahoma"/>
              </a:rPr>
              <a:t>thuật</a:t>
            </a:r>
            <a:r>
              <a:rPr lang="en-US" sz="2200" spc="-5" dirty="0">
                <a:solidFill>
                  <a:schemeClr val="tx1"/>
                </a:solidFill>
                <a:latin typeface="+mj-lt"/>
                <a:cs typeface="Tahoma"/>
              </a:rPr>
              <a:t>.</a:t>
            </a:r>
            <a:endParaRPr lang="en-US" sz="2200" dirty="0">
              <a:solidFill>
                <a:schemeClr val="tx1"/>
              </a:solidFill>
              <a:latin typeface="+mj-lt"/>
              <a:cs typeface="Tahoma"/>
            </a:endParaRPr>
          </a:p>
          <a:p>
            <a:pPr marL="355600" marR="2044064" indent="-342900">
              <a:lnSpc>
                <a:spcPct val="123800"/>
              </a:lnSpc>
              <a:buFont typeface="Wingdings" panose="05000000000000000000" pitchFamily="2" charset="2"/>
              <a:buChar char="§"/>
            </a:pPr>
            <a:r>
              <a:rPr lang="en-US" sz="2200" spc="-10" dirty="0">
                <a:solidFill>
                  <a:schemeClr val="tx1"/>
                </a:solidFill>
                <a:latin typeface="+mj-lt"/>
                <a:cs typeface="Tahoma"/>
              </a:rPr>
              <a:t>Error, Fault, </a:t>
            </a:r>
            <a:r>
              <a:rPr lang="en-US" sz="2200" spc="-5" dirty="0">
                <a:solidFill>
                  <a:schemeClr val="tx1"/>
                </a:solidFill>
                <a:latin typeface="+mj-lt"/>
                <a:cs typeface="Tahoma"/>
              </a:rPr>
              <a:t>Failure.</a:t>
            </a:r>
          </a:p>
        </p:txBody>
      </p:sp>
    </p:spTree>
    <p:extLst>
      <p:ext uri="{BB962C8B-B14F-4D97-AF65-F5344CB8AC3E}">
        <p14:creationId xmlns:p14="http://schemas.microsoft.com/office/powerpoint/2010/main" val="221423188"/>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68317" y="1231002"/>
            <a:ext cx="8769626" cy="4692650"/>
          </a:xfrm>
        </p:spPr>
        <p:txBody>
          <a:bodyPr>
            <a:normAutofit lnSpcReduction="10000"/>
          </a:bodyPr>
          <a:lstStyle/>
          <a:p>
            <a:pPr marL="533400" indent="-533400" eaLnBrk="1" hangingPunct="1">
              <a:lnSpc>
                <a:spcPct val="90000"/>
              </a:lnSpc>
            </a:pPr>
            <a:r>
              <a:rPr lang="en-US" altLang="en-US" b="1" dirty="0" err="1">
                <a:solidFill>
                  <a:schemeClr val="tx1"/>
                </a:solidFill>
                <a:latin typeface="+mj-lt"/>
              </a:rPr>
              <a:t>Ước</a:t>
            </a:r>
            <a:r>
              <a:rPr lang="en-US" altLang="en-US" b="1" dirty="0">
                <a:solidFill>
                  <a:schemeClr val="tx1"/>
                </a:solidFill>
                <a:latin typeface="+mj-lt"/>
              </a:rPr>
              <a:t> </a:t>
            </a:r>
            <a:r>
              <a:rPr lang="en-US" altLang="en-US" b="1" dirty="0" err="1">
                <a:solidFill>
                  <a:schemeClr val="tx1"/>
                </a:solidFill>
                <a:latin typeface="+mj-lt"/>
              </a:rPr>
              <a:t>lượng</a:t>
            </a:r>
            <a:endParaRPr lang="en-US" altLang="en-US" b="1" dirty="0">
              <a:solidFill>
                <a:schemeClr val="tx1"/>
              </a:solidFill>
              <a:latin typeface="+mj-lt"/>
            </a:endParaRPr>
          </a:p>
          <a:p>
            <a:pPr marL="533400" indent="-533400" eaLnBrk="1" hangingPunct="1">
              <a:lnSpc>
                <a:spcPct val="90000"/>
              </a:lnSpc>
            </a:pPr>
            <a:endParaRPr lang="en-US" altLang="en-US" b="1" dirty="0">
              <a:solidFill>
                <a:schemeClr val="tx1"/>
              </a:solidFill>
              <a:latin typeface="+mj-lt"/>
            </a:endParaRPr>
          </a:p>
          <a:p>
            <a:pPr marL="533400" indent="-533400" eaLnBrk="1" hangingPunct="1">
              <a:lnSpc>
                <a:spcPct val="90000"/>
              </a:lnSpc>
            </a:pPr>
            <a:r>
              <a:rPr lang="en-US" altLang="en-US" dirty="0" err="1">
                <a:solidFill>
                  <a:schemeClr val="tx1"/>
                </a:solidFill>
                <a:latin typeface="+mj-lt"/>
              </a:rPr>
              <a:t>Rất</a:t>
            </a:r>
            <a:r>
              <a:rPr lang="en-US" altLang="en-US" dirty="0">
                <a:solidFill>
                  <a:schemeClr val="tx1"/>
                </a:solidFill>
                <a:latin typeface="+mj-lt"/>
              </a:rPr>
              <a:t> </a:t>
            </a:r>
            <a:r>
              <a:rPr lang="en-US" altLang="en-US" dirty="0" err="1">
                <a:solidFill>
                  <a:schemeClr val="tx1"/>
                </a:solidFill>
                <a:latin typeface="+mj-lt"/>
              </a:rPr>
              <a:t>khó</a:t>
            </a:r>
            <a:r>
              <a:rPr lang="en-US" altLang="en-US" dirty="0">
                <a:solidFill>
                  <a:schemeClr val="tx1"/>
                </a:solidFill>
                <a:latin typeface="+mj-lt"/>
              </a:rPr>
              <a:t> </a:t>
            </a:r>
            <a:r>
              <a:rPr lang="en-US" altLang="en-US" dirty="0" err="1">
                <a:solidFill>
                  <a:schemeClr val="tx1"/>
                </a:solidFill>
                <a:latin typeface="+mj-lt"/>
              </a:rPr>
              <a:t>thực</a:t>
            </a:r>
            <a:r>
              <a:rPr lang="en-US" altLang="en-US" dirty="0">
                <a:solidFill>
                  <a:schemeClr val="tx1"/>
                </a:solidFill>
                <a:latin typeface="+mj-lt"/>
              </a:rPr>
              <a:t> </a:t>
            </a:r>
            <a:r>
              <a:rPr lang="en-US" altLang="en-US" dirty="0" err="1">
                <a:solidFill>
                  <a:schemeClr val="tx1"/>
                </a:solidFill>
                <a:latin typeface="+mj-lt"/>
              </a:rPr>
              <a:t>hiện</a:t>
            </a:r>
            <a:r>
              <a:rPr lang="en-US" altLang="en-US" dirty="0">
                <a:solidFill>
                  <a:schemeClr val="tx1"/>
                </a:solidFill>
                <a:latin typeface="+mj-lt"/>
              </a:rPr>
              <a:t> </a:t>
            </a:r>
            <a:r>
              <a:rPr lang="en-US" altLang="en-US" dirty="0" err="1">
                <a:solidFill>
                  <a:schemeClr val="tx1"/>
                </a:solidFill>
                <a:latin typeface="+mj-lt"/>
              </a:rPr>
              <a:t>nh</a:t>
            </a:r>
            <a:r>
              <a:rPr lang="vi-VN" altLang="en-US" dirty="0">
                <a:solidFill>
                  <a:schemeClr val="tx1"/>
                </a:solidFill>
                <a:latin typeface="+mj-lt"/>
              </a:rPr>
              <a:t>ư</a:t>
            </a:r>
            <a:r>
              <a:rPr lang="en-US" altLang="en-US" dirty="0">
                <a:solidFill>
                  <a:schemeClr val="tx1"/>
                </a:solidFill>
                <a:latin typeface="+mj-lt"/>
              </a:rPr>
              <a:t>ng </a:t>
            </a:r>
            <a:r>
              <a:rPr lang="en-US" altLang="en-US" dirty="0" err="1">
                <a:solidFill>
                  <a:schemeClr val="tx1"/>
                </a:solidFill>
                <a:latin typeface="+mj-lt"/>
              </a:rPr>
              <a:t>th</a:t>
            </a:r>
            <a:r>
              <a:rPr lang="vi-VN" altLang="en-US" dirty="0">
                <a:solidFill>
                  <a:schemeClr val="tx1"/>
                </a:solidFill>
                <a:latin typeface="+mj-lt"/>
              </a:rPr>
              <a:t>ường</a:t>
            </a:r>
            <a:r>
              <a:rPr lang="en-US" altLang="en-US" dirty="0">
                <a:solidFill>
                  <a:schemeClr val="tx1"/>
                </a:solidFill>
                <a:latin typeface="+mj-lt"/>
              </a:rPr>
              <a:t> </a:t>
            </a:r>
            <a:r>
              <a:rPr lang="en-US" altLang="en-US" dirty="0" err="1">
                <a:solidFill>
                  <a:schemeClr val="tx1"/>
                </a:solidFill>
                <a:latin typeface="+mj-lt"/>
              </a:rPr>
              <a:t>rất</a:t>
            </a:r>
            <a:r>
              <a:rPr lang="en-US" altLang="en-US" dirty="0">
                <a:solidFill>
                  <a:schemeClr val="tx1"/>
                </a:solidFill>
                <a:latin typeface="+mj-lt"/>
              </a:rPr>
              <a:t> </a:t>
            </a:r>
            <a:r>
              <a:rPr lang="en-US" altLang="en-US" dirty="0" err="1">
                <a:solidFill>
                  <a:schemeClr val="tx1"/>
                </a:solidFill>
                <a:latin typeface="+mj-lt"/>
              </a:rPr>
              <a:t>cần</a:t>
            </a:r>
            <a:endParaRPr lang="en-US" altLang="en-US" dirty="0">
              <a:solidFill>
                <a:schemeClr val="tx1"/>
              </a:solidFill>
              <a:latin typeface="+mj-lt"/>
            </a:endParaRPr>
          </a:p>
          <a:p>
            <a:pPr marL="533400" indent="-533400" eaLnBrk="1" hangingPunct="1">
              <a:lnSpc>
                <a:spcPct val="90000"/>
              </a:lnSpc>
            </a:pPr>
            <a:endParaRPr lang="en-US" altLang="en-US" dirty="0">
              <a:solidFill>
                <a:schemeClr val="tx1"/>
              </a:solidFill>
              <a:latin typeface="+mj-lt"/>
            </a:endParaRPr>
          </a:p>
          <a:p>
            <a:pPr marL="533400" indent="-533400" eaLnBrk="1" hangingPunct="1">
              <a:lnSpc>
                <a:spcPct val="90000"/>
              </a:lnSpc>
            </a:pPr>
            <a:r>
              <a:rPr lang="en-US" altLang="en-US" dirty="0">
                <a:solidFill>
                  <a:schemeClr val="tx1"/>
                </a:solidFill>
                <a:latin typeface="+mj-lt"/>
              </a:rPr>
              <a:t>Đ</a:t>
            </a:r>
            <a:r>
              <a:rPr lang="vi-VN" altLang="en-US" dirty="0">
                <a:solidFill>
                  <a:schemeClr val="tx1"/>
                </a:solidFill>
                <a:latin typeface="+mj-lt"/>
              </a:rPr>
              <a:t>ược</a:t>
            </a:r>
            <a:r>
              <a:rPr lang="en-US" altLang="en-US" dirty="0">
                <a:solidFill>
                  <a:schemeClr val="tx1"/>
                </a:solidFill>
                <a:latin typeface="+mj-lt"/>
              </a:rPr>
              <a:t> </a:t>
            </a:r>
            <a:r>
              <a:rPr lang="en-US" altLang="en-US" dirty="0" err="1">
                <a:solidFill>
                  <a:schemeClr val="tx1"/>
                </a:solidFill>
                <a:latin typeface="+mj-lt"/>
              </a:rPr>
              <a:t>tạo</a:t>
            </a:r>
            <a:r>
              <a:rPr lang="en-US" altLang="en-US" dirty="0">
                <a:solidFill>
                  <a:schemeClr val="tx1"/>
                </a:solidFill>
                <a:latin typeface="+mj-lt"/>
              </a:rPr>
              <a:t> ra, </a:t>
            </a:r>
            <a:r>
              <a:rPr lang="en-US" altLang="en-US" dirty="0" err="1">
                <a:solidFill>
                  <a:schemeClr val="tx1"/>
                </a:solidFill>
                <a:latin typeface="+mj-lt"/>
              </a:rPr>
              <a:t>sử</a:t>
            </a:r>
            <a:r>
              <a:rPr lang="en-US" altLang="en-US" dirty="0">
                <a:solidFill>
                  <a:schemeClr val="tx1"/>
                </a:solidFill>
                <a:latin typeface="+mj-lt"/>
              </a:rPr>
              <a:t> </a:t>
            </a:r>
            <a:r>
              <a:rPr lang="en-US" altLang="en-US" dirty="0" err="1">
                <a:solidFill>
                  <a:schemeClr val="tx1"/>
                </a:solidFill>
                <a:latin typeface="+mj-lt"/>
              </a:rPr>
              <a:t>dụng</a:t>
            </a:r>
            <a:r>
              <a:rPr lang="en-US" altLang="en-US" dirty="0">
                <a:solidFill>
                  <a:schemeClr val="tx1"/>
                </a:solidFill>
                <a:latin typeface="+mj-lt"/>
              </a:rPr>
              <a:t> </a:t>
            </a:r>
            <a:r>
              <a:rPr lang="en-US" altLang="en-US" dirty="0" err="1">
                <a:solidFill>
                  <a:schemeClr val="tx1"/>
                </a:solidFill>
                <a:latin typeface="+mj-lt"/>
              </a:rPr>
              <a:t>và</a:t>
            </a:r>
            <a:r>
              <a:rPr lang="en-US" altLang="en-US" dirty="0">
                <a:solidFill>
                  <a:schemeClr val="tx1"/>
                </a:solidFill>
                <a:latin typeface="+mj-lt"/>
              </a:rPr>
              <a:t> </a:t>
            </a:r>
            <a:r>
              <a:rPr lang="en-US" altLang="en-US" dirty="0" err="1">
                <a:solidFill>
                  <a:schemeClr val="tx1"/>
                </a:solidFill>
                <a:latin typeface="+mj-lt"/>
              </a:rPr>
              <a:t>chuẩn</a:t>
            </a:r>
            <a:r>
              <a:rPr lang="en-US" altLang="en-US" dirty="0">
                <a:solidFill>
                  <a:schemeClr val="tx1"/>
                </a:solidFill>
                <a:latin typeface="+mj-lt"/>
              </a:rPr>
              <a:t> </a:t>
            </a:r>
            <a:r>
              <a:rPr lang="en-US" altLang="en-US" dirty="0" err="1">
                <a:solidFill>
                  <a:schemeClr val="tx1"/>
                </a:solidFill>
                <a:latin typeface="+mj-lt"/>
              </a:rPr>
              <a:t>hoá</a:t>
            </a:r>
            <a:r>
              <a:rPr lang="en-US" altLang="en-US" dirty="0">
                <a:solidFill>
                  <a:schemeClr val="tx1"/>
                </a:solidFill>
                <a:latin typeface="+mj-lt"/>
              </a:rPr>
              <a:t> </a:t>
            </a:r>
            <a:r>
              <a:rPr lang="en-US" altLang="en-US" dirty="0" err="1">
                <a:solidFill>
                  <a:schemeClr val="tx1"/>
                </a:solidFill>
                <a:latin typeface="+mj-lt"/>
              </a:rPr>
              <a:t>trong</a:t>
            </a:r>
            <a:r>
              <a:rPr lang="en-US" altLang="en-US" dirty="0">
                <a:solidFill>
                  <a:schemeClr val="tx1"/>
                </a:solidFill>
                <a:latin typeface="+mj-lt"/>
              </a:rPr>
              <a:t> </a:t>
            </a:r>
            <a:r>
              <a:rPr lang="en-US" altLang="en-US" dirty="0" err="1">
                <a:solidFill>
                  <a:schemeClr val="tx1"/>
                </a:solidFill>
                <a:latin typeface="+mj-lt"/>
              </a:rPr>
              <a:t>quá</a:t>
            </a:r>
            <a:r>
              <a:rPr lang="en-US" altLang="en-US" dirty="0">
                <a:solidFill>
                  <a:schemeClr val="tx1"/>
                </a:solidFill>
                <a:latin typeface="+mj-lt"/>
              </a:rPr>
              <a:t> </a:t>
            </a:r>
            <a:r>
              <a:rPr lang="en-US" altLang="en-US" dirty="0" err="1">
                <a:solidFill>
                  <a:schemeClr val="tx1"/>
                </a:solidFill>
                <a:latin typeface="+mj-lt"/>
              </a:rPr>
              <a:t>trình</a:t>
            </a:r>
            <a:endParaRPr lang="en-US" altLang="en-US" dirty="0">
              <a:solidFill>
                <a:schemeClr val="tx1"/>
              </a:solidFill>
              <a:latin typeface="+mj-lt"/>
            </a:endParaRPr>
          </a:p>
          <a:p>
            <a:pPr marL="914400" lvl="1" indent="-457200" eaLnBrk="1" hangingPunct="1">
              <a:lnSpc>
                <a:spcPct val="90000"/>
              </a:lnSpc>
              <a:buFont typeface="+mj-lt"/>
              <a:buAutoNum type="arabicParenR"/>
            </a:pPr>
            <a:r>
              <a:rPr lang="en-US" altLang="en-US" sz="2000" dirty="0" err="1">
                <a:latin typeface="+mj-lt"/>
              </a:rPr>
              <a:t>Lập</a:t>
            </a:r>
            <a:r>
              <a:rPr lang="en-US" altLang="en-US" sz="2000" dirty="0">
                <a:latin typeface="+mj-lt"/>
              </a:rPr>
              <a:t> </a:t>
            </a:r>
            <a:r>
              <a:rPr lang="en-US" altLang="en-US" sz="2000" dirty="0" err="1">
                <a:latin typeface="+mj-lt"/>
              </a:rPr>
              <a:t>kế</a:t>
            </a:r>
            <a:r>
              <a:rPr lang="en-US" altLang="en-US" sz="2000" dirty="0">
                <a:latin typeface="+mj-lt"/>
              </a:rPr>
              <a:t> </a:t>
            </a:r>
            <a:r>
              <a:rPr lang="en-US" altLang="en-US" sz="2000" dirty="0" err="1">
                <a:latin typeface="+mj-lt"/>
              </a:rPr>
              <a:t>hoạch</a:t>
            </a:r>
            <a:r>
              <a:rPr lang="en-US" altLang="en-US" sz="2000" dirty="0">
                <a:latin typeface="+mj-lt"/>
              </a:rPr>
              <a:t> </a:t>
            </a:r>
            <a:r>
              <a:rPr lang="en-US" altLang="en-US" sz="2000" dirty="0" err="1">
                <a:latin typeface="+mj-lt"/>
              </a:rPr>
              <a:t>chiến</a:t>
            </a:r>
            <a:r>
              <a:rPr lang="en-US" altLang="en-US" sz="2000" dirty="0">
                <a:latin typeface="+mj-lt"/>
              </a:rPr>
              <a:t> l</a:t>
            </a:r>
            <a:r>
              <a:rPr lang="vi-VN" altLang="en-US" sz="2000" dirty="0">
                <a:latin typeface="+mj-lt"/>
              </a:rPr>
              <a:t>ược</a:t>
            </a:r>
            <a:endParaRPr lang="en-US" altLang="en-US" sz="2000" dirty="0">
              <a:latin typeface="+mj-lt"/>
            </a:endParaRPr>
          </a:p>
          <a:p>
            <a:pPr marL="914400" lvl="1" indent="-457200" eaLnBrk="1" hangingPunct="1">
              <a:lnSpc>
                <a:spcPct val="90000"/>
              </a:lnSpc>
              <a:buFont typeface="+mj-lt"/>
              <a:buAutoNum type="arabicParenR"/>
            </a:pPr>
            <a:r>
              <a:rPr lang="en-US" altLang="en-US" sz="2000" dirty="0" err="1">
                <a:latin typeface="+mj-lt"/>
              </a:rPr>
              <a:t>Nghiên</a:t>
            </a:r>
            <a:r>
              <a:rPr lang="en-US" altLang="en-US" sz="2000" dirty="0">
                <a:latin typeface="+mj-lt"/>
              </a:rPr>
              <a:t> </a:t>
            </a:r>
            <a:r>
              <a:rPr lang="en-US" altLang="en-US" sz="2000" dirty="0" err="1">
                <a:latin typeface="+mj-lt"/>
              </a:rPr>
              <a:t>cứu</a:t>
            </a:r>
            <a:r>
              <a:rPr lang="en-US" altLang="en-US" sz="2000" dirty="0">
                <a:latin typeface="+mj-lt"/>
              </a:rPr>
              <a:t> </a:t>
            </a:r>
            <a:r>
              <a:rPr lang="en-US" altLang="en-US" sz="2000" dirty="0" err="1">
                <a:latin typeface="+mj-lt"/>
              </a:rPr>
              <a:t>tính</a:t>
            </a:r>
            <a:r>
              <a:rPr lang="en-US" altLang="en-US" sz="2000" dirty="0">
                <a:latin typeface="+mj-lt"/>
              </a:rPr>
              <a:t> </a:t>
            </a:r>
            <a:r>
              <a:rPr lang="en-US" altLang="en-US" sz="2000" dirty="0" err="1">
                <a:latin typeface="+mj-lt"/>
              </a:rPr>
              <a:t>khả</a:t>
            </a:r>
            <a:r>
              <a:rPr lang="en-US" altLang="en-US" sz="2000" dirty="0">
                <a:latin typeface="+mj-lt"/>
              </a:rPr>
              <a:t> </a:t>
            </a:r>
            <a:r>
              <a:rPr lang="en-US" altLang="en-US" sz="2000" dirty="0" err="1">
                <a:latin typeface="+mj-lt"/>
              </a:rPr>
              <a:t>thi</a:t>
            </a:r>
            <a:r>
              <a:rPr lang="en-US" altLang="en-US" sz="2000" dirty="0">
                <a:latin typeface="+mj-lt"/>
              </a:rPr>
              <a:t> </a:t>
            </a:r>
            <a:r>
              <a:rPr lang="en-US" altLang="en-US" sz="2000" dirty="0" err="1">
                <a:latin typeface="+mj-lt"/>
              </a:rPr>
              <a:t>và</a:t>
            </a:r>
            <a:r>
              <a:rPr lang="en-US" altLang="en-US" sz="2000" dirty="0">
                <a:latin typeface="+mj-lt"/>
              </a:rPr>
              <a:t>/</a:t>
            </a:r>
            <a:r>
              <a:rPr lang="en-US" altLang="en-US" sz="2000" dirty="0" err="1">
                <a:latin typeface="+mj-lt"/>
              </a:rPr>
              <a:t>hoặc</a:t>
            </a:r>
            <a:r>
              <a:rPr lang="en-US" altLang="en-US" sz="2000" dirty="0">
                <a:latin typeface="+mj-lt"/>
              </a:rPr>
              <a:t> </a:t>
            </a:r>
            <a:r>
              <a:rPr lang="en-US" altLang="en-US" sz="2000" dirty="0" err="1">
                <a:latin typeface="+mj-lt"/>
              </a:rPr>
              <a:t>phát</a:t>
            </a:r>
            <a:r>
              <a:rPr lang="en-US" altLang="en-US" sz="2000" dirty="0">
                <a:latin typeface="+mj-lt"/>
              </a:rPr>
              <a:t> </a:t>
            </a:r>
            <a:r>
              <a:rPr lang="en-US" altLang="en-US" sz="2000" dirty="0" err="1">
                <a:latin typeface="+mj-lt"/>
              </a:rPr>
              <a:t>biểu</a:t>
            </a:r>
            <a:r>
              <a:rPr lang="en-US" altLang="en-US" sz="2000" dirty="0">
                <a:latin typeface="+mj-lt"/>
              </a:rPr>
              <a:t> </a:t>
            </a:r>
            <a:r>
              <a:rPr lang="en-US" altLang="en-US" sz="2000" dirty="0" err="1">
                <a:latin typeface="+mj-lt"/>
              </a:rPr>
              <a:t>bài</a:t>
            </a:r>
            <a:r>
              <a:rPr lang="en-US" altLang="en-US" sz="2000" dirty="0">
                <a:latin typeface="+mj-lt"/>
              </a:rPr>
              <a:t> </a:t>
            </a:r>
            <a:r>
              <a:rPr lang="en-US" altLang="en-US" sz="2000" dirty="0" err="1">
                <a:latin typeface="+mj-lt"/>
              </a:rPr>
              <a:t>toán</a:t>
            </a:r>
            <a:endParaRPr lang="en-US" altLang="en-US" sz="2000" dirty="0">
              <a:latin typeface="+mj-lt"/>
            </a:endParaRPr>
          </a:p>
          <a:p>
            <a:pPr marL="914400" lvl="1" indent="-457200" eaLnBrk="1" hangingPunct="1">
              <a:lnSpc>
                <a:spcPct val="90000"/>
              </a:lnSpc>
              <a:buFont typeface="+mj-lt"/>
              <a:buAutoNum type="arabicParenR"/>
            </a:pPr>
            <a:r>
              <a:rPr lang="en-US" altLang="en-US" sz="2000" dirty="0">
                <a:latin typeface="+mj-lt"/>
              </a:rPr>
              <a:t>Đ</a:t>
            </a:r>
            <a:r>
              <a:rPr lang="vi-VN" altLang="en-US" sz="2000" dirty="0">
                <a:latin typeface="+mj-lt"/>
              </a:rPr>
              <a:t>ư</a:t>
            </a:r>
            <a:r>
              <a:rPr lang="en-US" altLang="en-US" sz="2000" dirty="0">
                <a:latin typeface="+mj-lt"/>
              </a:rPr>
              <a:t>a </a:t>
            </a:r>
            <a:r>
              <a:rPr lang="en-US" altLang="en-US" sz="2000" dirty="0" err="1">
                <a:latin typeface="+mj-lt"/>
              </a:rPr>
              <a:t>bản</a:t>
            </a:r>
            <a:r>
              <a:rPr lang="en-US" altLang="en-US" sz="2000" dirty="0">
                <a:latin typeface="+mj-lt"/>
              </a:rPr>
              <a:t> </a:t>
            </a:r>
            <a:r>
              <a:rPr lang="vi-VN" altLang="en-US" sz="2000" dirty="0">
                <a:latin typeface="+mj-lt"/>
              </a:rPr>
              <a:t>đề</a:t>
            </a:r>
            <a:r>
              <a:rPr lang="en-US" altLang="en-US" sz="2000" dirty="0">
                <a:latin typeface="+mj-lt"/>
              </a:rPr>
              <a:t> </a:t>
            </a:r>
            <a:r>
              <a:rPr lang="en-US" altLang="en-US" sz="2000" dirty="0" err="1">
                <a:latin typeface="+mj-lt"/>
              </a:rPr>
              <a:t>xuất</a:t>
            </a:r>
            <a:r>
              <a:rPr lang="en-US" altLang="en-US" sz="2000" dirty="0">
                <a:latin typeface="+mj-lt"/>
              </a:rPr>
              <a:t> </a:t>
            </a:r>
            <a:r>
              <a:rPr lang="en-US" altLang="en-US" sz="2000" dirty="0" err="1">
                <a:latin typeface="+mj-lt"/>
              </a:rPr>
              <a:t>của</a:t>
            </a:r>
            <a:r>
              <a:rPr lang="en-US" altLang="en-US" sz="2000" dirty="0">
                <a:latin typeface="+mj-lt"/>
              </a:rPr>
              <a:t> </a:t>
            </a:r>
            <a:r>
              <a:rPr lang="en-US" altLang="en-US" sz="2000" dirty="0" err="1">
                <a:latin typeface="+mj-lt"/>
              </a:rPr>
              <a:t>dự</a:t>
            </a:r>
            <a:r>
              <a:rPr lang="en-US" altLang="en-US" sz="2000" dirty="0">
                <a:latin typeface="+mj-lt"/>
              </a:rPr>
              <a:t> </a:t>
            </a:r>
            <a:r>
              <a:rPr lang="en-US" altLang="en-US" sz="2000" dirty="0" err="1">
                <a:latin typeface="+mj-lt"/>
              </a:rPr>
              <a:t>án</a:t>
            </a:r>
            <a:endParaRPr lang="en-US" altLang="en-US" sz="2000" dirty="0">
              <a:latin typeface="+mj-lt"/>
            </a:endParaRPr>
          </a:p>
          <a:p>
            <a:pPr marL="914400" lvl="1" indent="-457200" eaLnBrk="1" hangingPunct="1">
              <a:lnSpc>
                <a:spcPct val="90000"/>
              </a:lnSpc>
              <a:buFont typeface="+mj-lt"/>
              <a:buAutoNum type="arabicParenR"/>
            </a:pPr>
            <a:r>
              <a:rPr lang="en-US" altLang="en-US" sz="2000" dirty="0" err="1">
                <a:latin typeface="+mj-lt"/>
              </a:rPr>
              <a:t>Đánh</a:t>
            </a:r>
            <a:r>
              <a:rPr lang="en-US" altLang="en-US" sz="2000" dirty="0">
                <a:latin typeface="+mj-lt"/>
              </a:rPr>
              <a:t> </a:t>
            </a:r>
            <a:r>
              <a:rPr lang="en-US" altLang="en-US" sz="2000" dirty="0" err="1">
                <a:latin typeface="+mj-lt"/>
              </a:rPr>
              <a:t>giá</a:t>
            </a:r>
            <a:endParaRPr lang="en-US" altLang="en-US" sz="2000" dirty="0">
              <a:latin typeface="+mj-lt"/>
            </a:endParaRPr>
          </a:p>
          <a:p>
            <a:pPr marL="914400" lvl="1" indent="-457200" eaLnBrk="1" hangingPunct="1">
              <a:lnSpc>
                <a:spcPct val="90000"/>
              </a:lnSpc>
              <a:buFont typeface="+mj-lt"/>
              <a:buAutoNum type="arabicParenR"/>
            </a:pPr>
            <a:r>
              <a:rPr lang="en-US" altLang="en-US" sz="2000" dirty="0" err="1">
                <a:latin typeface="+mj-lt"/>
              </a:rPr>
              <a:t>Lập</a:t>
            </a:r>
            <a:r>
              <a:rPr lang="en-US" altLang="en-US" sz="2000" dirty="0">
                <a:latin typeface="+mj-lt"/>
              </a:rPr>
              <a:t> </a:t>
            </a:r>
            <a:r>
              <a:rPr lang="en-US" altLang="en-US" sz="2000" dirty="0" err="1">
                <a:latin typeface="+mj-lt"/>
              </a:rPr>
              <a:t>kế</a:t>
            </a:r>
            <a:r>
              <a:rPr lang="en-US" altLang="en-US" sz="2000" dirty="0">
                <a:latin typeface="+mj-lt"/>
              </a:rPr>
              <a:t> </a:t>
            </a:r>
            <a:r>
              <a:rPr lang="en-US" altLang="en-US" sz="2000" dirty="0" err="1">
                <a:latin typeface="+mj-lt"/>
              </a:rPr>
              <a:t>hoạch</a:t>
            </a:r>
            <a:r>
              <a:rPr lang="en-US" altLang="en-US" sz="2000" dirty="0">
                <a:latin typeface="+mj-lt"/>
              </a:rPr>
              <a:t> </a:t>
            </a:r>
            <a:r>
              <a:rPr lang="en-US" altLang="en-US" sz="2000" dirty="0" err="1">
                <a:latin typeface="+mj-lt"/>
              </a:rPr>
              <a:t>dự</a:t>
            </a:r>
            <a:r>
              <a:rPr lang="en-US" altLang="en-US" sz="2000" dirty="0">
                <a:latin typeface="+mj-lt"/>
              </a:rPr>
              <a:t> </a:t>
            </a:r>
            <a:r>
              <a:rPr lang="en-US" altLang="en-US" sz="2000" dirty="0" err="1">
                <a:latin typeface="+mj-lt"/>
              </a:rPr>
              <a:t>án</a:t>
            </a:r>
            <a:r>
              <a:rPr lang="en-US" altLang="en-US" sz="2000" dirty="0">
                <a:latin typeface="+mj-lt"/>
              </a:rPr>
              <a:t> (</a:t>
            </a:r>
            <a:r>
              <a:rPr lang="en-US" altLang="en-US" sz="2000" dirty="0" err="1">
                <a:latin typeface="+mj-lt"/>
              </a:rPr>
              <a:t>lặp</a:t>
            </a:r>
            <a:r>
              <a:rPr lang="en-US" altLang="en-US" sz="2000" dirty="0">
                <a:latin typeface="+mj-lt"/>
              </a:rPr>
              <a:t> </a:t>
            </a:r>
            <a:r>
              <a:rPr lang="en-US" altLang="en-US" sz="2000" dirty="0" err="1">
                <a:latin typeface="+mj-lt"/>
              </a:rPr>
              <a:t>lại</a:t>
            </a:r>
            <a:r>
              <a:rPr lang="en-US" altLang="en-US" sz="2000" dirty="0">
                <a:latin typeface="+mj-lt"/>
              </a:rPr>
              <a:t>)</a:t>
            </a:r>
          </a:p>
          <a:p>
            <a:pPr marL="533400" indent="-533400" eaLnBrk="1" hangingPunct="1">
              <a:lnSpc>
                <a:spcPct val="90000"/>
              </a:lnSpc>
            </a:pPr>
            <a:endParaRPr lang="en-US" altLang="en-US" dirty="0">
              <a:solidFill>
                <a:schemeClr val="tx1"/>
              </a:solidFill>
              <a:latin typeface="+mj-lt"/>
            </a:endParaRPr>
          </a:p>
          <a:p>
            <a:pPr marL="533400" indent="-533400" eaLnBrk="1" hangingPunct="1">
              <a:lnSpc>
                <a:spcPct val="90000"/>
              </a:lnSpc>
            </a:pPr>
            <a:r>
              <a:rPr lang="en-US" altLang="en-US" dirty="0" err="1">
                <a:solidFill>
                  <a:schemeClr val="tx1"/>
                </a:solidFill>
                <a:latin typeface="+mj-lt"/>
              </a:rPr>
              <a:t>Quá</a:t>
            </a:r>
            <a:r>
              <a:rPr lang="en-US" altLang="en-US" dirty="0">
                <a:solidFill>
                  <a:schemeClr val="tx1"/>
                </a:solidFill>
                <a:latin typeface="+mj-lt"/>
              </a:rPr>
              <a:t> </a:t>
            </a:r>
            <a:r>
              <a:rPr lang="en-US" altLang="en-US" dirty="0" err="1">
                <a:solidFill>
                  <a:schemeClr val="tx1"/>
                </a:solidFill>
                <a:latin typeface="+mj-lt"/>
              </a:rPr>
              <a:t>trình</a:t>
            </a:r>
            <a:r>
              <a:rPr lang="en-US" altLang="en-US" dirty="0">
                <a:solidFill>
                  <a:schemeClr val="tx1"/>
                </a:solidFill>
                <a:latin typeface="+mj-lt"/>
              </a:rPr>
              <a:t> c</a:t>
            </a:r>
            <a:r>
              <a:rPr lang="vi-VN" altLang="en-US" dirty="0">
                <a:solidFill>
                  <a:schemeClr val="tx1"/>
                </a:solidFill>
                <a:latin typeface="+mj-lt"/>
              </a:rPr>
              <a:t>ơ</a:t>
            </a:r>
            <a:r>
              <a:rPr lang="en-US" altLang="en-US" dirty="0">
                <a:solidFill>
                  <a:schemeClr val="tx1"/>
                </a:solidFill>
                <a:latin typeface="+mj-lt"/>
              </a:rPr>
              <a:t> </a:t>
            </a:r>
            <a:r>
              <a:rPr lang="en-US" altLang="en-US" dirty="0" err="1">
                <a:solidFill>
                  <a:schemeClr val="tx1"/>
                </a:solidFill>
                <a:latin typeface="+mj-lt"/>
              </a:rPr>
              <a:t>bản</a:t>
            </a:r>
            <a:endParaRPr lang="en-US" altLang="en-US" dirty="0">
              <a:solidFill>
                <a:schemeClr val="tx1"/>
              </a:solidFill>
              <a:latin typeface="+mj-lt"/>
            </a:endParaRPr>
          </a:p>
          <a:p>
            <a:pPr marL="914400" lvl="1" indent="-457200" eaLnBrk="1" hangingPunct="1">
              <a:lnSpc>
                <a:spcPct val="90000"/>
              </a:lnSpc>
              <a:buFontTx/>
              <a:buAutoNum type="arabicParenR"/>
            </a:pPr>
            <a:r>
              <a:rPr lang="vi-VN" altLang="en-US" sz="2000" dirty="0">
                <a:latin typeface="+mj-lt"/>
              </a:rPr>
              <a:t>Ước</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kích</a:t>
            </a:r>
            <a:r>
              <a:rPr lang="en-US" altLang="en-US" sz="2000" dirty="0">
                <a:latin typeface="+mj-lt"/>
              </a:rPr>
              <a:t> </a:t>
            </a:r>
            <a:r>
              <a:rPr lang="en-US" altLang="en-US" sz="2000" dirty="0" err="1">
                <a:latin typeface="+mj-lt"/>
              </a:rPr>
              <a:t>cỡ</a:t>
            </a:r>
            <a:r>
              <a:rPr lang="en-US" altLang="en-US" sz="2000" dirty="0">
                <a:latin typeface="+mj-lt"/>
              </a:rPr>
              <a:t> </a:t>
            </a:r>
            <a:r>
              <a:rPr lang="en-US" altLang="en-US" sz="2000" dirty="0" err="1">
                <a:latin typeface="+mj-lt"/>
              </a:rPr>
              <a:t>của</a:t>
            </a:r>
            <a:r>
              <a:rPr lang="en-US" altLang="en-US" sz="2000" dirty="0">
                <a:latin typeface="+mj-lt"/>
              </a:rPr>
              <a:t> </a:t>
            </a:r>
            <a:r>
              <a:rPr lang="en-US" altLang="en-US" sz="2000" dirty="0" err="1">
                <a:latin typeface="+mj-lt"/>
              </a:rPr>
              <a:t>sản</a:t>
            </a:r>
            <a:r>
              <a:rPr lang="en-US" altLang="en-US" sz="2000" dirty="0">
                <a:latin typeface="+mj-lt"/>
              </a:rPr>
              <a:t> </a:t>
            </a:r>
            <a:r>
              <a:rPr lang="en-US" altLang="en-US" sz="2000" dirty="0" err="1">
                <a:latin typeface="+mj-lt"/>
              </a:rPr>
              <a:t>phẩm</a:t>
            </a:r>
            <a:endParaRPr lang="en-US" altLang="en-US" sz="2000" dirty="0">
              <a:latin typeface="+mj-lt"/>
            </a:endParaRPr>
          </a:p>
          <a:p>
            <a:pPr marL="914400" lvl="1" indent="-457200" eaLnBrk="1" hangingPunct="1">
              <a:lnSpc>
                <a:spcPct val="90000"/>
              </a:lnSpc>
              <a:buFontTx/>
              <a:buAutoNum type="arabicParenR"/>
            </a:pPr>
            <a:r>
              <a:rPr lang="vi-VN" altLang="en-US" sz="2000" dirty="0">
                <a:latin typeface="+mj-lt"/>
              </a:rPr>
              <a:t>Ước</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công</a:t>
            </a:r>
            <a:r>
              <a:rPr lang="en-US" altLang="en-US" sz="2000" dirty="0">
                <a:latin typeface="+mj-lt"/>
              </a:rPr>
              <a:t> </a:t>
            </a:r>
            <a:r>
              <a:rPr lang="en-US" altLang="en-US" sz="2000" dirty="0" err="1">
                <a:latin typeface="+mj-lt"/>
              </a:rPr>
              <a:t>sức</a:t>
            </a:r>
            <a:r>
              <a:rPr lang="en-US" altLang="en-US" sz="2000" dirty="0">
                <a:latin typeface="+mj-lt"/>
              </a:rPr>
              <a:t> </a:t>
            </a:r>
            <a:r>
              <a:rPr lang="en-US" altLang="en-US" sz="2000" dirty="0" err="1">
                <a:latin typeface="+mj-lt"/>
              </a:rPr>
              <a:t>thực</a:t>
            </a:r>
            <a:r>
              <a:rPr lang="en-US" altLang="en-US" sz="2000" dirty="0">
                <a:latin typeface="+mj-lt"/>
              </a:rPr>
              <a:t> </a:t>
            </a:r>
            <a:r>
              <a:rPr lang="en-US" altLang="en-US" sz="2000" dirty="0" err="1">
                <a:latin typeface="+mj-lt"/>
              </a:rPr>
              <a:t>hiện</a:t>
            </a:r>
            <a:r>
              <a:rPr lang="en-US" altLang="en-US" sz="2000" dirty="0">
                <a:latin typeface="+mj-lt"/>
              </a:rPr>
              <a:t> (</a:t>
            </a:r>
            <a:r>
              <a:rPr lang="en-US" altLang="en-US" sz="2000" dirty="0" err="1">
                <a:latin typeface="+mj-lt"/>
              </a:rPr>
              <a:t>theo</a:t>
            </a:r>
            <a:r>
              <a:rPr lang="en-US" altLang="en-US" sz="2000" dirty="0">
                <a:latin typeface="+mj-lt"/>
              </a:rPr>
              <a:t> man-months)</a:t>
            </a:r>
          </a:p>
          <a:p>
            <a:pPr marL="914400" lvl="1" indent="-457200" eaLnBrk="1" hangingPunct="1">
              <a:lnSpc>
                <a:spcPct val="90000"/>
              </a:lnSpc>
              <a:buFontTx/>
              <a:buAutoNum type="arabicParenR"/>
            </a:pPr>
            <a:r>
              <a:rPr lang="vi-VN" altLang="en-US" sz="2000" dirty="0">
                <a:latin typeface="+mj-lt"/>
              </a:rPr>
              <a:t>Ước</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lịch</a:t>
            </a:r>
            <a:r>
              <a:rPr lang="en-US" altLang="en-US" sz="2000" dirty="0">
                <a:latin typeface="+mj-lt"/>
              </a:rPr>
              <a:t> </a:t>
            </a:r>
            <a:r>
              <a:rPr lang="en-US" altLang="en-US" sz="2000" dirty="0" err="1">
                <a:latin typeface="+mj-lt"/>
              </a:rPr>
              <a:t>thực</a:t>
            </a:r>
            <a:r>
              <a:rPr lang="en-US" altLang="en-US" sz="2000" dirty="0">
                <a:latin typeface="+mj-lt"/>
              </a:rPr>
              <a:t> </a:t>
            </a:r>
            <a:r>
              <a:rPr lang="en-US" altLang="en-US" sz="2000" dirty="0" err="1">
                <a:latin typeface="+mj-lt"/>
              </a:rPr>
              <a:t>hiện</a:t>
            </a:r>
            <a:endParaRPr lang="en-US" altLang="en-US" sz="2000" dirty="0">
              <a:latin typeface="+mj-lt"/>
            </a:endParaRPr>
          </a:p>
        </p:txBody>
      </p:sp>
    </p:spTree>
    <p:extLst>
      <p:ext uri="{BB962C8B-B14F-4D97-AF65-F5344CB8AC3E}">
        <p14:creationId xmlns:p14="http://schemas.microsoft.com/office/powerpoint/2010/main" val="396790890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68317" y="1231002"/>
            <a:ext cx="8769626" cy="4692650"/>
          </a:xfrm>
        </p:spPr>
        <p:txBody>
          <a:bodyPr>
            <a:normAutofit/>
          </a:bodyPr>
          <a:lstStyle/>
          <a:p>
            <a:pPr eaLnBrk="1" hangingPunct="1"/>
            <a:r>
              <a:rPr lang="en-US" altLang="en-US" sz="2100" dirty="0" err="1">
                <a:solidFill>
                  <a:schemeClr val="tx1"/>
                </a:solidFill>
                <a:latin typeface="+mj-lt"/>
              </a:rPr>
              <a:t>Nhớ</a:t>
            </a:r>
            <a:r>
              <a:rPr lang="en-US" altLang="en-US" sz="2100" dirty="0">
                <a:solidFill>
                  <a:schemeClr val="tx1"/>
                </a:solidFill>
                <a:latin typeface="+mj-lt"/>
              </a:rPr>
              <a:t> </a:t>
            </a:r>
            <a:r>
              <a:rPr lang="en-US" altLang="en-US" sz="2100" dirty="0" err="1">
                <a:solidFill>
                  <a:schemeClr val="tx1"/>
                </a:solidFill>
                <a:latin typeface="+mj-lt"/>
              </a:rPr>
              <a:t>rằng</a:t>
            </a:r>
            <a:r>
              <a:rPr lang="en-US" altLang="en-US" sz="2100" dirty="0">
                <a:solidFill>
                  <a:schemeClr val="tx1"/>
                </a:solidFill>
                <a:latin typeface="+mj-lt"/>
              </a:rPr>
              <a:t> </a:t>
            </a:r>
            <a:r>
              <a:rPr lang="en-US" altLang="en-US" sz="2100" dirty="0" err="1">
                <a:solidFill>
                  <a:schemeClr val="tx1"/>
                </a:solidFill>
                <a:latin typeface="+mj-lt"/>
              </a:rPr>
              <a:t>một</a:t>
            </a:r>
            <a:r>
              <a:rPr lang="en-US" altLang="en-US" sz="2100" dirty="0">
                <a:solidFill>
                  <a:schemeClr val="tx1"/>
                </a:solidFill>
                <a:latin typeface="+mj-lt"/>
              </a:rPr>
              <a:t> </a:t>
            </a:r>
            <a:r>
              <a:rPr lang="vi-VN" altLang="en-US" sz="2100" dirty="0">
                <a:solidFill>
                  <a:schemeClr val="tx1"/>
                </a:solidFill>
                <a:latin typeface="+mj-lt"/>
              </a:rPr>
              <a:t>ước</a:t>
            </a:r>
            <a:r>
              <a:rPr lang="en-US" altLang="en-US" sz="2100" dirty="0">
                <a:solidFill>
                  <a:schemeClr val="tx1"/>
                </a:solidFill>
                <a:latin typeface="+mj-lt"/>
              </a:rPr>
              <a:t> l</a:t>
            </a:r>
            <a:r>
              <a:rPr lang="vi-VN" altLang="en-US" sz="2100" dirty="0">
                <a:solidFill>
                  <a:schemeClr val="tx1"/>
                </a:solidFill>
                <a:latin typeface="+mj-lt"/>
              </a:rPr>
              <a:t>ượng</a:t>
            </a:r>
            <a:r>
              <a:rPr lang="en-US" altLang="en-US" sz="2100" dirty="0">
                <a:solidFill>
                  <a:schemeClr val="tx1"/>
                </a:solidFill>
                <a:latin typeface="+mj-lt"/>
              </a:rPr>
              <a:t> </a:t>
            </a:r>
            <a:r>
              <a:rPr lang="en-US" altLang="en-US" sz="2100" dirty="0" err="1">
                <a:solidFill>
                  <a:schemeClr val="tx1"/>
                </a:solidFill>
                <a:latin typeface="+mj-lt"/>
              </a:rPr>
              <a:t>chính</a:t>
            </a:r>
            <a:r>
              <a:rPr lang="en-US" altLang="en-US" sz="2100" dirty="0">
                <a:solidFill>
                  <a:schemeClr val="tx1"/>
                </a:solidFill>
                <a:latin typeface="+mj-lt"/>
              </a:rPr>
              <a:t> </a:t>
            </a:r>
            <a:r>
              <a:rPr lang="en-US" altLang="en-US" sz="2100" dirty="0" err="1">
                <a:solidFill>
                  <a:schemeClr val="tx1"/>
                </a:solidFill>
                <a:latin typeface="+mj-lt"/>
              </a:rPr>
              <a:t>xác</a:t>
            </a:r>
            <a:r>
              <a:rPr lang="en-US" altLang="en-US" sz="2100" dirty="0">
                <a:solidFill>
                  <a:schemeClr val="tx1"/>
                </a:solidFill>
                <a:latin typeface="+mj-lt"/>
              </a:rPr>
              <a:t> </a:t>
            </a:r>
            <a:r>
              <a:rPr lang="en-US" altLang="en-US" sz="2100" dirty="0" err="1">
                <a:solidFill>
                  <a:schemeClr val="tx1"/>
                </a:solidFill>
                <a:latin typeface="+mj-lt"/>
              </a:rPr>
              <a:t>là</a:t>
            </a:r>
            <a:r>
              <a:rPr lang="en-US" altLang="en-US" sz="2100" dirty="0">
                <a:solidFill>
                  <a:schemeClr val="tx1"/>
                </a:solidFill>
                <a:latin typeface="+mj-lt"/>
              </a:rPr>
              <a:t> </a:t>
            </a:r>
            <a:r>
              <a:rPr lang="en-US" altLang="en-US" sz="2100" dirty="0" err="1">
                <a:solidFill>
                  <a:schemeClr val="tx1"/>
                </a:solidFill>
                <a:latin typeface="+mj-lt"/>
              </a:rPr>
              <a:t>một</a:t>
            </a:r>
            <a:r>
              <a:rPr lang="en-US" altLang="en-US" sz="2100" dirty="0">
                <a:solidFill>
                  <a:schemeClr val="tx1"/>
                </a:solidFill>
                <a:latin typeface="+mj-lt"/>
              </a:rPr>
              <a:t> </a:t>
            </a:r>
            <a:r>
              <a:rPr lang="vi-VN" altLang="en-US" sz="2100" dirty="0">
                <a:solidFill>
                  <a:schemeClr val="tx1"/>
                </a:solidFill>
                <a:latin typeface="+mj-lt"/>
              </a:rPr>
              <a:t>đ</a:t>
            </a:r>
            <a:r>
              <a:rPr lang="en-US" altLang="en-US" sz="2100" dirty="0" err="1">
                <a:solidFill>
                  <a:schemeClr val="tx1"/>
                </a:solidFill>
                <a:latin typeface="+mj-lt"/>
              </a:rPr>
              <a:t>iều</a:t>
            </a:r>
            <a:r>
              <a:rPr lang="en-US" altLang="en-US" sz="2100" dirty="0">
                <a:solidFill>
                  <a:schemeClr val="tx1"/>
                </a:solidFill>
                <a:latin typeface="+mj-lt"/>
              </a:rPr>
              <a:t> </a:t>
            </a:r>
            <a:r>
              <a:rPr lang="en-US" altLang="en-US" sz="2100" dirty="0" err="1">
                <a:solidFill>
                  <a:schemeClr val="tx1"/>
                </a:solidFill>
                <a:latin typeface="+mj-lt"/>
              </a:rPr>
              <a:t>không</a:t>
            </a:r>
            <a:r>
              <a:rPr lang="en-US" altLang="en-US" sz="2100" dirty="0">
                <a:solidFill>
                  <a:schemeClr val="tx1"/>
                </a:solidFill>
                <a:latin typeface="+mj-lt"/>
              </a:rPr>
              <a:t> t</a:t>
            </a:r>
            <a:r>
              <a:rPr lang="vi-VN" altLang="en-US" sz="2100" dirty="0">
                <a:solidFill>
                  <a:schemeClr val="tx1"/>
                </a:solidFill>
                <a:latin typeface="+mj-lt"/>
              </a:rPr>
              <a:t>ưởng</a:t>
            </a:r>
            <a:endParaRPr lang="en-US" altLang="en-US" sz="2100" dirty="0">
              <a:solidFill>
                <a:schemeClr val="tx1"/>
              </a:solidFill>
              <a:latin typeface="+mj-lt"/>
            </a:endParaRPr>
          </a:p>
          <a:p>
            <a:pPr eaLnBrk="1" hangingPunct="1"/>
            <a:endParaRPr lang="en-US" altLang="en-US" sz="2100" dirty="0">
              <a:solidFill>
                <a:schemeClr val="tx1"/>
              </a:solidFill>
              <a:latin typeface="+mj-lt"/>
            </a:endParaRPr>
          </a:p>
          <a:p>
            <a:pPr eaLnBrk="1" hangingPunct="1"/>
            <a:r>
              <a:rPr lang="en-US" altLang="en-US" sz="2100" dirty="0" err="1">
                <a:solidFill>
                  <a:schemeClr val="tx1"/>
                </a:solidFill>
                <a:latin typeface="+mj-lt"/>
              </a:rPr>
              <a:t>Thử</a:t>
            </a:r>
            <a:r>
              <a:rPr lang="en-US" altLang="en-US" sz="2100" dirty="0">
                <a:solidFill>
                  <a:schemeClr val="tx1"/>
                </a:solidFill>
                <a:latin typeface="+mj-lt"/>
              </a:rPr>
              <a:t> </a:t>
            </a:r>
            <a:r>
              <a:rPr lang="vi-VN" altLang="en-US" sz="2100" dirty="0">
                <a:solidFill>
                  <a:schemeClr val="tx1"/>
                </a:solidFill>
                <a:latin typeface="+mj-lt"/>
              </a:rPr>
              <a:t>ước</a:t>
            </a:r>
            <a:r>
              <a:rPr lang="en-US" altLang="en-US" sz="2100" dirty="0">
                <a:solidFill>
                  <a:schemeClr val="tx1"/>
                </a:solidFill>
                <a:latin typeface="+mj-lt"/>
              </a:rPr>
              <a:t> l</a:t>
            </a:r>
            <a:r>
              <a:rPr lang="vi-VN" altLang="en-US" sz="2100" dirty="0">
                <a:solidFill>
                  <a:schemeClr val="tx1"/>
                </a:solidFill>
                <a:latin typeface="+mj-lt"/>
              </a:rPr>
              <a:t>ượng</a:t>
            </a:r>
            <a:r>
              <a:rPr lang="en-US" altLang="en-US" sz="2100" dirty="0">
                <a:solidFill>
                  <a:schemeClr val="tx1"/>
                </a:solidFill>
                <a:latin typeface="+mj-lt"/>
              </a:rPr>
              <a:t> </a:t>
            </a:r>
            <a:r>
              <a:rPr lang="en-US" altLang="en-US" sz="2100" dirty="0" err="1">
                <a:solidFill>
                  <a:schemeClr val="tx1"/>
                </a:solidFill>
                <a:latin typeface="+mj-lt"/>
              </a:rPr>
              <a:t>bạn</a:t>
            </a:r>
            <a:r>
              <a:rPr lang="en-US" altLang="en-US" sz="2100" dirty="0">
                <a:solidFill>
                  <a:schemeClr val="tx1"/>
                </a:solidFill>
                <a:latin typeface="+mj-lt"/>
              </a:rPr>
              <a:t> </a:t>
            </a:r>
            <a:r>
              <a:rPr lang="en-US" altLang="en-US" sz="2100" dirty="0" err="1">
                <a:solidFill>
                  <a:schemeClr val="tx1"/>
                </a:solidFill>
                <a:latin typeface="+mj-lt"/>
              </a:rPr>
              <a:t>sẽ</a:t>
            </a:r>
            <a:r>
              <a:rPr lang="en-US" altLang="en-US" sz="2100" dirty="0">
                <a:solidFill>
                  <a:schemeClr val="tx1"/>
                </a:solidFill>
                <a:latin typeface="+mj-lt"/>
              </a:rPr>
              <a:t> </a:t>
            </a:r>
            <a:r>
              <a:rPr lang="en-US" altLang="en-US" sz="2100" dirty="0" err="1">
                <a:solidFill>
                  <a:schemeClr val="tx1"/>
                </a:solidFill>
                <a:latin typeface="+mj-lt"/>
              </a:rPr>
              <a:t>tốn</a:t>
            </a:r>
            <a:r>
              <a:rPr lang="en-US" altLang="en-US" sz="2100" dirty="0">
                <a:solidFill>
                  <a:schemeClr val="tx1"/>
                </a:solidFill>
                <a:latin typeface="+mj-lt"/>
              </a:rPr>
              <a:t> bao </a:t>
            </a:r>
            <a:r>
              <a:rPr lang="en-US" altLang="en-US" sz="2100" dirty="0" err="1">
                <a:solidFill>
                  <a:schemeClr val="tx1"/>
                </a:solidFill>
                <a:latin typeface="+mj-lt"/>
              </a:rPr>
              <a:t>nhiêu</a:t>
            </a:r>
            <a:r>
              <a:rPr lang="en-US" altLang="en-US" sz="2100" dirty="0">
                <a:solidFill>
                  <a:schemeClr val="tx1"/>
                </a:solidFill>
                <a:latin typeface="+mj-lt"/>
              </a:rPr>
              <a:t> </a:t>
            </a:r>
            <a:r>
              <a:rPr lang="en-US" altLang="en-US" sz="2100" dirty="0" err="1">
                <a:solidFill>
                  <a:schemeClr val="tx1"/>
                </a:solidFill>
                <a:latin typeface="+mj-lt"/>
              </a:rPr>
              <a:t>thời</a:t>
            </a:r>
            <a:r>
              <a:rPr lang="en-US" altLang="en-US" sz="2100" dirty="0">
                <a:solidFill>
                  <a:schemeClr val="tx1"/>
                </a:solidFill>
                <a:latin typeface="+mj-lt"/>
              </a:rPr>
              <a:t> </a:t>
            </a:r>
            <a:r>
              <a:rPr lang="en-US" altLang="en-US" sz="2100" dirty="0" err="1">
                <a:solidFill>
                  <a:schemeClr val="tx1"/>
                </a:solidFill>
                <a:latin typeface="+mj-lt"/>
              </a:rPr>
              <a:t>gian</a:t>
            </a:r>
            <a:r>
              <a:rPr lang="en-US" altLang="en-US" sz="2100" dirty="0">
                <a:solidFill>
                  <a:schemeClr val="tx1"/>
                </a:solidFill>
                <a:latin typeface="+mj-lt"/>
              </a:rPr>
              <a:t> </a:t>
            </a:r>
            <a:r>
              <a:rPr lang="vi-VN" altLang="en-US" sz="2100" dirty="0">
                <a:solidFill>
                  <a:schemeClr val="tx1"/>
                </a:solidFill>
                <a:latin typeface="+mj-lt"/>
              </a:rPr>
              <a:t>để</a:t>
            </a:r>
            <a:r>
              <a:rPr lang="en-US" altLang="en-US" sz="2100" dirty="0">
                <a:solidFill>
                  <a:schemeClr val="tx1"/>
                </a:solidFill>
                <a:latin typeface="+mj-lt"/>
              </a:rPr>
              <a:t> </a:t>
            </a:r>
            <a:r>
              <a:rPr lang="en-US" altLang="en-US" sz="2100" dirty="0" err="1">
                <a:solidFill>
                  <a:schemeClr val="tx1"/>
                </a:solidFill>
                <a:latin typeface="+mj-lt"/>
              </a:rPr>
              <a:t>từ</a:t>
            </a:r>
            <a:r>
              <a:rPr lang="en-US" altLang="en-US" sz="2100" dirty="0">
                <a:solidFill>
                  <a:schemeClr val="tx1"/>
                </a:solidFill>
                <a:latin typeface="+mj-lt"/>
              </a:rPr>
              <a:t> tr</a:t>
            </a:r>
            <a:r>
              <a:rPr lang="vi-VN" altLang="en-US" sz="2100" dirty="0">
                <a:solidFill>
                  <a:schemeClr val="tx1"/>
                </a:solidFill>
                <a:latin typeface="+mj-lt"/>
              </a:rPr>
              <a:t>ường</a:t>
            </a:r>
            <a:r>
              <a:rPr lang="en-US" altLang="en-US" sz="2100" dirty="0">
                <a:solidFill>
                  <a:schemeClr val="tx1"/>
                </a:solidFill>
                <a:latin typeface="+mj-lt"/>
              </a:rPr>
              <a:t> </a:t>
            </a:r>
            <a:r>
              <a:rPr lang="en-US" altLang="en-US" sz="2100" dirty="0" err="1">
                <a:solidFill>
                  <a:schemeClr val="tx1"/>
                </a:solidFill>
                <a:latin typeface="+mj-lt"/>
              </a:rPr>
              <a:t>về</a:t>
            </a:r>
            <a:r>
              <a:rPr lang="en-US" altLang="en-US" sz="2100" dirty="0">
                <a:solidFill>
                  <a:schemeClr val="tx1"/>
                </a:solidFill>
                <a:latin typeface="+mj-lt"/>
              </a:rPr>
              <a:t> </a:t>
            </a:r>
            <a:r>
              <a:rPr lang="vi-VN" altLang="en-US" sz="2100" dirty="0">
                <a:solidFill>
                  <a:schemeClr val="tx1"/>
                </a:solidFill>
                <a:latin typeface="+mj-lt"/>
              </a:rPr>
              <a:t>đế</a:t>
            </a:r>
            <a:r>
              <a:rPr lang="en-US" altLang="en-US" sz="2100" dirty="0">
                <a:solidFill>
                  <a:schemeClr val="tx1"/>
                </a:solidFill>
                <a:latin typeface="+mj-lt"/>
              </a:rPr>
              <a:t>n </a:t>
            </a:r>
            <a:r>
              <a:rPr lang="en-US" altLang="en-US" sz="2100" dirty="0" err="1">
                <a:solidFill>
                  <a:schemeClr val="tx1"/>
                </a:solidFill>
                <a:latin typeface="+mj-lt"/>
              </a:rPr>
              <a:t>nhà</a:t>
            </a:r>
            <a:r>
              <a:rPr lang="en-US" altLang="en-US" sz="2100" dirty="0">
                <a:solidFill>
                  <a:schemeClr val="tx1"/>
                </a:solidFill>
                <a:latin typeface="+mj-lt"/>
              </a:rPr>
              <a:t> </a:t>
            </a:r>
            <a:r>
              <a:rPr lang="en-US" altLang="en-US" sz="2100" dirty="0" err="1">
                <a:solidFill>
                  <a:schemeClr val="tx1"/>
                </a:solidFill>
                <a:latin typeface="+mj-lt"/>
              </a:rPr>
              <a:t>hôm</a:t>
            </a:r>
            <a:r>
              <a:rPr lang="en-US" altLang="en-US" sz="2100" dirty="0">
                <a:solidFill>
                  <a:schemeClr val="tx1"/>
                </a:solidFill>
                <a:latin typeface="+mj-lt"/>
              </a:rPr>
              <a:t> nay</a:t>
            </a:r>
          </a:p>
          <a:p>
            <a:pPr lvl="1" eaLnBrk="1" hangingPunct="1"/>
            <a:r>
              <a:rPr lang="en-US" altLang="en-US" sz="2100" dirty="0" err="1">
                <a:latin typeface="+mj-lt"/>
              </a:rPr>
              <a:t>Dựa</a:t>
            </a:r>
            <a:r>
              <a:rPr lang="en-US" altLang="en-US" sz="2100" dirty="0">
                <a:latin typeface="+mj-lt"/>
              </a:rPr>
              <a:t> </a:t>
            </a:r>
            <a:r>
              <a:rPr lang="en-US" altLang="en-US" sz="2100" dirty="0" err="1">
                <a:latin typeface="+mj-lt"/>
              </a:rPr>
              <a:t>trên</a:t>
            </a:r>
            <a:r>
              <a:rPr lang="en-US" altLang="en-US" sz="2100" dirty="0">
                <a:latin typeface="+mj-lt"/>
              </a:rPr>
              <a:t> </a:t>
            </a:r>
            <a:r>
              <a:rPr lang="en-US" altLang="en-US" sz="2100" dirty="0" err="1">
                <a:latin typeface="+mj-lt"/>
              </a:rPr>
              <a:t>những</a:t>
            </a:r>
            <a:r>
              <a:rPr lang="en-US" altLang="en-US" sz="2100" dirty="0">
                <a:latin typeface="+mj-lt"/>
              </a:rPr>
              <a:t> </a:t>
            </a:r>
            <a:r>
              <a:rPr lang="en-US" altLang="en-US" sz="2100" dirty="0" err="1">
                <a:latin typeface="+mj-lt"/>
              </a:rPr>
              <a:t>tiền</a:t>
            </a:r>
            <a:r>
              <a:rPr lang="en-US" altLang="en-US" sz="2100" dirty="0">
                <a:latin typeface="+mj-lt"/>
              </a:rPr>
              <a:t> </a:t>
            </a:r>
            <a:r>
              <a:rPr lang="vi-VN" altLang="en-US" sz="2100" dirty="0">
                <a:latin typeface="+mj-lt"/>
              </a:rPr>
              <a:t>đề</a:t>
            </a:r>
            <a:r>
              <a:rPr lang="en-US" altLang="en-US" sz="2100" dirty="0">
                <a:latin typeface="+mj-lt"/>
              </a:rPr>
              <a:t> </a:t>
            </a:r>
            <a:r>
              <a:rPr lang="en-US" altLang="en-US" sz="2100" dirty="0" err="1">
                <a:latin typeface="+mj-lt"/>
              </a:rPr>
              <a:t>nào</a:t>
            </a:r>
            <a:r>
              <a:rPr lang="en-US" altLang="en-US" sz="2100" dirty="0">
                <a:latin typeface="+mj-lt"/>
              </a:rPr>
              <a:t> </a:t>
            </a:r>
            <a:r>
              <a:rPr lang="en-US" altLang="en-US" sz="2100" dirty="0" err="1">
                <a:latin typeface="+mj-lt"/>
              </a:rPr>
              <a:t>bạn</a:t>
            </a:r>
            <a:r>
              <a:rPr lang="en-US" altLang="en-US" sz="2100" dirty="0">
                <a:latin typeface="+mj-lt"/>
              </a:rPr>
              <a:t> </a:t>
            </a:r>
            <a:r>
              <a:rPr lang="en-US" altLang="en-US" sz="2100" dirty="0" err="1">
                <a:latin typeface="+mj-lt"/>
              </a:rPr>
              <a:t>làm</a:t>
            </a:r>
            <a:r>
              <a:rPr lang="en-US" altLang="en-US" sz="2100" dirty="0">
                <a:latin typeface="+mj-lt"/>
              </a:rPr>
              <a:t> </a:t>
            </a:r>
            <a:r>
              <a:rPr lang="vi-VN" altLang="en-US" sz="2100" dirty="0">
                <a:latin typeface="+mj-lt"/>
              </a:rPr>
              <a:t>được</a:t>
            </a:r>
            <a:r>
              <a:rPr lang="en-US" altLang="en-US" sz="2100" dirty="0">
                <a:latin typeface="+mj-lt"/>
              </a:rPr>
              <a:t> </a:t>
            </a:r>
            <a:r>
              <a:rPr lang="en-US" altLang="en-US" sz="2100" dirty="0" err="1">
                <a:latin typeface="+mj-lt"/>
              </a:rPr>
              <a:t>nh</a:t>
            </a:r>
            <a:r>
              <a:rPr lang="vi-VN" altLang="en-US" sz="2100" dirty="0">
                <a:latin typeface="+mj-lt"/>
              </a:rPr>
              <a:t>ư</a:t>
            </a:r>
            <a:r>
              <a:rPr lang="en-US" altLang="en-US" sz="2100" dirty="0">
                <a:latin typeface="+mj-lt"/>
              </a:rPr>
              <a:t> </a:t>
            </a:r>
            <a:r>
              <a:rPr lang="en-US" altLang="en-US" sz="2100" dirty="0" err="1">
                <a:latin typeface="+mj-lt"/>
              </a:rPr>
              <a:t>vậy</a:t>
            </a:r>
            <a:r>
              <a:rPr lang="en-US" altLang="en-US" sz="2100" dirty="0">
                <a:latin typeface="+mj-lt"/>
              </a:rPr>
              <a:t>?</a:t>
            </a:r>
          </a:p>
          <a:p>
            <a:pPr lvl="1" eaLnBrk="1" hangingPunct="1"/>
            <a:r>
              <a:rPr lang="en-US" altLang="en-US" sz="2100" dirty="0" err="1">
                <a:latin typeface="+mj-lt"/>
              </a:rPr>
              <a:t>Kinh</a:t>
            </a:r>
            <a:r>
              <a:rPr lang="en-US" altLang="en-US" sz="2100" dirty="0">
                <a:latin typeface="+mj-lt"/>
              </a:rPr>
              <a:t> </a:t>
            </a:r>
            <a:r>
              <a:rPr lang="en-US" altLang="en-US" sz="2100" dirty="0" err="1">
                <a:latin typeface="+mj-lt"/>
              </a:rPr>
              <a:t>nghiệm</a:t>
            </a:r>
            <a:r>
              <a:rPr lang="en-US" altLang="en-US" sz="2100" dirty="0">
                <a:latin typeface="+mj-lt"/>
              </a:rPr>
              <a:t>?</a:t>
            </a:r>
          </a:p>
          <a:p>
            <a:pPr lvl="1" eaLnBrk="1" hangingPunct="1"/>
            <a:r>
              <a:rPr lang="en-US" altLang="en-US" sz="2100" dirty="0" err="1">
                <a:latin typeface="+mj-lt"/>
              </a:rPr>
              <a:t>Giống</a:t>
            </a:r>
            <a:r>
              <a:rPr lang="en-US" altLang="en-US" sz="2100" dirty="0">
                <a:latin typeface="+mj-lt"/>
              </a:rPr>
              <a:t> </a:t>
            </a:r>
            <a:r>
              <a:rPr lang="en-US" altLang="en-US" sz="2100" dirty="0" err="1">
                <a:latin typeface="+mj-lt"/>
              </a:rPr>
              <a:t>nh</a:t>
            </a:r>
            <a:r>
              <a:rPr lang="vi-VN" altLang="en-US" sz="2100" dirty="0">
                <a:latin typeface="+mj-lt"/>
              </a:rPr>
              <a:t>ư</a:t>
            </a:r>
            <a:r>
              <a:rPr lang="en-US" altLang="en-US" sz="2100" dirty="0">
                <a:latin typeface="+mj-lt"/>
              </a:rPr>
              <a:t> </a:t>
            </a:r>
            <a:r>
              <a:rPr lang="en-US" altLang="en-US" sz="2100" dirty="0" err="1">
                <a:latin typeface="+mj-lt"/>
              </a:rPr>
              <a:t>một</a:t>
            </a:r>
            <a:r>
              <a:rPr lang="en-US" altLang="en-US" sz="2100" dirty="0">
                <a:latin typeface="+mj-lt"/>
              </a:rPr>
              <a:t> </a:t>
            </a:r>
            <a:r>
              <a:rPr lang="en-US" altLang="en-US" sz="2100" dirty="0" err="1">
                <a:latin typeface="+mj-lt"/>
              </a:rPr>
              <a:t>xác</a:t>
            </a:r>
            <a:r>
              <a:rPr lang="en-US" altLang="en-US" sz="2100" dirty="0">
                <a:latin typeface="+mj-lt"/>
              </a:rPr>
              <a:t> </a:t>
            </a:r>
            <a:r>
              <a:rPr lang="en-US" altLang="en-US" sz="2100" dirty="0" err="1">
                <a:latin typeface="+mj-lt"/>
              </a:rPr>
              <a:t>suất</a:t>
            </a:r>
            <a:r>
              <a:rPr lang="en-US" altLang="en-US" sz="2100" dirty="0">
                <a:latin typeface="+mj-lt"/>
              </a:rPr>
              <a:t> "</a:t>
            </a:r>
            <a:r>
              <a:rPr lang="en-US" altLang="en-US" sz="2100" dirty="0" err="1">
                <a:latin typeface="+mj-lt"/>
              </a:rPr>
              <a:t>trung</a:t>
            </a:r>
            <a:r>
              <a:rPr lang="en-US" altLang="en-US" sz="2100" dirty="0">
                <a:latin typeface="+mj-lt"/>
              </a:rPr>
              <a:t> </a:t>
            </a:r>
            <a:r>
              <a:rPr lang="en-US" altLang="en-US" sz="2100" dirty="0" err="1">
                <a:latin typeface="+mj-lt"/>
              </a:rPr>
              <a:t>bình</a:t>
            </a:r>
            <a:r>
              <a:rPr lang="en-US" altLang="en-US" sz="2100" dirty="0">
                <a:latin typeface="+mj-lt"/>
              </a:rPr>
              <a:t>"</a:t>
            </a:r>
          </a:p>
          <a:p>
            <a:pPr lvl="1" eaLnBrk="1" hangingPunct="1"/>
            <a:r>
              <a:rPr lang="en-US" altLang="en-US" sz="2100" dirty="0" err="1">
                <a:latin typeface="+mj-lt"/>
              </a:rPr>
              <a:t>Đối</a:t>
            </a:r>
            <a:r>
              <a:rPr lang="en-US" altLang="en-US" sz="2100" dirty="0">
                <a:latin typeface="+mj-lt"/>
              </a:rPr>
              <a:t> </a:t>
            </a:r>
            <a:r>
              <a:rPr lang="en-US" altLang="en-US" sz="2100" dirty="0" err="1">
                <a:latin typeface="+mj-lt"/>
              </a:rPr>
              <a:t>với</a:t>
            </a:r>
            <a:r>
              <a:rPr lang="en-US" altLang="en-US" sz="2100" dirty="0">
                <a:latin typeface="+mj-lt"/>
              </a:rPr>
              <a:t> </a:t>
            </a:r>
            <a:r>
              <a:rPr lang="en-US" altLang="en-US" sz="2100" dirty="0" err="1">
                <a:latin typeface="+mj-lt"/>
              </a:rPr>
              <a:t>hầu</a:t>
            </a:r>
            <a:r>
              <a:rPr lang="en-US" altLang="en-US" sz="2100" dirty="0">
                <a:latin typeface="+mj-lt"/>
              </a:rPr>
              <a:t> </a:t>
            </a:r>
            <a:r>
              <a:rPr lang="en-US" altLang="en-US" sz="2100" dirty="0" err="1">
                <a:latin typeface="+mj-lt"/>
              </a:rPr>
              <a:t>hết</a:t>
            </a:r>
            <a:r>
              <a:rPr lang="en-US" altLang="en-US" sz="2100" dirty="0">
                <a:latin typeface="+mj-lt"/>
              </a:rPr>
              <a:t> </a:t>
            </a:r>
            <a:r>
              <a:rPr lang="en-US" altLang="en-US" sz="2100" dirty="0" err="1">
                <a:latin typeface="+mj-lt"/>
              </a:rPr>
              <a:t>các</a:t>
            </a:r>
            <a:r>
              <a:rPr lang="en-US" altLang="en-US" sz="2100" dirty="0">
                <a:latin typeface="+mj-lt"/>
              </a:rPr>
              <a:t> </a:t>
            </a:r>
            <a:r>
              <a:rPr lang="en-US" altLang="en-US" sz="2100" dirty="0" err="1">
                <a:latin typeface="+mj-lt"/>
              </a:rPr>
              <a:t>dự</a:t>
            </a:r>
            <a:r>
              <a:rPr lang="en-US" altLang="en-US" sz="2100" dirty="0">
                <a:latin typeface="+mj-lt"/>
              </a:rPr>
              <a:t> </a:t>
            </a:r>
            <a:r>
              <a:rPr lang="en-US" altLang="en-US" sz="2100" dirty="0" err="1">
                <a:latin typeface="+mj-lt"/>
              </a:rPr>
              <a:t>án</a:t>
            </a:r>
            <a:r>
              <a:rPr lang="en-US" altLang="en-US" sz="2100" dirty="0">
                <a:latin typeface="+mj-lt"/>
              </a:rPr>
              <a:t> </a:t>
            </a:r>
            <a:r>
              <a:rPr lang="en-US" altLang="en-US" sz="2100" dirty="0" err="1">
                <a:latin typeface="+mj-lt"/>
              </a:rPr>
              <a:t>phần</a:t>
            </a:r>
            <a:r>
              <a:rPr lang="en-US" altLang="en-US" sz="2100" dirty="0">
                <a:latin typeface="+mj-lt"/>
              </a:rPr>
              <a:t> </a:t>
            </a:r>
            <a:r>
              <a:rPr lang="en-US" altLang="en-US" sz="2100" dirty="0" err="1">
                <a:latin typeface="+mj-lt"/>
              </a:rPr>
              <a:t>mềm</a:t>
            </a:r>
            <a:r>
              <a:rPr lang="en-US" altLang="en-US" sz="2100" dirty="0">
                <a:latin typeface="+mj-lt"/>
              </a:rPr>
              <a:t>, </a:t>
            </a:r>
            <a:r>
              <a:rPr lang="en-US" altLang="en-US" sz="2100" dirty="0" err="1">
                <a:latin typeface="+mj-lt"/>
              </a:rPr>
              <a:t>không</a:t>
            </a:r>
            <a:r>
              <a:rPr lang="en-US" altLang="en-US" sz="2100" dirty="0">
                <a:latin typeface="+mj-lt"/>
              </a:rPr>
              <a:t> </a:t>
            </a:r>
            <a:r>
              <a:rPr lang="en-US" altLang="en-US" sz="2100" dirty="0" err="1">
                <a:latin typeface="+mj-lt"/>
              </a:rPr>
              <a:t>có</a:t>
            </a:r>
            <a:r>
              <a:rPr lang="en-US" altLang="en-US" sz="2100" dirty="0">
                <a:latin typeface="+mj-lt"/>
              </a:rPr>
              <a:t> </a:t>
            </a:r>
            <a:r>
              <a:rPr lang="en-US" altLang="en-US" sz="2100" dirty="0" err="1">
                <a:latin typeface="+mj-lt"/>
              </a:rPr>
              <a:t>khái</a:t>
            </a:r>
            <a:r>
              <a:rPr lang="en-US" altLang="en-US" sz="2100" dirty="0">
                <a:latin typeface="+mj-lt"/>
              </a:rPr>
              <a:t> </a:t>
            </a:r>
            <a:r>
              <a:rPr lang="en-US" altLang="en-US" sz="2100" dirty="0" err="1">
                <a:latin typeface="+mj-lt"/>
              </a:rPr>
              <a:t>niệm</a:t>
            </a:r>
            <a:r>
              <a:rPr lang="en-US" altLang="en-US" sz="2100" dirty="0">
                <a:latin typeface="+mj-lt"/>
              </a:rPr>
              <a:t> "</a:t>
            </a:r>
            <a:r>
              <a:rPr lang="en-US" altLang="en-US" sz="2100" dirty="0" err="1">
                <a:latin typeface="+mj-lt"/>
              </a:rPr>
              <a:t>trung</a:t>
            </a:r>
            <a:r>
              <a:rPr lang="en-US" altLang="en-US" sz="2100" dirty="0">
                <a:latin typeface="+mj-lt"/>
              </a:rPr>
              <a:t> </a:t>
            </a:r>
            <a:r>
              <a:rPr lang="en-US" altLang="en-US" sz="2100" dirty="0" err="1">
                <a:latin typeface="+mj-lt"/>
              </a:rPr>
              <a:t>bình</a:t>
            </a:r>
            <a:r>
              <a:rPr lang="en-US" altLang="en-US" sz="2100" dirty="0">
                <a:latin typeface="+mj-lt"/>
              </a:rPr>
              <a:t>" </a:t>
            </a:r>
            <a:r>
              <a:rPr lang="en-US" altLang="en-US" sz="2100" dirty="0" err="1">
                <a:latin typeface="+mj-lt"/>
              </a:rPr>
              <a:t>nh</a:t>
            </a:r>
            <a:r>
              <a:rPr lang="vi-VN" altLang="en-US" sz="2100" dirty="0">
                <a:latin typeface="+mj-lt"/>
              </a:rPr>
              <a:t>ư</a:t>
            </a:r>
            <a:r>
              <a:rPr lang="en-US" altLang="en-US" sz="2100" dirty="0">
                <a:latin typeface="+mj-lt"/>
              </a:rPr>
              <a:t> </a:t>
            </a:r>
            <a:r>
              <a:rPr lang="en-US" altLang="en-US" sz="2100" dirty="0" err="1">
                <a:latin typeface="+mj-lt"/>
              </a:rPr>
              <a:t>vậy</a:t>
            </a:r>
            <a:endParaRPr lang="en-US" altLang="en-US" sz="2100" dirty="0">
              <a:latin typeface="+mj-lt"/>
            </a:endParaRPr>
          </a:p>
          <a:p>
            <a:pPr lvl="1" eaLnBrk="1" hangingPunct="1"/>
            <a:endParaRPr lang="en-US" altLang="en-US" sz="2100" dirty="0">
              <a:latin typeface="+mj-lt"/>
            </a:endParaRPr>
          </a:p>
          <a:p>
            <a:pPr eaLnBrk="1" hangingPunct="1"/>
            <a:r>
              <a:rPr lang="en-US" altLang="en-US" sz="2100" dirty="0" err="1">
                <a:solidFill>
                  <a:schemeClr val="tx1"/>
                </a:solidFill>
                <a:latin typeface="+mj-lt"/>
              </a:rPr>
              <a:t>Hầu</a:t>
            </a:r>
            <a:r>
              <a:rPr lang="en-US" altLang="en-US" sz="2100" dirty="0">
                <a:solidFill>
                  <a:schemeClr val="tx1"/>
                </a:solidFill>
                <a:latin typeface="+mj-lt"/>
              </a:rPr>
              <a:t> </a:t>
            </a:r>
            <a:r>
              <a:rPr lang="en-US" altLang="en-US" sz="2100" dirty="0" err="1">
                <a:solidFill>
                  <a:schemeClr val="tx1"/>
                </a:solidFill>
                <a:latin typeface="+mj-lt"/>
              </a:rPr>
              <a:t>hết</a:t>
            </a:r>
            <a:r>
              <a:rPr lang="en-US" altLang="en-US" sz="2100" dirty="0">
                <a:solidFill>
                  <a:schemeClr val="tx1"/>
                </a:solidFill>
                <a:latin typeface="+mj-lt"/>
              </a:rPr>
              <a:t> </a:t>
            </a:r>
            <a:r>
              <a:rPr lang="en-US" altLang="en-US" sz="2100" dirty="0" err="1">
                <a:solidFill>
                  <a:schemeClr val="tx1"/>
                </a:solidFill>
                <a:latin typeface="+mj-lt"/>
              </a:rPr>
              <a:t>các</a:t>
            </a:r>
            <a:r>
              <a:rPr lang="en-US" altLang="en-US" sz="2100" dirty="0">
                <a:solidFill>
                  <a:schemeClr val="tx1"/>
                </a:solidFill>
                <a:latin typeface="+mj-lt"/>
              </a:rPr>
              <a:t> </a:t>
            </a:r>
            <a:r>
              <a:rPr lang="vi-VN" altLang="en-US" sz="2100" dirty="0">
                <a:solidFill>
                  <a:schemeClr val="tx1"/>
                </a:solidFill>
                <a:latin typeface="+mj-lt"/>
              </a:rPr>
              <a:t>ước</a:t>
            </a:r>
            <a:r>
              <a:rPr lang="en-US" altLang="en-US" sz="2100" dirty="0">
                <a:solidFill>
                  <a:schemeClr val="tx1"/>
                </a:solidFill>
                <a:latin typeface="+mj-lt"/>
              </a:rPr>
              <a:t> l</a:t>
            </a:r>
            <a:r>
              <a:rPr lang="vi-VN" altLang="en-US" sz="2100" dirty="0">
                <a:solidFill>
                  <a:schemeClr val="tx1"/>
                </a:solidFill>
                <a:latin typeface="+mj-lt"/>
              </a:rPr>
              <a:t>ượng</a:t>
            </a:r>
            <a:r>
              <a:rPr lang="en-US" altLang="en-US" sz="2100" dirty="0">
                <a:solidFill>
                  <a:schemeClr val="tx1"/>
                </a:solidFill>
                <a:latin typeface="+mj-lt"/>
              </a:rPr>
              <a:t> </a:t>
            </a:r>
            <a:r>
              <a:rPr lang="vi-VN" altLang="en-US" sz="2100" dirty="0">
                <a:solidFill>
                  <a:schemeClr val="tx1"/>
                </a:solidFill>
                <a:latin typeface="+mj-lt"/>
              </a:rPr>
              <a:t>đều</a:t>
            </a:r>
            <a:r>
              <a:rPr lang="en-US" altLang="en-US" sz="2100" dirty="0">
                <a:solidFill>
                  <a:schemeClr val="tx1"/>
                </a:solidFill>
                <a:latin typeface="+mj-lt"/>
              </a:rPr>
              <a:t> </a:t>
            </a:r>
            <a:r>
              <a:rPr lang="en-US" altLang="en-US" sz="2100" dirty="0" err="1">
                <a:solidFill>
                  <a:schemeClr val="tx1"/>
                </a:solidFill>
                <a:latin typeface="+mj-lt"/>
              </a:rPr>
              <a:t>sai</a:t>
            </a:r>
            <a:r>
              <a:rPr lang="en-US" altLang="en-US" sz="2100" dirty="0">
                <a:solidFill>
                  <a:schemeClr val="tx1"/>
                </a:solidFill>
                <a:latin typeface="+mj-lt"/>
              </a:rPr>
              <a:t> </a:t>
            </a:r>
            <a:r>
              <a:rPr lang="en-US" altLang="en-US" sz="2100" dirty="0" err="1">
                <a:solidFill>
                  <a:schemeClr val="tx1"/>
                </a:solidFill>
                <a:latin typeface="+mj-lt"/>
              </a:rPr>
              <a:t>khoảng</a:t>
            </a:r>
            <a:r>
              <a:rPr lang="en-US" altLang="en-US" sz="2100" dirty="0">
                <a:solidFill>
                  <a:schemeClr val="tx1"/>
                </a:solidFill>
                <a:latin typeface="+mj-lt"/>
              </a:rPr>
              <a:t> 25-100%</a:t>
            </a:r>
          </a:p>
        </p:txBody>
      </p:sp>
    </p:spTree>
    <p:extLst>
      <p:ext uri="{BB962C8B-B14F-4D97-AF65-F5344CB8AC3E}">
        <p14:creationId xmlns:p14="http://schemas.microsoft.com/office/powerpoint/2010/main" val="17072044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68317" y="1231002"/>
            <a:ext cx="8769626" cy="4692650"/>
          </a:xfrm>
        </p:spPr>
        <p:txBody>
          <a:bodyPr>
            <a:noAutofit/>
          </a:bodyPr>
          <a:lstStyle/>
          <a:p>
            <a:pPr eaLnBrk="1" hangingPunct="1"/>
            <a:r>
              <a:rPr lang="en-US" altLang="en-US" dirty="0" err="1">
                <a:solidFill>
                  <a:schemeClr val="tx1"/>
                </a:solidFill>
                <a:latin typeface="+mj-lt"/>
              </a:rPr>
              <a:t>Một</a:t>
            </a:r>
            <a:r>
              <a:rPr lang="en-US" altLang="en-US" dirty="0">
                <a:solidFill>
                  <a:schemeClr val="tx1"/>
                </a:solidFill>
                <a:latin typeface="+mj-lt"/>
              </a:rPr>
              <a:t> </a:t>
            </a:r>
            <a:r>
              <a:rPr lang="en-US" altLang="en-US" dirty="0" err="1">
                <a:solidFill>
                  <a:schemeClr val="tx1"/>
                </a:solidFill>
                <a:latin typeface="+mj-lt"/>
              </a:rPr>
              <a:t>số</a:t>
            </a:r>
            <a:r>
              <a:rPr lang="en-US" altLang="en-US" dirty="0">
                <a:solidFill>
                  <a:schemeClr val="tx1"/>
                </a:solidFill>
                <a:latin typeface="+mj-lt"/>
              </a:rPr>
              <a:t> </a:t>
            </a:r>
            <a:r>
              <a:rPr lang="en-US" altLang="en-US" dirty="0" err="1">
                <a:solidFill>
                  <a:schemeClr val="tx1"/>
                </a:solidFill>
                <a:latin typeface="+mj-lt"/>
              </a:rPr>
              <a:t>kỹ</a:t>
            </a:r>
            <a:r>
              <a:rPr lang="en-US" altLang="en-US" dirty="0">
                <a:solidFill>
                  <a:schemeClr val="tx1"/>
                </a:solidFill>
                <a:latin typeface="+mj-lt"/>
              </a:rPr>
              <a:t> </a:t>
            </a:r>
            <a:r>
              <a:rPr lang="en-US" altLang="en-US" dirty="0" err="1">
                <a:solidFill>
                  <a:schemeClr val="tx1"/>
                </a:solidFill>
                <a:latin typeface="+mj-lt"/>
              </a:rPr>
              <a:t>thuật</a:t>
            </a:r>
            <a:r>
              <a:rPr lang="en-US" altLang="en-US" dirty="0">
                <a:solidFill>
                  <a:schemeClr val="tx1"/>
                </a:solidFill>
                <a:latin typeface="+mj-lt"/>
              </a:rPr>
              <a:t> </a:t>
            </a:r>
            <a:r>
              <a:rPr lang="en-US" altLang="en-US" dirty="0" err="1">
                <a:solidFill>
                  <a:schemeClr val="tx1"/>
                </a:solidFill>
                <a:latin typeface="+mj-lt"/>
              </a:rPr>
              <a:t>ước</a:t>
            </a:r>
            <a:r>
              <a:rPr lang="en-US" altLang="en-US" dirty="0">
                <a:solidFill>
                  <a:schemeClr val="tx1"/>
                </a:solidFill>
                <a:latin typeface="+mj-lt"/>
              </a:rPr>
              <a:t> </a:t>
            </a:r>
            <a:r>
              <a:rPr lang="en-US" altLang="en-US" dirty="0" err="1">
                <a:solidFill>
                  <a:schemeClr val="tx1"/>
                </a:solidFill>
                <a:latin typeface="+mj-lt"/>
              </a:rPr>
              <a:t>lượng</a:t>
            </a:r>
            <a:r>
              <a:rPr lang="en-US" altLang="en-US" dirty="0">
                <a:solidFill>
                  <a:schemeClr val="tx1"/>
                </a:solidFill>
                <a:latin typeface="+mj-lt"/>
              </a:rPr>
              <a:t>:</a:t>
            </a:r>
          </a:p>
          <a:p>
            <a:pPr marL="342900" indent="-342900" eaLnBrk="1" hangingPunct="1">
              <a:buFont typeface="Wingdings" panose="05000000000000000000" pitchFamily="2" charset="2"/>
              <a:buChar char="Ø"/>
            </a:pPr>
            <a:r>
              <a:rPr lang="en-US" altLang="en-US" dirty="0" err="1">
                <a:solidFill>
                  <a:schemeClr val="tx1"/>
                </a:solidFill>
                <a:latin typeface="+mj-lt"/>
              </a:rPr>
              <a:t>Trên</a:t>
            </a:r>
            <a:r>
              <a:rPr lang="en-US" altLang="en-US" dirty="0">
                <a:solidFill>
                  <a:schemeClr val="tx1"/>
                </a:solidFill>
                <a:latin typeface="+mj-lt"/>
              </a:rPr>
              <a:t> </a:t>
            </a:r>
            <a:r>
              <a:rPr lang="en-US" altLang="en-US" dirty="0" err="1">
                <a:solidFill>
                  <a:schemeClr val="tx1"/>
                </a:solidFill>
                <a:latin typeface="+mj-lt"/>
              </a:rPr>
              <a:t>xuống</a:t>
            </a:r>
            <a:endParaRPr lang="en-US" altLang="en-US" dirty="0">
              <a:solidFill>
                <a:schemeClr val="tx1"/>
              </a:solidFill>
              <a:latin typeface="+mj-lt"/>
            </a:endParaRPr>
          </a:p>
          <a:p>
            <a:pPr marL="342900" indent="-342900" eaLnBrk="1" hangingPunct="1">
              <a:buFont typeface="Wingdings" panose="05000000000000000000" pitchFamily="2" charset="2"/>
              <a:buChar char="Ø"/>
            </a:pPr>
            <a:r>
              <a:rPr lang="en-US" altLang="en-US" dirty="0">
                <a:solidFill>
                  <a:schemeClr val="tx1"/>
                </a:solidFill>
                <a:latin typeface="+mj-lt"/>
              </a:rPr>
              <a:t>D</a:t>
            </a:r>
            <a:r>
              <a:rPr lang="vi-VN" altLang="en-US" dirty="0">
                <a:solidFill>
                  <a:schemeClr val="tx1"/>
                </a:solidFill>
                <a:latin typeface="+mj-lt"/>
              </a:rPr>
              <a:t>ưới</a:t>
            </a:r>
            <a:r>
              <a:rPr lang="en-US" altLang="en-US" dirty="0">
                <a:solidFill>
                  <a:schemeClr val="tx1"/>
                </a:solidFill>
                <a:latin typeface="+mj-lt"/>
              </a:rPr>
              <a:t> </a:t>
            </a:r>
            <a:r>
              <a:rPr lang="en-US" altLang="en-US" dirty="0" err="1">
                <a:solidFill>
                  <a:schemeClr val="tx1"/>
                </a:solidFill>
                <a:latin typeface="+mj-lt"/>
              </a:rPr>
              <a:t>lên</a:t>
            </a:r>
            <a:endParaRPr lang="en-US" altLang="en-US" dirty="0">
              <a:solidFill>
                <a:schemeClr val="tx1"/>
              </a:solidFill>
              <a:latin typeface="+mj-lt"/>
            </a:endParaRPr>
          </a:p>
          <a:p>
            <a:pPr marL="342900" indent="-342900" eaLnBrk="1" hangingPunct="1">
              <a:buFont typeface="Wingdings" panose="05000000000000000000" pitchFamily="2" charset="2"/>
              <a:buChar char="Ø"/>
            </a:pPr>
            <a:r>
              <a:rPr lang="en-US" altLang="en-US" dirty="0">
                <a:solidFill>
                  <a:schemeClr val="tx1"/>
                </a:solidFill>
                <a:latin typeface="+mj-lt"/>
              </a:rPr>
              <a:t>T</a:t>
            </a:r>
            <a:r>
              <a:rPr lang="vi-VN" altLang="en-US" dirty="0">
                <a:solidFill>
                  <a:schemeClr val="tx1"/>
                </a:solidFill>
                <a:latin typeface="+mj-lt"/>
              </a:rPr>
              <a:t>ươ</a:t>
            </a:r>
            <a:r>
              <a:rPr lang="en-US" altLang="en-US" dirty="0">
                <a:solidFill>
                  <a:schemeClr val="tx1"/>
                </a:solidFill>
                <a:latin typeface="+mj-lt"/>
              </a:rPr>
              <a:t>ng </a:t>
            </a:r>
            <a:r>
              <a:rPr lang="en-US" altLang="en-US" dirty="0" err="1">
                <a:solidFill>
                  <a:schemeClr val="tx1"/>
                </a:solidFill>
                <a:latin typeface="+mj-lt"/>
              </a:rPr>
              <a:t>tự</a:t>
            </a:r>
            <a:endParaRPr lang="en-US" altLang="en-US" dirty="0">
              <a:solidFill>
                <a:schemeClr val="tx1"/>
              </a:solidFill>
              <a:latin typeface="+mj-lt"/>
            </a:endParaRPr>
          </a:p>
          <a:p>
            <a:pPr marL="342900" indent="-342900" eaLnBrk="1" hangingPunct="1">
              <a:buFont typeface="Wingdings" panose="05000000000000000000" pitchFamily="2" charset="2"/>
              <a:buChar char="Ø"/>
            </a:pPr>
            <a:r>
              <a:rPr lang="en-US" altLang="en-US" dirty="0" err="1">
                <a:solidFill>
                  <a:schemeClr val="tx1"/>
                </a:solidFill>
                <a:latin typeface="+mj-lt"/>
              </a:rPr>
              <a:t>Phán</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oán</a:t>
            </a:r>
            <a:r>
              <a:rPr lang="en-US" altLang="en-US" dirty="0">
                <a:solidFill>
                  <a:schemeClr val="tx1"/>
                </a:solidFill>
                <a:latin typeface="+mj-lt"/>
              </a:rPr>
              <a:t> </a:t>
            </a:r>
            <a:r>
              <a:rPr lang="en-US" altLang="en-US" dirty="0" err="1">
                <a:solidFill>
                  <a:schemeClr val="tx1"/>
                </a:solidFill>
                <a:latin typeface="+mj-lt"/>
              </a:rPr>
              <a:t>của</a:t>
            </a:r>
            <a:r>
              <a:rPr lang="en-US" altLang="en-US" dirty="0">
                <a:solidFill>
                  <a:schemeClr val="tx1"/>
                </a:solidFill>
                <a:latin typeface="+mj-lt"/>
              </a:rPr>
              <a:t> </a:t>
            </a:r>
            <a:r>
              <a:rPr lang="en-US" altLang="en-US" dirty="0" err="1">
                <a:solidFill>
                  <a:schemeClr val="tx1"/>
                </a:solidFill>
                <a:latin typeface="+mj-lt"/>
              </a:rPr>
              <a:t>chuyên</a:t>
            </a:r>
            <a:r>
              <a:rPr lang="en-US" altLang="en-US" dirty="0">
                <a:solidFill>
                  <a:schemeClr val="tx1"/>
                </a:solidFill>
                <a:latin typeface="+mj-lt"/>
              </a:rPr>
              <a:t> </a:t>
            </a:r>
            <a:r>
              <a:rPr lang="en-US" altLang="en-US" dirty="0" err="1">
                <a:solidFill>
                  <a:schemeClr val="tx1"/>
                </a:solidFill>
                <a:latin typeface="+mj-lt"/>
              </a:rPr>
              <a:t>gia</a:t>
            </a:r>
            <a:endParaRPr lang="en-US" altLang="en-US" dirty="0">
              <a:solidFill>
                <a:schemeClr val="tx1"/>
              </a:solidFill>
              <a:latin typeface="+mj-lt"/>
            </a:endParaRPr>
          </a:p>
          <a:p>
            <a:pPr marL="342900" indent="-342900" eaLnBrk="1" hangingPunct="1">
              <a:buFont typeface="Wingdings" panose="05000000000000000000" pitchFamily="2" charset="2"/>
              <a:buChar char="Ø"/>
            </a:pPr>
            <a:r>
              <a:rPr lang="en-US" altLang="en-US" dirty="0">
                <a:solidFill>
                  <a:schemeClr val="tx1"/>
                </a:solidFill>
                <a:latin typeface="+mj-lt"/>
              </a:rPr>
              <a:t>Ph</a:t>
            </a:r>
            <a:r>
              <a:rPr lang="vi-VN" altLang="en-US" dirty="0">
                <a:solidFill>
                  <a:schemeClr val="tx1"/>
                </a:solidFill>
                <a:latin typeface="+mj-lt"/>
              </a:rPr>
              <a:t>ươ</a:t>
            </a:r>
            <a:r>
              <a:rPr lang="en-US" altLang="en-US" dirty="0">
                <a:solidFill>
                  <a:schemeClr val="tx1"/>
                </a:solidFill>
                <a:latin typeface="+mj-lt"/>
              </a:rPr>
              <a:t>ng </a:t>
            </a:r>
            <a:r>
              <a:rPr lang="en-US" altLang="en-US" dirty="0" err="1">
                <a:solidFill>
                  <a:schemeClr val="tx1"/>
                </a:solidFill>
                <a:latin typeface="+mj-lt"/>
              </a:rPr>
              <a:t>pháp</a:t>
            </a:r>
            <a:r>
              <a:rPr lang="en-US" altLang="en-US" dirty="0">
                <a:solidFill>
                  <a:schemeClr val="tx1"/>
                </a:solidFill>
                <a:latin typeface="+mj-lt"/>
              </a:rPr>
              <a:t> </a:t>
            </a:r>
            <a:r>
              <a:rPr lang="en-US" altLang="en-US" dirty="0" err="1">
                <a:solidFill>
                  <a:schemeClr val="tx1"/>
                </a:solidFill>
                <a:latin typeface="+mj-lt"/>
              </a:rPr>
              <a:t>thuật</a:t>
            </a:r>
            <a:r>
              <a:rPr lang="en-US" altLang="en-US" dirty="0">
                <a:solidFill>
                  <a:schemeClr val="tx1"/>
                </a:solidFill>
                <a:latin typeface="+mj-lt"/>
              </a:rPr>
              <a:t> </a:t>
            </a:r>
            <a:r>
              <a:rPr lang="en-US" altLang="en-US" dirty="0" err="1">
                <a:solidFill>
                  <a:schemeClr val="tx1"/>
                </a:solidFill>
                <a:latin typeface="+mj-lt"/>
              </a:rPr>
              <a:t>toán</a:t>
            </a:r>
            <a:r>
              <a:rPr lang="en-US" altLang="en-US" dirty="0">
                <a:solidFill>
                  <a:schemeClr val="tx1"/>
                </a:solidFill>
                <a:latin typeface="+mj-lt"/>
              </a:rPr>
              <a:t> </a:t>
            </a:r>
            <a:r>
              <a:rPr lang="en-US" altLang="en-US" dirty="0" err="1">
                <a:solidFill>
                  <a:schemeClr val="tx1"/>
                </a:solidFill>
                <a:latin typeface="+mj-lt"/>
              </a:rPr>
              <a:t>hoặc</a:t>
            </a:r>
            <a:r>
              <a:rPr lang="en-US" altLang="en-US" dirty="0">
                <a:solidFill>
                  <a:schemeClr val="tx1"/>
                </a:solidFill>
                <a:latin typeface="+mj-lt"/>
              </a:rPr>
              <a:t> </a:t>
            </a:r>
            <a:r>
              <a:rPr lang="en-US" altLang="en-US" dirty="0" err="1">
                <a:solidFill>
                  <a:schemeClr val="tx1"/>
                </a:solidFill>
                <a:latin typeface="+mj-lt"/>
              </a:rPr>
              <a:t>tham</a:t>
            </a:r>
            <a:r>
              <a:rPr lang="en-US" altLang="en-US" dirty="0">
                <a:solidFill>
                  <a:schemeClr val="tx1"/>
                </a:solidFill>
                <a:latin typeface="+mj-lt"/>
              </a:rPr>
              <a:t> </a:t>
            </a:r>
            <a:r>
              <a:rPr lang="en-US" altLang="en-US" dirty="0" err="1">
                <a:solidFill>
                  <a:schemeClr val="tx1"/>
                </a:solidFill>
                <a:latin typeface="+mj-lt"/>
              </a:rPr>
              <a:t>số</a:t>
            </a:r>
            <a:endParaRPr lang="en-US" altLang="en-US" dirty="0">
              <a:solidFill>
                <a:schemeClr val="tx1"/>
              </a:solidFill>
              <a:latin typeface="+mj-lt"/>
            </a:endParaRPr>
          </a:p>
          <a:p>
            <a:pPr marL="342900" indent="-342900" eaLnBrk="1" hangingPunct="1">
              <a:buFont typeface="Wingdings" panose="05000000000000000000" pitchFamily="2" charset="2"/>
              <a:buChar char="Ø"/>
            </a:pPr>
            <a:endParaRPr lang="en-US" altLang="en-US" dirty="0">
              <a:solidFill>
                <a:schemeClr val="tx1"/>
              </a:solidFill>
              <a:latin typeface="+mj-lt"/>
            </a:endParaRPr>
          </a:p>
          <a:p>
            <a:pPr eaLnBrk="1" hangingPunct="1"/>
            <a:r>
              <a:rPr lang="en-US" altLang="en-US" b="1" dirty="0" err="1">
                <a:solidFill>
                  <a:schemeClr val="tx1"/>
                </a:solidFill>
                <a:latin typeface="+mj-lt"/>
              </a:rPr>
              <a:t>Kỹ</a:t>
            </a:r>
            <a:r>
              <a:rPr lang="en-US" altLang="en-US" b="1" dirty="0">
                <a:solidFill>
                  <a:schemeClr val="tx1"/>
                </a:solidFill>
                <a:latin typeface="+mj-lt"/>
              </a:rPr>
              <a:t> </a:t>
            </a:r>
            <a:r>
              <a:rPr lang="en-US" altLang="en-US" b="1" dirty="0" err="1">
                <a:solidFill>
                  <a:schemeClr val="tx1"/>
                </a:solidFill>
                <a:latin typeface="+mj-lt"/>
              </a:rPr>
              <a:t>thuật</a:t>
            </a:r>
            <a:r>
              <a:rPr lang="en-US" altLang="en-US" b="1" dirty="0">
                <a:solidFill>
                  <a:schemeClr val="tx1"/>
                </a:solidFill>
                <a:latin typeface="+mj-lt"/>
              </a:rPr>
              <a:t> </a:t>
            </a:r>
            <a:r>
              <a:rPr lang="en-US" altLang="en-US" b="1" dirty="0" err="1">
                <a:solidFill>
                  <a:schemeClr val="tx1"/>
                </a:solidFill>
                <a:latin typeface="+mj-lt"/>
              </a:rPr>
              <a:t>trên</a:t>
            </a:r>
            <a:r>
              <a:rPr lang="en-US" altLang="en-US" b="1" dirty="0">
                <a:solidFill>
                  <a:schemeClr val="tx1"/>
                </a:solidFill>
                <a:latin typeface="+mj-lt"/>
              </a:rPr>
              <a:t> </a:t>
            </a:r>
            <a:r>
              <a:rPr lang="en-US" altLang="en-US" b="1" dirty="0" err="1">
                <a:solidFill>
                  <a:schemeClr val="tx1"/>
                </a:solidFill>
                <a:latin typeface="+mj-lt"/>
              </a:rPr>
              <a:t>xuống</a:t>
            </a:r>
            <a:r>
              <a:rPr lang="en-US" altLang="en-US" b="1" dirty="0">
                <a:solidFill>
                  <a:schemeClr val="tx1"/>
                </a:solidFill>
                <a:latin typeface="+mj-lt"/>
              </a:rPr>
              <a:t>: </a:t>
            </a:r>
            <a:r>
              <a:rPr lang="en-US" altLang="en-US" dirty="0" err="1">
                <a:solidFill>
                  <a:schemeClr val="tx1"/>
                </a:solidFill>
                <a:latin typeface="+mj-lt"/>
              </a:rPr>
              <a:t>Dựa</a:t>
            </a:r>
            <a:r>
              <a:rPr lang="en-US" altLang="en-US" dirty="0">
                <a:solidFill>
                  <a:schemeClr val="tx1"/>
                </a:solidFill>
                <a:latin typeface="+mj-lt"/>
              </a:rPr>
              <a:t> </a:t>
            </a:r>
            <a:r>
              <a:rPr lang="en-US" altLang="en-US" dirty="0" err="1">
                <a:solidFill>
                  <a:schemeClr val="tx1"/>
                </a:solidFill>
                <a:latin typeface="+mj-lt"/>
              </a:rPr>
              <a:t>trên</a:t>
            </a:r>
            <a:r>
              <a:rPr lang="en-US" altLang="en-US" dirty="0">
                <a:solidFill>
                  <a:schemeClr val="tx1"/>
                </a:solidFill>
                <a:latin typeface="+mj-lt"/>
              </a:rPr>
              <a:t> </a:t>
            </a:r>
            <a:r>
              <a:rPr lang="vi-VN" altLang="en-US" dirty="0">
                <a:solidFill>
                  <a:schemeClr val="tx1"/>
                </a:solidFill>
                <a:latin typeface="+mj-lt"/>
              </a:rPr>
              <a:t>đặc</a:t>
            </a:r>
            <a:r>
              <a:rPr lang="en-US" altLang="en-US" dirty="0">
                <a:solidFill>
                  <a:schemeClr val="tx1"/>
                </a:solidFill>
                <a:latin typeface="+mj-lt"/>
              </a:rPr>
              <a:t> </a:t>
            </a:r>
            <a:r>
              <a:rPr lang="en-US" altLang="en-US" dirty="0" err="1">
                <a:solidFill>
                  <a:schemeClr val="tx1"/>
                </a:solidFill>
                <a:latin typeface="+mj-lt"/>
              </a:rPr>
              <a:t>tính</a:t>
            </a:r>
            <a:r>
              <a:rPr lang="en-US" altLang="en-US" dirty="0">
                <a:solidFill>
                  <a:schemeClr val="tx1"/>
                </a:solidFill>
                <a:latin typeface="+mj-lt"/>
              </a:rPr>
              <a:t> </a:t>
            </a:r>
            <a:r>
              <a:rPr lang="en-US" altLang="en-US" dirty="0" err="1">
                <a:solidFill>
                  <a:schemeClr val="tx1"/>
                </a:solidFill>
                <a:latin typeface="+mj-lt"/>
              </a:rPr>
              <a:t>toàn</a:t>
            </a:r>
            <a:r>
              <a:rPr lang="en-US" altLang="en-US" dirty="0">
                <a:solidFill>
                  <a:schemeClr val="tx1"/>
                </a:solidFill>
                <a:latin typeface="+mj-lt"/>
              </a:rPr>
              <a:t> </a:t>
            </a:r>
            <a:r>
              <a:rPr lang="en-US" altLang="en-US" dirty="0" err="1">
                <a:solidFill>
                  <a:schemeClr val="tx1"/>
                </a:solidFill>
                <a:latin typeface="+mj-lt"/>
              </a:rPr>
              <a:t>bộ</a:t>
            </a:r>
            <a:r>
              <a:rPr lang="en-US" altLang="en-US" dirty="0">
                <a:solidFill>
                  <a:schemeClr val="tx1"/>
                </a:solidFill>
                <a:latin typeface="+mj-lt"/>
              </a:rPr>
              <a:t> </a:t>
            </a:r>
            <a:r>
              <a:rPr lang="en-US" altLang="en-US" dirty="0" err="1">
                <a:solidFill>
                  <a:schemeClr val="tx1"/>
                </a:solidFill>
                <a:latin typeface="+mj-lt"/>
              </a:rPr>
              <a:t>của</a:t>
            </a:r>
            <a:r>
              <a:rPr lang="en-US" altLang="en-US" dirty="0">
                <a:solidFill>
                  <a:schemeClr val="tx1"/>
                </a:solidFill>
                <a:latin typeface="+mj-lt"/>
              </a:rPr>
              <a:t> </a:t>
            </a:r>
            <a:r>
              <a:rPr lang="en-US" altLang="en-US" dirty="0" err="1">
                <a:solidFill>
                  <a:schemeClr val="tx1"/>
                </a:solidFill>
                <a:latin typeface="+mj-lt"/>
              </a:rPr>
              <a:t>dự</a:t>
            </a:r>
            <a:r>
              <a:rPr lang="en-US" altLang="en-US" dirty="0">
                <a:solidFill>
                  <a:schemeClr val="tx1"/>
                </a:solidFill>
                <a:latin typeface="+mj-lt"/>
              </a:rPr>
              <a:t> </a:t>
            </a:r>
            <a:r>
              <a:rPr lang="en-US" altLang="en-US" dirty="0" err="1">
                <a:solidFill>
                  <a:schemeClr val="tx1"/>
                </a:solidFill>
                <a:latin typeface="+mj-lt"/>
              </a:rPr>
              <a:t>án</a:t>
            </a:r>
            <a:endParaRPr lang="en-US" altLang="en-US" dirty="0">
              <a:solidFill>
                <a:schemeClr val="tx1"/>
              </a:solidFill>
              <a:latin typeface="+mj-lt"/>
            </a:endParaRPr>
          </a:p>
          <a:p>
            <a:pPr eaLnBrk="1" hangingPunct="1"/>
            <a:r>
              <a:rPr lang="vi-VN" altLang="en-US" dirty="0">
                <a:solidFill>
                  <a:schemeClr val="tx1"/>
                </a:solidFill>
                <a:latin typeface="+mj-lt"/>
              </a:rPr>
              <a:t>Ư</a:t>
            </a:r>
            <a:r>
              <a:rPr lang="en-US" altLang="en-US" dirty="0">
                <a:solidFill>
                  <a:schemeClr val="tx1"/>
                </a:solidFill>
                <a:latin typeface="+mj-lt"/>
              </a:rPr>
              <a:t>u </a:t>
            </a:r>
            <a:r>
              <a:rPr lang="vi-VN" altLang="en-US" dirty="0">
                <a:solidFill>
                  <a:schemeClr val="tx1"/>
                </a:solidFill>
                <a:latin typeface="+mj-lt"/>
              </a:rPr>
              <a:t>đ</a:t>
            </a:r>
            <a:r>
              <a:rPr lang="en-US" altLang="en-US" dirty="0" err="1">
                <a:solidFill>
                  <a:schemeClr val="tx1"/>
                </a:solidFill>
                <a:latin typeface="+mj-lt"/>
              </a:rPr>
              <a:t>iểm</a:t>
            </a:r>
            <a:endParaRPr lang="en-US" altLang="en-US" dirty="0">
              <a:solidFill>
                <a:schemeClr val="tx1"/>
              </a:solidFill>
              <a:latin typeface="+mj-lt"/>
            </a:endParaRPr>
          </a:p>
          <a:p>
            <a:pPr lvl="1" eaLnBrk="1" hangingPunct="1"/>
            <a:r>
              <a:rPr lang="en-US" altLang="en-US" sz="2000" dirty="0" err="1">
                <a:latin typeface="+mj-lt"/>
              </a:rPr>
              <a:t>Dễ</a:t>
            </a:r>
            <a:r>
              <a:rPr lang="en-US" altLang="en-US" sz="2000" dirty="0">
                <a:latin typeface="+mj-lt"/>
              </a:rPr>
              <a:t> </a:t>
            </a:r>
            <a:r>
              <a:rPr lang="en-US" altLang="en-US" sz="2000" dirty="0" err="1">
                <a:latin typeface="+mj-lt"/>
              </a:rPr>
              <a:t>tính</a:t>
            </a:r>
            <a:endParaRPr lang="en-US" altLang="en-US" sz="2000" dirty="0">
              <a:latin typeface="+mj-lt"/>
            </a:endParaRPr>
          </a:p>
          <a:p>
            <a:pPr lvl="1" eaLnBrk="1" hangingPunct="1"/>
            <a:r>
              <a:rPr lang="en-US" altLang="en-US" sz="2000" dirty="0" err="1">
                <a:latin typeface="+mj-lt"/>
              </a:rPr>
              <a:t>Có</a:t>
            </a:r>
            <a:r>
              <a:rPr lang="en-US" altLang="en-US" sz="2000" dirty="0">
                <a:latin typeface="+mj-lt"/>
              </a:rPr>
              <a:t> </a:t>
            </a:r>
            <a:r>
              <a:rPr lang="en-US" altLang="en-US" sz="2000" dirty="0" err="1">
                <a:latin typeface="+mj-lt"/>
              </a:rPr>
              <a:t>hiệu</a:t>
            </a:r>
            <a:r>
              <a:rPr lang="en-US" altLang="en-US" sz="2000" dirty="0">
                <a:latin typeface="+mj-lt"/>
              </a:rPr>
              <a:t> </a:t>
            </a:r>
            <a:r>
              <a:rPr lang="en-US" altLang="en-US" sz="2000" dirty="0" err="1">
                <a:latin typeface="+mj-lt"/>
              </a:rPr>
              <a:t>quả</a:t>
            </a:r>
            <a:r>
              <a:rPr lang="en-US" altLang="en-US" sz="2000" dirty="0">
                <a:latin typeface="+mj-lt"/>
              </a:rPr>
              <a:t> </a:t>
            </a:r>
            <a:r>
              <a:rPr lang="en-US" altLang="en-US" sz="2000" dirty="0" err="1">
                <a:latin typeface="+mj-lt"/>
              </a:rPr>
              <a:t>sớm</a:t>
            </a:r>
            <a:r>
              <a:rPr lang="en-US" altLang="en-US" sz="2000" dirty="0">
                <a:latin typeface="+mj-lt"/>
              </a:rPr>
              <a:t> (</a:t>
            </a:r>
            <a:r>
              <a:rPr lang="en-US" altLang="en-US" sz="2000" dirty="0" err="1">
                <a:latin typeface="+mj-lt"/>
              </a:rPr>
              <a:t>nh</a:t>
            </a:r>
            <a:r>
              <a:rPr lang="vi-VN" altLang="en-US" sz="2000" dirty="0">
                <a:latin typeface="+mj-lt"/>
              </a:rPr>
              <a:t>ư</a:t>
            </a:r>
            <a:r>
              <a:rPr lang="en-US" altLang="en-US" sz="2000" dirty="0">
                <a:latin typeface="+mj-lt"/>
              </a:rPr>
              <a:t> </a:t>
            </a:r>
            <a:r>
              <a:rPr lang="vi-VN" altLang="en-US" sz="2000" dirty="0">
                <a:latin typeface="+mj-lt"/>
              </a:rPr>
              <a:t>ước</a:t>
            </a:r>
            <a:r>
              <a:rPr lang="en-US" altLang="en-US" sz="2000" dirty="0">
                <a:latin typeface="+mj-lt"/>
              </a:rPr>
              <a:t> l</a:t>
            </a:r>
            <a:r>
              <a:rPr lang="vi-VN" altLang="en-US" sz="2000" dirty="0">
                <a:latin typeface="+mj-lt"/>
              </a:rPr>
              <a:t>ượng</a:t>
            </a:r>
            <a:r>
              <a:rPr lang="en-US" altLang="en-US" sz="2000" dirty="0">
                <a:latin typeface="+mj-lt"/>
              </a:rPr>
              <a:t> chi </a:t>
            </a:r>
            <a:r>
              <a:rPr lang="en-US" altLang="en-US" sz="2000" dirty="0" err="1">
                <a:latin typeface="+mj-lt"/>
              </a:rPr>
              <a:t>phí</a:t>
            </a:r>
            <a:r>
              <a:rPr lang="en-US" altLang="en-US" sz="2000" dirty="0">
                <a:latin typeface="+mj-lt"/>
              </a:rPr>
              <a:t> ban </a:t>
            </a:r>
            <a:r>
              <a:rPr lang="vi-VN" altLang="en-US" sz="2000" dirty="0">
                <a:latin typeface="+mj-lt"/>
              </a:rPr>
              <a:t>đầu</a:t>
            </a:r>
            <a:r>
              <a:rPr lang="en-US" altLang="en-US" sz="2000" dirty="0">
                <a:latin typeface="+mj-lt"/>
              </a:rPr>
              <a:t>)</a:t>
            </a:r>
          </a:p>
          <a:p>
            <a:pPr eaLnBrk="1" hangingPunct="1"/>
            <a:r>
              <a:rPr lang="en-US" altLang="en-US" dirty="0">
                <a:solidFill>
                  <a:schemeClr val="tx1"/>
                </a:solidFill>
                <a:latin typeface="+mj-lt"/>
              </a:rPr>
              <a:t>Nh</a:t>
            </a:r>
            <a:r>
              <a:rPr lang="vi-VN" altLang="en-US" dirty="0">
                <a:solidFill>
                  <a:schemeClr val="tx1"/>
                </a:solidFill>
                <a:latin typeface="+mj-lt"/>
              </a:rPr>
              <a:t>ược</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iểm</a:t>
            </a:r>
            <a:endParaRPr lang="en-US" altLang="en-US" dirty="0">
              <a:solidFill>
                <a:schemeClr val="tx1"/>
              </a:solidFill>
              <a:latin typeface="+mj-lt"/>
            </a:endParaRPr>
          </a:p>
          <a:p>
            <a:pPr lvl="1" eaLnBrk="1" hangingPunct="1"/>
            <a:r>
              <a:rPr lang="en-US" altLang="en-US" sz="2000" dirty="0" err="1">
                <a:latin typeface="+mj-lt"/>
              </a:rPr>
              <a:t>Một</a:t>
            </a:r>
            <a:r>
              <a:rPr lang="en-US" altLang="en-US" sz="2000" dirty="0">
                <a:latin typeface="+mj-lt"/>
              </a:rPr>
              <a:t> </a:t>
            </a:r>
            <a:r>
              <a:rPr lang="en-US" altLang="en-US" sz="2000" dirty="0" err="1">
                <a:latin typeface="+mj-lt"/>
              </a:rPr>
              <a:t>vài</a:t>
            </a:r>
            <a:r>
              <a:rPr lang="en-US" altLang="en-US" sz="2000" dirty="0">
                <a:latin typeface="+mj-lt"/>
              </a:rPr>
              <a:t> </a:t>
            </a:r>
            <a:r>
              <a:rPr lang="en-US" altLang="en-US" sz="2000" dirty="0" err="1">
                <a:latin typeface="+mj-lt"/>
              </a:rPr>
              <a:t>mô</a:t>
            </a:r>
            <a:r>
              <a:rPr lang="en-US" altLang="en-US" sz="2000" dirty="0">
                <a:latin typeface="+mj-lt"/>
              </a:rPr>
              <a:t> </a:t>
            </a:r>
            <a:r>
              <a:rPr lang="en-US" altLang="en-US" sz="2000" dirty="0" err="1">
                <a:latin typeface="+mj-lt"/>
              </a:rPr>
              <a:t>hình</a:t>
            </a:r>
            <a:r>
              <a:rPr lang="en-US" altLang="en-US" sz="2000" dirty="0">
                <a:latin typeface="+mj-lt"/>
              </a:rPr>
              <a:t> </a:t>
            </a:r>
            <a:r>
              <a:rPr lang="en-US" altLang="en-US" sz="2000" dirty="0" err="1">
                <a:latin typeface="+mj-lt"/>
              </a:rPr>
              <a:t>còn</a:t>
            </a:r>
            <a:r>
              <a:rPr lang="en-US" altLang="en-US" sz="2000" dirty="0">
                <a:latin typeface="+mj-lt"/>
              </a:rPr>
              <a:t> </a:t>
            </a:r>
            <a:r>
              <a:rPr lang="en-US" altLang="en-US" sz="2000" dirty="0" err="1">
                <a:latin typeface="+mj-lt"/>
              </a:rPr>
              <a:t>nghi</a:t>
            </a:r>
            <a:r>
              <a:rPr lang="en-US" altLang="en-US" sz="2000" dirty="0">
                <a:latin typeface="+mj-lt"/>
              </a:rPr>
              <a:t> </a:t>
            </a:r>
            <a:r>
              <a:rPr lang="en-US" altLang="en-US" sz="2000" dirty="0" err="1">
                <a:latin typeface="+mj-lt"/>
              </a:rPr>
              <a:t>vấn</a:t>
            </a:r>
            <a:r>
              <a:rPr lang="en-US" altLang="en-US" sz="2000" dirty="0">
                <a:latin typeface="+mj-lt"/>
              </a:rPr>
              <a:t> </a:t>
            </a:r>
            <a:r>
              <a:rPr lang="en-US" altLang="en-US" sz="2000" dirty="0" err="1">
                <a:latin typeface="+mj-lt"/>
              </a:rPr>
              <a:t>hoặc</a:t>
            </a:r>
            <a:r>
              <a:rPr lang="en-US" altLang="en-US" sz="2000" dirty="0">
                <a:latin typeface="+mj-lt"/>
              </a:rPr>
              <a:t> </a:t>
            </a:r>
            <a:r>
              <a:rPr lang="en-US" altLang="en-US" sz="2000" dirty="0" err="1">
                <a:latin typeface="+mj-lt"/>
              </a:rPr>
              <a:t>có</a:t>
            </a:r>
            <a:r>
              <a:rPr lang="en-US" altLang="en-US" sz="2000" dirty="0">
                <a:latin typeface="+mj-lt"/>
              </a:rPr>
              <a:t> </a:t>
            </a:r>
            <a:r>
              <a:rPr lang="en-US" altLang="en-US" sz="2000" dirty="0" err="1">
                <a:latin typeface="+mj-lt"/>
              </a:rPr>
              <a:t>thể</a:t>
            </a:r>
            <a:r>
              <a:rPr lang="en-US" altLang="en-US" sz="2000" dirty="0">
                <a:latin typeface="+mj-lt"/>
              </a:rPr>
              <a:t> </a:t>
            </a:r>
            <a:r>
              <a:rPr lang="en-US" altLang="en-US" sz="2000" dirty="0" err="1">
                <a:latin typeface="+mj-lt"/>
              </a:rPr>
              <a:t>không</a:t>
            </a:r>
            <a:r>
              <a:rPr lang="en-US" altLang="en-US" sz="2000" dirty="0">
                <a:latin typeface="+mj-lt"/>
              </a:rPr>
              <a:t> </a:t>
            </a:r>
            <a:r>
              <a:rPr lang="en-US" altLang="en-US" sz="2000" dirty="0" err="1">
                <a:latin typeface="+mj-lt"/>
              </a:rPr>
              <a:t>phù</a:t>
            </a:r>
            <a:r>
              <a:rPr lang="en-US" altLang="en-US" sz="2000" dirty="0">
                <a:latin typeface="+mj-lt"/>
              </a:rPr>
              <a:t> </a:t>
            </a:r>
            <a:r>
              <a:rPr lang="en-US" altLang="en-US" sz="2000" dirty="0" err="1">
                <a:latin typeface="+mj-lt"/>
              </a:rPr>
              <a:t>hợp</a:t>
            </a:r>
            <a:endParaRPr lang="en-US" altLang="en-US" sz="2000" dirty="0">
              <a:latin typeface="+mj-lt"/>
            </a:endParaRPr>
          </a:p>
          <a:p>
            <a:pPr lvl="1" eaLnBrk="1" hangingPunct="1"/>
            <a:r>
              <a:rPr lang="en-US" altLang="en-US" sz="2000" dirty="0" err="1">
                <a:latin typeface="+mj-lt"/>
              </a:rPr>
              <a:t>Kém</a:t>
            </a:r>
            <a:r>
              <a:rPr lang="en-US" altLang="en-US" sz="2000" dirty="0">
                <a:latin typeface="+mj-lt"/>
              </a:rPr>
              <a:t> </a:t>
            </a:r>
            <a:r>
              <a:rPr lang="en-US" altLang="en-US" sz="2000" dirty="0" err="1">
                <a:latin typeface="+mj-lt"/>
              </a:rPr>
              <a:t>chính</a:t>
            </a:r>
            <a:r>
              <a:rPr lang="en-US" altLang="en-US" sz="2000" dirty="0">
                <a:latin typeface="+mj-lt"/>
              </a:rPr>
              <a:t> </a:t>
            </a:r>
            <a:r>
              <a:rPr lang="en-US" altLang="en-US" sz="2000" dirty="0" err="1">
                <a:latin typeface="+mj-lt"/>
              </a:rPr>
              <a:t>xác</a:t>
            </a:r>
            <a:r>
              <a:rPr lang="en-US" altLang="en-US" sz="2000" dirty="0">
                <a:latin typeface="+mj-lt"/>
              </a:rPr>
              <a:t> </a:t>
            </a:r>
            <a:r>
              <a:rPr lang="en-US" altLang="en-US" sz="2000" dirty="0" err="1">
                <a:latin typeface="+mj-lt"/>
              </a:rPr>
              <a:t>vì</a:t>
            </a:r>
            <a:r>
              <a:rPr lang="en-US" altLang="en-US" sz="2000" dirty="0">
                <a:latin typeface="+mj-lt"/>
              </a:rPr>
              <a:t> </a:t>
            </a:r>
            <a:r>
              <a:rPr lang="en-US" altLang="en-US" sz="2000" dirty="0" err="1">
                <a:latin typeface="+mj-lt"/>
              </a:rPr>
              <a:t>nó</a:t>
            </a:r>
            <a:r>
              <a:rPr lang="en-US" altLang="en-US" sz="2000" dirty="0">
                <a:latin typeface="+mj-lt"/>
              </a:rPr>
              <a:t> </a:t>
            </a:r>
            <a:r>
              <a:rPr lang="en-US" altLang="en-US" sz="2000" dirty="0" err="1">
                <a:latin typeface="+mj-lt"/>
              </a:rPr>
              <a:t>không</a:t>
            </a:r>
            <a:r>
              <a:rPr lang="en-US" altLang="en-US" sz="2000" dirty="0">
                <a:latin typeface="+mj-lt"/>
              </a:rPr>
              <a:t> </a:t>
            </a:r>
            <a:r>
              <a:rPr lang="en-US" altLang="en-US" sz="2000" dirty="0" err="1">
                <a:latin typeface="+mj-lt"/>
              </a:rPr>
              <a:t>tập</a:t>
            </a:r>
            <a:r>
              <a:rPr lang="en-US" altLang="en-US" sz="2000" dirty="0">
                <a:latin typeface="+mj-lt"/>
              </a:rPr>
              <a:t> </a:t>
            </a:r>
            <a:r>
              <a:rPr lang="en-US" altLang="en-US" sz="2000" dirty="0" err="1">
                <a:latin typeface="+mj-lt"/>
              </a:rPr>
              <a:t>trung</a:t>
            </a:r>
            <a:r>
              <a:rPr lang="en-US" altLang="en-US" sz="2000" dirty="0">
                <a:latin typeface="+mj-lt"/>
              </a:rPr>
              <a:t> </a:t>
            </a:r>
            <a:r>
              <a:rPr lang="en-US" altLang="en-US" sz="2000" dirty="0" err="1">
                <a:latin typeface="+mj-lt"/>
              </a:rPr>
              <a:t>vào</a:t>
            </a:r>
            <a:r>
              <a:rPr lang="en-US" altLang="en-US" sz="2000" dirty="0">
                <a:latin typeface="+mj-lt"/>
              </a:rPr>
              <a:t> chi </a:t>
            </a:r>
            <a:r>
              <a:rPr lang="en-US" altLang="en-US" sz="2000" dirty="0" err="1">
                <a:latin typeface="+mj-lt"/>
              </a:rPr>
              <a:t>tiết</a:t>
            </a:r>
            <a:endParaRPr lang="en-US" altLang="en-US" sz="2000" dirty="0">
              <a:latin typeface="+mj-lt"/>
            </a:endParaRPr>
          </a:p>
        </p:txBody>
      </p:sp>
    </p:spTree>
    <p:extLst>
      <p:ext uri="{BB962C8B-B14F-4D97-AF65-F5344CB8AC3E}">
        <p14:creationId xmlns:p14="http://schemas.microsoft.com/office/powerpoint/2010/main" val="266747473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68317" y="1231002"/>
            <a:ext cx="8769626" cy="4692650"/>
          </a:xfrm>
        </p:spPr>
        <p:txBody>
          <a:bodyPr>
            <a:noAutofit/>
          </a:bodyPr>
          <a:lstStyle/>
          <a:p>
            <a:pPr eaLnBrk="1" hangingPunct="1"/>
            <a:r>
              <a:rPr lang="en-US" altLang="en-US" b="1" dirty="0" err="1">
                <a:solidFill>
                  <a:schemeClr val="tx1"/>
                </a:solidFill>
                <a:latin typeface="+mj-lt"/>
              </a:rPr>
              <a:t>Kỹ</a:t>
            </a:r>
            <a:r>
              <a:rPr lang="en-US" altLang="en-US" b="1" dirty="0">
                <a:solidFill>
                  <a:schemeClr val="tx1"/>
                </a:solidFill>
                <a:latin typeface="+mj-lt"/>
              </a:rPr>
              <a:t> </a:t>
            </a:r>
            <a:r>
              <a:rPr lang="en-US" altLang="en-US" b="1" dirty="0" err="1">
                <a:solidFill>
                  <a:schemeClr val="tx1"/>
                </a:solidFill>
                <a:latin typeface="+mj-lt"/>
              </a:rPr>
              <a:t>thuật</a:t>
            </a:r>
            <a:r>
              <a:rPr lang="en-US" altLang="en-US" b="1" dirty="0">
                <a:solidFill>
                  <a:schemeClr val="tx1"/>
                </a:solidFill>
                <a:latin typeface="+mj-lt"/>
              </a:rPr>
              <a:t> </a:t>
            </a:r>
            <a:r>
              <a:rPr lang="en-US" altLang="en-US" b="1" dirty="0" err="1">
                <a:solidFill>
                  <a:schemeClr val="tx1"/>
                </a:solidFill>
                <a:latin typeface="+mj-lt"/>
              </a:rPr>
              <a:t>dưới</a:t>
            </a:r>
            <a:r>
              <a:rPr lang="en-US" altLang="en-US" b="1" dirty="0">
                <a:solidFill>
                  <a:schemeClr val="tx1"/>
                </a:solidFill>
                <a:latin typeface="+mj-lt"/>
              </a:rPr>
              <a:t> </a:t>
            </a:r>
            <a:r>
              <a:rPr lang="en-US" altLang="en-US" b="1" dirty="0" err="1">
                <a:solidFill>
                  <a:schemeClr val="tx1"/>
                </a:solidFill>
                <a:latin typeface="+mj-lt"/>
              </a:rPr>
              <a:t>lên</a:t>
            </a:r>
            <a:r>
              <a:rPr lang="en-US" altLang="en-US" b="1" dirty="0">
                <a:solidFill>
                  <a:schemeClr val="tx1"/>
                </a:solidFill>
                <a:latin typeface="+mj-lt"/>
              </a:rPr>
              <a:t>: </a:t>
            </a:r>
            <a:r>
              <a:rPr lang="en-US" altLang="en-US" dirty="0" err="1">
                <a:solidFill>
                  <a:schemeClr val="tx1"/>
                </a:solidFill>
                <a:latin typeface="+mj-lt"/>
              </a:rPr>
              <a:t>Tạo</a:t>
            </a:r>
            <a:r>
              <a:rPr lang="en-US" altLang="en-US" dirty="0">
                <a:solidFill>
                  <a:schemeClr val="tx1"/>
                </a:solidFill>
                <a:latin typeface="+mj-lt"/>
              </a:rPr>
              <a:t> WBS </a:t>
            </a:r>
            <a:r>
              <a:rPr lang="en-US" altLang="en-US" dirty="0" err="1">
                <a:solidFill>
                  <a:schemeClr val="tx1"/>
                </a:solidFill>
                <a:latin typeface="+mj-lt"/>
              </a:rPr>
              <a:t>và</a:t>
            </a:r>
            <a:r>
              <a:rPr lang="en-US" altLang="en-US" dirty="0">
                <a:solidFill>
                  <a:schemeClr val="tx1"/>
                </a:solidFill>
                <a:latin typeface="+mj-lt"/>
              </a:rPr>
              <a:t> </a:t>
            </a:r>
            <a:r>
              <a:rPr lang="en-US" altLang="en-US" dirty="0" err="1">
                <a:solidFill>
                  <a:schemeClr val="tx1"/>
                </a:solidFill>
                <a:latin typeface="+mj-lt"/>
              </a:rPr>
              <a:t>Thêm</a:t>
            </a:r>
            <a:r>
              <a:rPr lang="en-US" altLang="en-US" dirty="0">
                <a:solidFill>
                  <a:schemeClr val="tx1"/>
                </a:solidFill>
                <a:latin typeface="+mj-lt"/>
              </a:rPr>
              <a:t> </a:t>
            </a:r>
            <a:r>
              <a:rPr lang="en-US" altLang="en-US" dirty="0" err="1">
                <a:solidFill>
                  <a:schemeClr val="tx1"/>
                </a:solidFill>
                <a:latin typeface="+mj-lt"/>
              </a:rPr>
              <a:t>vào</a:t>
            </a:r>
            <a:r>
              <a:rPr lang="en-US" altLang="en-US" dirty="0">
                <a:solidFill>
                  <a:schemeClr val="tx1"/>
                </a:solidFill>
                <a:latin typeface="+mj-lt"/>
              </a:rPr>
              <a:t> </a:t>
            </a:r>
            <a:r>
              <a:rPr lang="en-US" altLang="en-US" dirty="0" err="1">
                <a:solidFill>
                  <a:schemeClr val="tx1"/>
                </a:solidFill>
                <a:latin typeface="+mj-lt"/>
              </a:rPr>
              <a:t>từ</a:t>
            </a:r>
            <a:r>
              <a:rPr lang="en-US" altLang="en-US" dirty="0">
                <a:solidFill>
                  <a:schemeClr val="tx1"/>
                </a:solidFill>
                <a:latin typeface="+mj-lt"/>
              </a:rPr>
              <a:t> d</a:t>
            </a:r>
            <a:r>
              <a:rPr lang="vi-VN" altLang="en-US" dirty="0">
                <a:solidFill>
                  <a:schemeClr val="tx1"/>
                </a:solidFill>
                <a:latin typeface="+mj-lt"/>
              </a:rPr>
              <a:t>ưới</a:t>
            </a:r>
            <a:r>
              <a:rPr lang="en-US" altLang="en-US" dirty="0">
                <a:solidFill>
                  <a:schemeClr val="tx1"/>
                </a:solidFill>
                <a:latin typeface="+mj-lt"/>
              </a:rPr>
              <a:t> </a:t>
            </a:r>
            <a:r>
              <a:rPr lang="en-US" altLang="en-US" dirty="0" err="1">
                <a:solidFill>
                  <a:schemeClr val="tx1"/>
                </a:solidFill>
                <a:latin typeface="+mj-lt"/>
              </a:rPr>
              <a:t>lên</a:t>
            </a:r>
            <a:endParaRPr lang="en-US" altLang="en-US" dirty="0">
              <a:solidFill>
                <a:schemeClr val="tx1"/>
              </a:solidFill>
              <a:latin typeface="+mj-lt"/>
            </a:endParaRPr>
          </a:p>
          <a:p>
            <a:pPr eaLnBrk="1" hangingPunct="1"/>
            <a:r>
              <a:rPr lang="vi-VN" altLang="en-US" dirty="0">
                <a:solidFill>
                  <a:schemeClr val="tx1"/>
                </a:solidFill>
                <a:latin typeface="+mj-lt"/>
              </a:rPr>
              <a:t>Ư</a:t>
            </a:r>
            <a:r>
              <a:rPr lang="en-US" altLang="en-US" dirty="0">
                <a:solidFill>
                  <a:schemeClr val="tx1"/>
                </a:solidFill>
                <a:latin typeface="+mj-lt"/>
              </a:rPr>
              <a:t>u </a:t>
            </a:r>
            <a:r>
              <a:rPr lang="vi-VN" altLang="en-US" dirty="0">
                <a:solidFill>
                  <a:schemeClr val="tx1"/>
                </a:solidFill>
                <a:latin typeface="+mj-lt"/>
              </a:rPr>
              <a:t>đ</a:t>
            </a:r>
            <a:r>
              <a:rPr lang="en-US" altLang="en-US" dirty="0" err="1">
                <a:solidFill>
                  <a:schemeClr val="tx1"/>
                </a:solidFill>
                <a:latin typeface="+mj-lt"/>
              </a:rPr>
              <a:t>iểm</a:t>
            </a:r>
            <a:endParaRPr lang="en-US" altLang="en-US" dirty="0">
              <a:solidFill>
                <a:schemeClr val="tx1"/>
              </a:solidFill>
              <a:latin typeface="+mj-lt"/>
            </a:endParaRPr>
          </a:p>
          <a:p>
            <a:pPr lvl="1" eaLnBrk="1" hangingPunct="1"/>
            <a:r>
              <a:rPr lang="en-US" altLang="en-US" sz="2000" dirty="0" err="1">
                <a:latin typeface="+mj-lt"/>
              </a:rPr>
              <a:t>Tốt</a:t>
            </a:r>
            <a:r>
              <a:rPr lang="en-US" altLang="en-US" sz="2000" dirty="0">
                <a:latin typeface="+mj-lt"/>
              </a:rPr>
              <a:t> </a:t>
            </a:r>
            <a:r>
              <a:rPr lang="en-US" altLang="en-US" sz="2000" dirty="0" err="1">
                <a:latin typeface="+mj-lt"/>
              </a:rPr>
              <a:t>nếu</a:t>
            </a:r>
            <a:r>
              <a:rPr lang="en-US" altLang="en-US" sz="2000" dirty="0">
                <a:latin typeface="+mj-lt"/>
              </a:rPr>
              <a:t> </a:t>
            </a:r>
            <a:r>
              <a:rPr lang="en-US" altLang="en-US" sz="2000" dirty="0" err="1">
                <a:latin typeface="+mj-lt"/>
              </a:rPr>
              <a:t>các</a:t>
            </a:r>
            <a:r>
              <a:rPr lang="en-US" altLang="en-US" sz="2000" dirty="0">
                <a:latin typeface="+mj-lt"/>
              </a:rPr>
              <a:t> </a:t>
            </a:r>
            <a:r>
              <a:rPr lang="en-US" altLang="en-US" sz="2000" dirty="0" err="1">
                <a:latin typeface="+mj-lt"/>
              </a:rPr>
              <a:t>hoạt</a:t>
            </a:r>
            <a:r>
              <a:rPr lang="en-US" altLang="en-US" sz="2000" dirty="0">
                <a:latin typeface="+mj-lt"/>
              </a:rPr>
              <a:t> </a:t>
            </a:r>
            <a:r>
              <a:rPr lang="vi-VN" altLang="en-US" sz="2000" dirty="0">
                <a:latin typeface="+mj-lt"/>
              </a:rPr>
              <a:t>động</a:t>
            </a:r>
            <a:r>
              <a:rPr lang="en-US" altLang="en-US" sz="2000" dirty="0">
                <a:latin typeface="+mj-lt"/>
              </a:rPr>
              <a:t> </a:t>
            </a:r>
            <a:r>
              <a:rPr lang="vi-VN" altLang="en-US" sz="2000" dirty="0">
                <a:latin typeface="+mj-lt"/>
              </a:rPr>
              <a:t>được</a:t>
            </a:r>
            <a:r>
              <a:rPr lang="en-US" altLang="en-US" sz="2000" dirty="0">
                <a:latin typeface="+mj-lt"/>
              </a:rPr>
              <a:t> </a:t>
            </a:r>
            <a:r>
              <a:rPr lang="en-US" altLang="en-US" sz="2000" dirty="0" err="1">
                <a:latin typeface="+mj-lt"/>
              </a:rPr>
              <a:t>hiểu</a:t>
            </a:r>
            <a:r>
              <a:rPr lang="en-US" altLang="en-US" sz="2000" dirty="0">
                <a:latin typeface="+mj-lt"/>
              </a:rPr>
              <a:t> </a:t>
            </a:r>
            <a:r>
              <a:rPr lang="en-US" altLang="en-US" sz="2000" dirty="0" err="1">
                <a:latin typeface="+mj-lt"/>
              </a:rPr>
              <a:t>rõ</a:t>
            </a:r>
            <a:endParaRPr lang="en-US" altLang="en-US" sz="2000" dirty="0">
              <a:latin typeface="+mj-lt"/>
            </a:endParaRPr>
          </a:p>
          <a:p>
            <a:pPr eaLnBrk="1" hangingPunct="1"/>
            <a:r>
              <a:rPr lang="en-US" altLang="en-US" dirty="0">
                <a:solidFill>
                  <a:schemeClr val="tx1"/>
                </a:solidFill>
                <a:latin typeface="+mj-lt"/>
              </a:rPr>
              <a:t>Nh</a:t>
            </a:r>
            <a:r>
              <a:rPr lang="vi-VN" altLang="en-US" dirty="0">
                <a:solidFill>
                  <a:schemeClr val="tx1"/>
                </a:solidFill>
                <a:latin typeface="+mj-lt"/>
              </a:rPr>
              <a:t>ược</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iểm</a:t>
            </a:r>
            <a:endParaRPr lang="en-US" altLang="en-US" dirty="0">
              <a:solidFill>
                <a:schemeClr val="tx1"/>
              </a:solidFill>
              <a:latin typeface="+mj-lt"/>
            </a:endParaRPr>
          </a:p>
          <a:p>
            <a:pPr lvl="1" eaLnBrk="1" hangingPunct="1"/>
            <a:r>
              <a:rPr lang="en-US" altLang="en-US" sz="2000" dirty="0" err="1">
                <a:latin typeface="+mj-lt"/>
              </a:rPr>
              <a:t>Các</a:t>
            </a:r>
            <a:r>
              <a:rPr lang="en-US" altLang="en-US" sz="2000" dirty="0">
                <a:latin typeface="+mj-lt"/>
              </a:rPr>
              <a:t> </a:t>
            </a:r>
            <a:r>
              <a:rPr lang="en-US" altLang="en-US" sz="2000" dirty="0" err="1">
                <a:latin typeface="+mj-lt"/>
              </a:rPr>
              <a:t>hoạt</a:t>
            </a:r>
            <a:r>
              <a:rPr lang="en-US" altLang="en-US" sz="2000" dirty="0">
                <a:latin typeface="+mj-lt"/>
              </a:rPr>
              <a:t> </a:t>
            </a:r>
            <a:r>
              <a:rPr lang="vi-VN" altLang="en-US" sz="2000" dirty="0">
                <a:latin typeface="+mj-lt"/>
              </a:rPr>
              <a:t>động</a:t>
            </a:r>
            <a:r>
              <a:rPr lang="en-US" altLang="en-US" sz="2000" dirty="0">
                <a:latin typeface="+mj-lt"/>
              </a:rPr>
              <a:t> </a:t>
            </a:r>
            <a:r>
              <a:rPr lang="en-US" altLang="en-US" sz="2000" dirty="0" err="1">
                <a:latin typeface="+mj-lt"/>
              </a:rPr>
              <a:t>cụ</a:t>
            </a:r>
            <a:r>
              <a:rPr lang="en-US" altLang="en-US" sz="2000" dirty="0">
                <a:latin typeface="+mj-lt"/>
              </a:rPr>
              <a:t> </a:t>
            </a:r>
            <a:r>
              <a:rPr lang="en-US" altLang="en-US" sz="2000" dirty="0" err="1">
                <a:latin typeface="+mj-lt"/>
              </a:rPr>
              <a:t>thể</a:t>
            </a:r>
            <a:r>
              <a:rPr lang="en-US" altLang="en-US" sz="2000" dirty="0">
                <a:latin typeface="+mj-lt"/>
              </a:rPr>
              <a:t> </a:t>
            </a:r>
            <a:r>
              <a:rPr lang="en-US" altLang="en-US" sz="2000" dirty="0" err="1">
                <a:latin typeface="+mj-lt"/>
              </a:rPr>
              <a:t>không</a:t>
            </a:r>
            <a:r>
              <a:rPr lang="en-US" altLang="en-US" sz="2000" dirty="0">
                <a:latin typeface="+mj-lt"/>
              </a:rPr>
              <a:t> </a:t>
            </a:r>
            <a:r>
              <a:rPr lang="en-US" altLang="en-US" sz="2000" dirty="0" err="1">
                <a:latin typeface="+mj-lt"/>
              </a:rPr>
              <a:t>phải</a:t>
            </a:r>
            <a:r>
              <a:rPr lang="en-US" altLang="en-US" sz="2000" dirty="0">
                <a:latin typeface="+mj-lt"/>
              </a:rPr>
              <a:t> </a:t>
            </a:r>
            <a:r>
              <a:rPr lang="en-US" altLang="en-US" sz="2000" dirty="0" err="1">
                <a:latin typeface="+mj-lt"/>
              </a:rPr>
              <a:t>luôn</a:t>
            </a:r>
            <a:r>
              <a:rPr lang="en-US" altLang="en-US" sz="2000" dirty="0">
                <a:latin typeface="+mj-lt"/>
              </a:rPr>
              <a:t> </a:t>
            </a:r>
            <a:r>
              <a:rPr lang="en-US" altLang="en-US" sz="2000" dirty="0" err="1">
                <a:latin typeface="+mj-lt"/>
              </a:rPr>
              <a:t>luôn</a:t>
            </a:r>
            <a:r>
              <a:rPr lang="en-US" altLang="en-US" sz="2000" dirty="0">
                <a:latin typeface="+mj-lt"/>
              </a:rPr>
              <a:t> </a:t>
            </a:r>
            <a:r>
              <a:rPr lang="vi-VN" altLang="en-US" sz="2000" dirty="0">
                <a:latin typeface="+mj-lt"/>
              </a:rPr>
              <a:t>được</a:t>
            </a:r>
            <a:r>
              <a:rPr lang="en-US" altLang="en-US" sz="2000" dirty="0">
                <a:latin typeface="+mj-lt"/>
              </a:rPr>
              <a:t> </a:t>
            </a:r>
            <a:r>
              <a:rPr lang="en-US" altLang="en-US" sz="2000" dirty="0" err="1">
                <a:latin typeface="+mj-lt"/>
              </a:rPr>
              <a:t>hiểu</a:t>
            </a:r>
            <a:r>
              <a:rPr lang="en-US" altLang="en-US" sz="2000" dirty="0">
                <a:latin typeface="+mj-lt"/>
              </a:rPr>
              <a:t> </a:t>
            </a:r>
            <a:r>
              <a:rPr lang="en-US" altLang="en-US" sz="2000" dirty="0" err="1">
                <a:latin typeface="+mj-lt"/>
              </a:rPr>
              <a:t>rõ</a:t>
            </a:r>
            <a:endParaRPr lang="en-US" altLang="en-US" sz="2000" dirty="0">
              <a:latin typeface="+mj-lt"/>
            </a:endParaRPr>
          </a:p>
          <a:p>
            <a:pPr lvl="1" eaLnBrk="1" hangingPunct="1"/>
            <a:r>
              <a:rPr lang="en-US" altLang="en-US" sz="2000" dirty="0" err="1">
                <a:latin typeface="+mj-lt"/>
              </a:rPr>
              <a:t>Tốn</a:t>
            </a:r>
            <a:r>
              <a:rPr lang="en-US" altLang="en-US" sz="2000" dirty="0">
                <a:latin typeface="+mj-lt"/>
              </a:rPr>
              <a:t> </a:t>
            </a:r>
            <a:r>
              <a:rPr lang="en-US" altLang="en-US" sz="2000" dirty="0" err="1">
                <a:latin typeface="+mj-lt"/>
              </a:rPr>
              <a:t>thời</a:t>
            </a:r>
            <a:r>
              <a:rPr lang="en-US" altLang="en-US" sz="2000" dirty="0">
                <a:latin typeface="+mj-lt"/>
              </a:rPr>
              <a:t> </a:t>
            </a:r>
            <a:r>
              <a:rPr lang="en-US" altLang="en-US" sz="2000" dirty="0" err="1">
                <a:latin typeface="+mj-lt"/>
              </a:rPr>
              <a:t>gian</a:t>
            </a:r>
            <a:r>
              <a:rPr lang="en-US" altLang="en-US" sz="2000" dirty="0">
                <a:latin typeface="+mj-lt"/>
              </a:rPr>
              <a:t> h</a:t>
            </a:r>
            <a:r>
              <a:rPr lang="vi-VN" altLang="en-US" sz="2000" dirty="0">
                <a:latin typeface="+mj-lt"/>
              </a:rPr>
              <a:t>ơ</a:t>
            </a:r>
            <a:r>
              <a:rPr lang="en-US" altLang="en-US" sz="2000" dirty="0">
                <a:latin typeface="+mj-lt"/>
              </a:rPr>
              <a:t>n</a:t>
            </a:r>
          </a:p>
          <a:p>
            <a:pPr lvl="1" eaLnBrk="1" hangingPunct="1"/>
            <a:endParaRPr lang="en-US" altLang="en-US" sz="2000" dirty="0">
              <a:latin typeface="+mj-lt"/>
            </a:endParaRPr>
          </a:p>
          <a:p>
            <a:pPr eaLnBrk="1" hangingPunct="1"/>
            <a:r>
              <a:rPr lang="en-US" altLang="en-US" b="1" dirty="0" err="1">
                <a:solidFill>
                  <a:schemeClr val="tx1"/>
                </a:solidFill>
                <a:latin typeface="+mj-lt"/>
              </a:rPr>
              <a:t>Kỹ</a:t>
            </a:r>
            <a:r>
              <a:rPr lang="en-US" altLang="en-US" b="1" dirty="0">
                <a:solidFill>
                  <a:schemeClr val="tx1"/>
                </a:solidFill>
                <a:latin typeface="+mj-lt"/>
              </a:rPr>
              <a:t> </a:t>
            </a:r>
            <a:r>
              <a:rPr lang="en-US" altLang="en-US" b="1" dirty="0" err="1">
                <a:solidFill>
                  <a:schemeClr val="tx1"/>
                </a:solidFill>
                <a:latin typeface="+mj-lt"/>
              </a:rPr>
              <a:t>thuật</a:t>
            </a:r>
            <a:r>
              <a:rPr lang="en-US" altLang="en-US" b="1" dirty="0">
                <a:solidFill>
                  <a:schemeClr val="tx1"/>
                </a:solidFill>
                <a:latin typeface="+mj-lt"/>
              </a:rPr>
              <a:t> </a:t>
            </a:r>
            <a:r>
              <a:rPr lang="en-US" altLang="en-US" b="1" dirty="0" err="1">
                <a:solidFill>
                  <a:schemeClr val="tx1"/>
                </a:solidFill>
                <a:latin typeface="+mj-lt"/>
              </a:rPr>
              <a:t>chuyên</a:t>
            </a:r>
            <a:r>
              <a:rPr lang="en-US" altLang="en-US" b="1" dirty="0">
                <a:solidFill>
                  <a:schemeClr val="tx1"/>
                </a:solidFill>
                <a:latin typeface="+mj-lt"/>
              </a:rPr>
              <a:t> </a:t>
            </a:r>
            <a:r>
              <a:rPr lang="en-US" altLang="en-US" b="1" dirty="0" err="1">
                <a:solidFill>
                  <a:schemeClr val="tx1"/>
                </a:solidFill>
                <a:latin typeface="+mj-lt"/>
              </a:rPr>
              <a:t>gia</a:t>
            </a:r>
            <a:r>
              <a:rPr lang="en-US" altLang="en-US" b="1" dirty="0">
                <a:solidFill>
                  <a:schemeClr val="tx1"/>
                </a:solidFill>
                <a:latin typeface="+mj-lt"/>
              </a:rPr>
              <a:t>:</a:t>
            </a:r>
            <a:endParaRPr lang="en-US" altLang="en-US" dirty="0">
              <a:solidFill>
                <a:schemeClr val="tx1"/>
              </a:solidFill>
              <a:latin typeface="+mj-lt"/>
            </a:endParaRPr>
          </a:p>
          <a:p>
            <a:pPr marL="342900" indent="-342900" eaLnBrk="1" hangingPunct="1">
              <a:lnSpc>
                <a:spcPct val="140000"/>
              </a:lnSpc>
              <a:buFont typeface="Wingdings" panose="05000000000000000000" pitchFamily="2" charset="2"/>
              <a:buChar char="Ø"/>
            </a:pPr>
            <a:r>
              <a:rPr lang="en-US" altLang="en-US" dirty="0" err="1">
                <a:solidFill>
                  <a:schemeClr val="tx1"/>
                </a:solidFill>
              </a:rPr>
              <a:t>Sử</a:t>
            </a:r>
            <a:r>
              <a:rPr lang="en-US" altLang="en-US" dirty="0">
                <a:solidFill>
                  <a:schemeClr val="tx1"/>
                </a:solidFill>
              </a:rPr>
              <a:t> </a:t>
            </a:r>
            <a:r>
              <a:rPr lang="en-US" altLang="en-US" dirty="0" err="1">
                <a:solidFill>
                  <a:schemeClr val="tx1"/>
                </a:solidFill>
              </a:rPr>
              <a:t>dụng</a:t>
            </a:r>
            <a:r>
              <a:rPr lang="en-US" altLang="en-US" dirty="0">
                <a:solidFill>
                  <a:schemeClr val="tx1"/>
                </a:solidFill>
              </a:rPr>
              <a:t> </a:t>
            </a:r>
            <a:r>
              <a:rPr lang="en-US" altLang="en-US" dirty="0" err="1">
                <a:solidFill>
                  <a:schemeClr val="tx1"/>
                </a:solidFill>
              </a:rPr>
              <a:t>một</a:t>
            </a:r>
            <a:r>
              <a:rPr lang="en-US" altLang="en-US" dirty="0">
                <a:solidFill>
                  <a:schemeClr val="tx1"/>
                </a:solidFill>
              </a:rPr>
              <a:t> ai </a:t>
            </a:r>
            <a:r>
              <a:rPr lang="vi-VN" altLang="en-US" dirty="0">
                <a:solidFill>
                  <a:schemeClr val="tx1"/>
                </a:solidFill>
              </a:rPr>
              <a:t>đó</a:t>
            </a:r>
            <a:r>
              <a:rPr lang="en-US" altLang="en-US" dirty="0">
                <a:solidFill>
                  <a:schemeClr val="tx1"/>
                </a:solidFill>
              </a:rPr>
              <a:t> </a:t>
            </a:r>
            <a:r>
              <a:rPr lang="en-US" altLang="en-US" dirty="0" err="1">
                <a:solidFill>
                  <a:schemeClr val="tx1"/>
                </a:solidFill>
              </a:rPr>
              <a:t>có</a:t>
            </a:r>
            <a:r>
              <a:rPr lang="en-US" altLang="en-US" dirty="0">
                <a:solidFill>
                  <a:schemeClr val="tx1"/>
                </a:solidFill>
              </a:rPr>
              <a:t> </a:t>
            </a:r>
            <a:r>
              <a:rPr lang="en-US" altLang="en-US" dirty="0" err="1">
                <a:solidFill>
                  <a:schemeClr val="tx1"/>
                </a:solidFill>
              </a:rPr>
              <a:t>kinh</a:t>
            </a:r>
            <a:r>
              <a:rPr lang="en-US" altLang="en-US" dirty="0">
                <a:solidFill>
                  <a:schemeClr val="tx1"/>
                </a:solidFill>
              </a:rPr>
              <a:t> </a:t>
            </a:r>
            <a:r>
              <a:rPr lang="en-US" altLang="en-US" dirty="0" err="1">
                <a:solidFill>
                  <a:schemeClr val="tx1"/>
                </a:solidFill>
              </a:rPr>
              <a:t>nghiệm</a:t>
            </a:r>
            <a:r>
              <a:rPr lang="en-US" altLang="en-US" dirty="0">
                <a:solidFill>
                  <a:schemeClr val="tx1"/>
                </a:solidFill>
              </a:rPr>
              <a:t> </a:t>
            </a:r>
            <a:r>
              <a:rPr lang="vi-VN" altLang="en-US" dirty="0">
                <a:solidFill>
                  <a:schemeClr val="tx1"/>
                </a:solidFill>
              </a:rPr>
              <a:t>đối</a:t>
            </a:r>
            <a:r>
              <a:rPr lang="en-US" altLang="en-US" dirty="0">
                <a:solidFill>
                  <a:schemeClr val="tx1"/>
                </a:solidFill>
              </a:rPr>
              <a:t> </a:t>
            </a:r>
            <a:r>
              <a:rPr lang="en-US" altLang="en-US" dirty="0" err="1">
                <a:solidFill>
                  <a:schemeClr val="tx1"/>
                </a:solidFill>
              </a:rPr>
              <a:t>với</a:t>
            </a:r>
            <a:r>
              <a:rPr lang="en-US" altLang="en-US" dirty="0">
                <a:solidFill>
                  <a:schemeClr val="tx1"/>
                </a:solidFill>
              </a:rPr>
              <a:t> </a:t>
            </a:r>
            <a:r>
              <a:rPr lang="en-US" altLang="en-US" dirty="0" err="1">
                <a:solidFill>
                  <a:schemeClr val="tx1"/>
                </a:solidFill>
              </a:rPr>
              <a:t>một</a:t>
            </a:r>
            <a:r>
              <a:rPr lang="en-US" altLang="en-US" dirty="0">
                <a:solidFill>
                  <a:schemeClr val="tx1"/>
                </a:solidFill>
              </a:rPr>
              <a:t> </a:t>
            </a:r>
            <a:r>
              <a:rPr lang="en-US" altLang="en-US" dirty="0" err="1">
                <a:solidFill>
                  <a:schemeClr val="tx1"/>
                </a:solidFill>
              </a:rPr>
              <a:t>dự</a:t>
            </a:r>
            <a:r>
              <a:rPr lang="en-US" altLang="en-US" dirty="0">
                <a:solidFill>
                  <a:schemeClr val="tx1"/>
                </a:solidFill>
              </a:rPr>
              <a:t> </a:t>
            </a:r>
            <a:r>
              <a:rPr lang="en-US" altLang="en-US" dirty="0" err="1">
                <a:solidFill>
                  <a:schemeClr val="tx1"/>
                </a:solidFill>
              </a:rPr>
              <a:t>án</a:t>
            </a:r>
            <a:r>
              <a:rPr lang="en-US" altLang="en-US" dirty="0">
                <a:solidFill>
                  <a:schemeClr val="tx1"/>
                </a:solidFill>
              </a:rPr>
              <a:t> t</a:t>
            </a:r>
            <a:r>
              <a:rPr lang="vi-VN" altLang="en-US" dirty="0">
                <a:solidFill>
                  <a:schemeClr val="tx1"/>
                </a:solidFill>
              </a:rPr>
              <a:t>ươ</a:t>
            </a:r>
            <a:r>
              <a:rPr lang="en-US" altLang="en-US" dirty="0">
                <a:solidFill>
                  <a:schemeClr val="tx1"/>
                </a:solidFill>
              </a:rPr>
              <a:t>ng </a:t>
            </a:r>
            <a:r>
              <a:rPr lang="en-US" altLang="en-US" dirty="0" err="1">
                <a:solidFill>
                  <a:schemeClr val="tx1"/>
                </a:solidFill>
              </a:rPr>
              <a:t>tự</a:t>
            </a:r>
            <a:r>
              <a:rPr lang="en-US" altLang="en-US" dirty="0">
                <a:solidFill>
                  <a:schemeClr val="tx1"/>
                </a:solidFill>
              </a:rPr>
              <a:t> </a:t>
            </a:r>
            <a:r>
              <a:rPr lang="en-US" altLang="en-US" dirty="0" err="1">
                <a:solidFill>
                  <a:schemeClr val="tx1"/>
                </a:solidFill>
              </a:rPr>
              <a:t>gần</a:t>
            </a:r>
            <a:r>
              <a:rPr lang="en-US" altLang="en-US" dirty="0">
                <a:solidFill>
                  <a:schemeClr val="tx1"/>
                </a:solidFill>
              </a:rPr>
              <a:t> </a:t>
            </a:r>
            <a:r>
              <a:rPr lang="vi-VN" altLang="en-US" dirty="0">
                <a:solidFill>
                  <a:schemeClr val="tx1"/>
                </a:solidFill>
              </a:rPr>
              <a:t>đâ</a:t>
            </a:r>
            <a:r>
              <a:rPr lang="en-US" altLang="en-US" dirty="0">
                <a:solidFill>
                  <a:schemeClr val="tx1"/>
                </a:solidFill>
              </a:rPr>
              <a:t>y</a:t>
            </a:r>
          </a:p>
          <a:p>
            <a:pPr marL="342900" indent="-342900" eaLnBrk="1" hangingPunct="1">
              <a:lnSpc>
                <a:spcPct val="140000"/>
              </a:lnSpc>
              <a:buFont typeface="Wingdings" panose="05000000000000000000" pitchFamily="2" charset="2"/>
              <a:buChar char="Ø"/>
            </a:pPr>
            <a:r>
              <a:rPr lang="en-US" altLang="en-US" dirty="0" err="1">
                <a:solidFill>
                  <a:schemeClr val="tx1"/>
                </a:solidFill>
              </a:rPr>
              <a:t>Độ</a:t>
            </a:r>
            <a:r>
              <a:rPr lang="en-US" altLang="en-US" dirty="0">
                <a:solidFill>
                  <a:schemeClr val="tx1"/>
                </a:solidFill>
              </a:rPr>
              <a:t> </a:t>
            </a:r>
            <a:r>
              <a:rPr lang="en-US" altLang="en-US" dirty="0" err="1">
                <a:solidFill>
                  <a:schemeClr val="tx1"/>
                </a:solidFill>
              </a:rPr>
              <a:t>chính</a:t>
            </a:r>
            <a:r>
              <a:rPr lang="en-US" altLang="en-US" dirty="0">
                <a:solidFill>
                  <a:schemeClr val="tx1"/>
                </a:solidFill>
              </a:rPr>
              <a:t> </a:t>
            </a:r>
            <a:r>
              <a:rPr lang="en-US" altLang="en-US" dirty="0" err="1">
                <a:solidFill>
                  <a:schemeClr val="tx1"/>
                </a:solidFill>
              </a:rPr>
              <a:t>xác</a:t>
            </a:r>
            <a:r>
              <a:rPr lang="en-US" altLang="en-US" dirty="0">
                <a:solidFill>
                  <a:schemeClr val="tx1"/>
                </a:solidFill>
              </a:rPr>
              <a:t> </a:t>
            </a:r>
            <a:r>
              <a:rPr lang="en-US" altLang="en-US" dirty="0" err="1">
                <a:solidFill>
                  <a:schemeClr val="tx1"/>
                </a:solidFill>
              </a:rPr>
              <a:t>phụ</a:t>
            </a:r>
            <a:r>
              <a:rPr lang="en-US" altLang="en-US" dirty="0">
                <a:solidFill>
                  <a:schemeClr val="tx1"/>
                </a:solidFill>
              </a:rPr>
              <a:t> </a:t>
            </a:r>
            <a:r>
              <a:rPr lang="en-US" altLang="en-US" dirty="0" err="1">
                <a:solidFill>
                  <a:schemeClr val="tx1"/>
                </a:solidFill>
              </a:rPr>
              <a:t>thuộc</a:t>
            </a:r>
            <a:r>
              <a:rPr lang="en-US" altLang="en-US" dirty="0">
                <a:solidFill>
                  <a:schemeClr val="tx1"/>
                </a:solidFill>
              </a:rPr>
              <a:t> </a:t>
            </a:r>
            <a:r>
              <a:rPr lang="en-US" altLang="en-US" dirty="0" err="1">
                <a:solidFill>
                  <a:schemeClr val="tx1"/>
                </a:solidFill>
              </a:rPr>
              <a:t>vào</a:t>
            </a:r>
            <a:r>
              <a:rPr lang="en-US" altLang="en-US" dirty="0">
                <a:solidFill>
                  <a:schemeClr val="tx1"/>
                </a:solidFill>
              </a:rPr>
              <a:t> </a:t>
            </a:r>
            <a:r>
              <a:rPr lang="vi-VN" altLang="en-US" dirty="0">
                <a:solidFill>
                  <a:schemeClr val="tx1"/>
                </a:solidFill>
              </a:rPr>
              <a:t>độ</a:t>
            </a:r>
            <a:r>
              <a:rPr lang="en-US" altLang="en-US" dirty="0">
                <a:solidFill>
                  <a:schemeClr val="tx1"/>
                </a:solidFill>
              </a:rPr>
              <a:t> </a:t>
            </a:r>
            <a:r>
              <a:rPr lang="en-US" altLang="en-US" dirty="0" err="1">
                <a:solidFill>
                  <a:schemeClr val="tx1"/>
                </a:solidFill>
              </a:rPr>
              <a:t>chuyên</a:t>
            </a:r>
            <a:r>
              <a:rPr lang="en-US" altLang="en-US" dirty="0">
                <a:solidFill>
                  <a:schemeClr val="tx1"/>
                </a:solidFill>
              </a:rPr>
              <a:t> </a:t>
            </a:r>
            <a:r>
              <a:rPr lang="en-US" altLang="en-US" dirty="0" err="1">
                <a:solidFill>
                  <a:schemeClr val="tx1"/>
                </a:solidFill>
              </a:rPr>
              <a:t>gia</a:t>
            </a:r>
            <a:r>
              <a:rPr lang="en-US" altLang="en-US" dirty="0">
                <a:solidFill>
                  <a:schemeClr val="tx1"/>
                </a:solidFill>
              </a:rPr>
              <a:t> </a:t>
            </a:r>
            <a:r>
              <a:rPr lang="en-US" altLang="en-US" dirty="0" err="1">
                <a:solidFill>
                  <a:schemeClr val="tx1"/>
                </a:solidFill>
              </a:rPr>
              <a:t>thực</a:t>
            </a:r>
            <a:r>
              <a:rPr lang="en-US" altLang="en-US" dirty="0">
                <a:solidFill>
                  <a:schemeClr val="tx1"/>
                </a:solidFill>
              </a:rPr>
              <a:t> </a:t>
            </a:r>
            <a:r>
              <a:rPr lang="en-US" altLang="en-US" dirty="0" err="1">
                <a:solidFill>
                  <a:schemeClr val="tx1"/>
                </a:solidFill>
              </a:rPr>
              <a:t>sự</a:t>
            </a:r>
            <a:r>
              <a:rPr lang="en-US" altLang="en-US" dirty="0">
                <a:solidFill>
                  <a:schemeClr val="tx1"/>
                </a:solidFill>
              </a:rPr>
              <a:t> </a:t>
            </a:r>
            <a:r>
              <a:rPr lang="en-US" altLang="en-US" dirty="0" err="1">
                <a:solidFill>
                  <a:schemeClr val="tx1"/>
                </a:solidFill>
              </a:rPr>
              <a:t>của</a:t>
            </a:r>
            <a:r>
              <a:rPr lang="en-US" altLang="en-US" dirty="0">
                <a:solidFill>
                  <a:schemeClr val="tx1"/>
                </a:solidFill>
              </a:rPr>
              <a:t> </a:t>
            </a:r>
            <a:r>
              <a:rPr lang="en-US" altLang="en-US" dirty="0" err="1">
                <a:solidFill>
                  <a:schemeClr val="tx1"/>
                </a:solidFill>
              </a:rPr>
              <a:t>họ</a:t>
            </a:r>
            <a:endParaRPr lang="en-US" altLang="en-US" dirty="0">
              <a:solidFill>
                <a:schemeClr val="tx1"/>
              </a:solidFill>
            </a:endParaRPr>
          </a:p>
          <a:p>
            <a:pPr marL="342900" indent="-342900" eaLnBrk="1" hangingPunct="1">
              <a:lnSpc>
                <a:spcPct val="140000"/>
              </a:lnSpc>
              <a:buFont typeface="Wingdings" panose="05000000000000000000" pitchFamily="2" charset="2"/>
              <a:buChar char="Ø"/>
            </a:pPr>
            <a:r>
              <a:rPr lang="en-US" altLang="en-US" dirty="0" err="1">
                <a:solidFill>
                  <a:schemeClr val="tx1"/>
                </a:solidFill>
              </a:rPr>
              <a:t>Các</a:t>
            </a:r>
            <a:r>
              <a:rPr lang="en-US" altLang="en-US" dirty="0">
                <a:solidFill>
                  <a:schemeClr val="tx1"/>
                </a:solidFill>
              </a:rPr>
              <a:t> </a:t>
            </a:r>
            <a:r>
              <a:rPr lang="en-US" altLang="en-US" dirty="0" err="1">
                <a:solidFill>
                  <a:schemeClr val="tx1"/>
                </a:solidFill>
              </a:rPr>
              <a:t>ứng</a:t>
            </a:r>
            <a:r>
              <a:rPr lang="en-US" altLang="en-US" dirty="0">
                <a:solidFill>
                  <a:schemeClr val="tx1"/>
                </a:solidFill>
              </a:rPr>
              <a:t> </a:t>
            </a:r>
            <a:r>
              <a:rPr lang="en-US" altLang="en-US" dirty="0" err="1">
                <a:solidFill>
                  <a:schemeClr val="tx1"/>
                </a:solidFill>
              </a:rPr>
              <a:t>dụng</a:t>
            </a:r>
            <a:r>
              <a:rPr lang="en-US" altLang="en-US" dirty="0">
                <a:solidFill>
                  <a:schemeClr val="tx1"/>
                </a:solidFill>
              </a:rPr>
              <a:t> t</a:t>
            </a:r>
            <a:r>
              <a:rPr lang="vi-VN" altLang="en-US" dirty="0">
                <a:solidFill>
                  <a:schemeClr val="tx1"/>
                </a:solidFill>
              </a:rPr>
              <a:t>ươ</a:t>
            </a:r>
            <a:r>
              <a:rPr lang="en-US" altLang="en-US" dirty="0">
                <a:solidFill>
                  <a:schemeClr val="tx1"/>
                </a:solidFill>
              </a:rPr>
              <a:t>ng </a:t>
            </a:r>
            <a:r>
              <a:rPr lang="en-US" altLang="en-US" dirty="0" err="1">
                <a:solidFill>
                  <a:schemeClr val="tx1"/>
                </a:solidFill>
              </a:rPr>
              <a:t>ứng</a:t>
            </a:r>
            <a:r>
              <a:rPr lang="en-US" altLang="en-US" dirty="0">
                <a:solidFill>
                  <a:schemeClr val="tx1"/>
                </a:solidFill>
              </a:rPr>
              <a:t> </a:t>
            </a:r>
            <a:r>
              <a:rPr lang="en-US" altLang="en-US" dirty="0" err="1">
                <a:solidFill>
                  <a:schemeClr val="tx1"/>
                </a:solidFill>
              </a:rPr>
              <a:t>phải</a:t>
            </a:r>
            <a:r>
              <a:rPr lang="en-US" altLang="en-US" dirty="0">
                <a:solidFill>
                  <a:schemeClr val="tx1"/>
                </a:solidFill>
              </a:rPr>
              <a:t> </a:t>
            </a:r>
            <a:r>
              <a:rPr lang="vi-VN" altLang="en-US" dirty="0">
                <a:solidFill>
                  <a:schemeClr val="tx1"/>
                </a:solidFill>
              </a:rPr>
              <a:t>được</a:t>
            </a:r>
            <a:r>
              <a:rPr lang="en-US" altLang="en-US" dirty="0">
                <a:solidFill>
                  <a:schemeClr val="tx1"/>
                </a:solidFill>
              </a:rPr>
              <a:t> </a:t>
            </a:r>
            <a:r>
              <a:rPr lang="en-US" altLang="en-US" dirty="0" err="1">
                <a:solidFill>
                  <a:schemeClr val="tx1"/>
                </a:solidFill>
              </a:rPr>
              <a:t>lựa</a:t>
            </a:r>
            <a:r>
              <a:rPr lang="en-US" altLang="en-US" dirty="0">
                <a:solidFill>
                  <a:schemeClr val="tx1"/>
                </a:solidFill>
              </a:rPr>
              <a:t> </a:t>
            </a:r>
            <a:r>
              <a:rPr lang="en-US" altLang="en-US" dirty="0" err="1">
                <a:solidFill>
                  <a:schemeClr val="tx1"/>
                </a:solidFill>
              </a:rPr>
              <a:t>chọn</a:t>
            </a:r>
            <a:r>
              <a:rPr lang="en-US" altLang="en-US" dirty="0">
                <a:solidFill>
                  <a:schemeClr val="tx1"/>
                </a:solidFill>
              </a:rPr>
              <a:t> </a:t>
            </a:r>
            <a:r>
              <a:rPr lang="en-US" altLang="en-US" dirty="0" err="1">
                <a:solidFill>
                  <a:schemeClr val="tx1"/>
                </a:solidFill>
              </a:rPr>
              <a:t>chính</a:t>
            </a:r>
            <a:r>
              <a:rPr lang="en-US" altLang="en-US" dirty="0">
                <a:solidFill>
                  <a:schemeClr val="tx1"/>
                </a:solidFill>
              </a:rPr>
              <a:t> </a:t>
            </a:r>
            <a:r>
              <a:rPr lang="en-US" altLang="en-US" dirty="0" err="1">
                <a:solidFill>
                  <a:schemeClr val="tx1"/>
                </a:solidFill>
              </a:rPr>
              <a:t>xác</a:t>
            </a:r>
            <a:endParaRPr lang="en-US" altLang="en-US" dirty="0">
              <a:solidFill>
                <a:schemeClr val="tx1"/>
              </a:solidFill>
            </a:endParaRPr>
          </a:p>
          <a:p>
            <a:pPr marL="342900" indent="-342900" eaLnBrk="1" hangingPunct="1">
              <a:lnSpc>
                <a:spcPct val="140000"/>
              </a:lnSpc>
              <a:buFont typeface="Wingdings" panose="05000000000000000000" pitchFamily="2" charset="2"/>
              <a:buChar char="Ø"/>
            </a:pPr>
            <a:r>
              <a:rPr lang="en-US" altLang="en-US" dirty="0" err="1">
                <a:solidFill>
                  <a:schemeClr val="tx1"/>
                </a:solidFill>
              </a:rPr>
              <a:t>Tính</a:t>
            </a:r>
            <a:r>
              <a:rPr lang="en-US" altLang="en-US" dirty="0">
                <a:solidFill>
                  <a:schemeClr val="tx1"/>
                </a:solidFill>
              </a:rPr>
              <a:t> </a:t>
            </a:r>
            <a:r>
              <a:rPr lang="en-US" altLang="en-US" dirty="0" err="1">
                <a:solidFill>
                  <a:schemeClr val="tx1"/>
                </a:solidFill>
              </a:rPr>
              <a:t>hệ</a:t>
            </a:r>
            <a:r>
              <a:rPr lang="en-US" altLang="en-US" dirty="0">
                <a:solidFill>
                  <a:schemeClr val="tx1"/>
                </a:solidFill>
              </a:rPr>
              <a:t> </a:t>
            </a:r>
            <a:r>
              <a:rPr lang="en-US" altLang="en-US" dirty="0" err="1">
                <a:solidFill>
                  <a:schemeClr val="tx1"/>
                </a:solidFill>
              </a:rPr>
              <a:t>thống</a:t>
            </a:r>
            <a:endParaRPr lang="en-US" altLang="en-US" dirty="0">
              <a:solidFill>
                <a:schemeClr val="tx1"/>
              </a:solidFill>
            </a:endParaRPr>
          </a:p>
          <a:p>
            <a:pPr marL="342900" indent="-342900" eaLnBrk="1" hangingPunct="1">
              <a:lnSpc>
                <a:spcPct val="140000"/>
              </a:lnSpc>
              <a:buFont typeface="Wingdings" panose="05000000000000000000" pitchFamily="2" charset="2"/>
              <a:buChar char="Ø"/>
            </a:pPr>
            <a:r>
              <a:rPr lang="en-US" altLang="en-US" dirty="0" err="1">
                <a:solidFill>
                  <a:schemeClr val="tx1"/>
                </a:solidFill>
              </a:rPr>
              <a:t>Có</a:t>
            </a:r>
            <a:r>
              <a:rPr lang="en-US" altLang="en-US" dirty="0">
                <a:solidFill>
                  <a:schemeClr val="tx1"/>
                </a:solidFill>
              </a:rPr>
              <a:t> </a:t>
            </a:r>
            <a:r>
              <a:rPr lang="en-US" altLang="en-US" dirty="0" err="1">
                <a:solidFill>
                  <a:schemeClr val="tx1"/>
                </a:solidFill>
              </a:rPr>
              <a:t>thể</a:t>
            </a:r>
            <a:r>
              <a:rPr lang="en-US" altLang="en-US" dirty="0">
                <a:solidFill>
                  <a:schemeClr val="tx1"/>
                </a:solidFill>
              </a:rPr>
              <a:t> </a:t>
            </a:r>
            <a:r>
              <a:rPr lang="en-US" altLang="en-US" dirty="0" err="1">
                <a:solidFill>
                  <a:schemeClr val="tx1"/>
                </a:solidFill>
              </a:rPr>
              <a:t>sử</a:t>
            </a:r>
            <a:r>
              <a:rPr lang="en-US" altLang="en-US" dirty="0">
                <a:solidFill>
                  <a:schemeClr val="tx1"/>
                </a:solidFill>
              </a:rPr>
              <a:t> </a:t>
            </a:r>
            <a:r>
              <a:rPr lang="en-US" altLang="en-US" dirty="0" err="1">
                <a:solidFill>
                  <a:schemeClr val="tx1"/>
                </a:solidFill>
              </a:rPr>
              <a:t>dụng</a:t>
            </a:r>
            <a:r>
              <a:rPr lang="en-US" altLang="en-US" dirty="0">
                <a:solidFill>
                  <a:schemeClr val="tx1"/>
                </a:solidFill>
              </a:rPr>
              <a:t> </a:t>
            </a:r>
            <a:r>
              <a:rPr lang="en-US" altLang="en-US" dirty="0" err="1">
                <a:solidFill>
                  <a:schemeClr val="tx1"/>
                </a:solidFill>
              </a:rPr>
              <a:t>một</a:t>
            </a:r>
            <a:r>
              <a:rPr lang="en-US" altLang="en-US" dirty="0">
                <a:solidFill>
                  <a:schemeClr val="tx1"/>
                </a:solidFill>
              </a:rPr>
              <a:t> </a:t>
            </a:r>
            <a:r>
              <a:rPr lang="en-US" altLang="en-US" dirty="0" err="1">
                <a:solidFill>
                  <a:schemeClr val="tx1"/>
                </a:solidFill>
              </a:rPr>
              <a:t>hệ</a:t>
            </a:r>
            <a:r>
              <a:rPr lang="en-US" altLang="en-US" dirty="0">
                <a:solidFill>
                  <a:schemeClr val="tx1"/>
                </a:solidFill>
              </a:rPr>
              <a:t> </a:t>
            </a:r>
            <a:r>
              <a:rPr lang="en-US" altLang="en-US" dirty="0" err="1">
                <a:solidFill>
                  <a:schemeClr val="tx1"/>
                </a:solidFill>
              </a:rPr>
              <a:t>thống</a:t>
            </a:r>
            <a:r>
              <a:rPr lang="en-US" altLang="en-US" dirty="0">
                <a:solidFill>
                  <a:schemeClr val="tx1"/>
                </a:solidFill>
              </a:rPr>
              <a:t> </a:t>
            </a:r>
            <a:r>
              <a:rPr lang="vi-VN" altLang="en-US" dirty="0">
                <a:solidFill>
                  <a:schemeClr val="tx1"/>
                </a:solidFill>
              </a:rPr>
              <a:t>đánh</a:t>
            </a:r>
            <a:r>
              <a:rPr lang="en-US" altLang="en-US" dirty="0">
                <a:solidFill>
                  <a:schemeClr val="tx1"/>
                </a:solidFill>
              </a:rPr>
              <a:t> </a:t>
            </a:r>
            <a:r>
              <a:rPr lang="en-US" altLang="en-US" dirty="0" err="1">
                <a:solidFill>
                  <a:schemeClr val="tx1"/>
                </a:solidFill>
              </a:rPr>
              <a:t>trọng</a:t>
            </a:r>
            <a:r>
              <a:rPr lang="en-US" altLang="en-US" dirty="0">
                <a:solidFill>
                  <a:schemeClr val="tx1"/>
                </a:solidFill>
              </a:rPr>
              <a:t> </a:t>
            </a:r>
            <a:r>
              <a:rPr lang="en-US" altLang="en-US" dirty="0" err="1">
                <a:solidFill>
                  <a:schemeClr val="tx1"/>
                </a:solidFill>
              </a:rPr>
              <a:t>số</a:t>
            </a:r>
            <a:endParaRPr lang="en-US" altLang="en-US" dirty="0">
              <a:solidFill>
                <a:schemeClr val="tx1"/>
              </a:solidFill>
              <a:latin typeface="+mj-lt"/>
            </a:endParaRPr>
          </a:p>
        </p:txBody>
      </p:sp>
    </p:spTree>
    <p:extLst>
      <p:ext uri="{BB962C8B-B14F-4D97-AF65-F5344CB8AC3E}">
        <p14:creationId xmlns:p14="http://schemas.microsoft.com/office/powerpoint/2010/main" val="20681935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68317" y="1231002"/>
            <a:ext cx="8769626" cy="4692650"/>
          </a:xfrm>
        </p:spPr>
        <p:txBody>
          <a:bodyPr>
            <a:noAutofit/>
          </a:bodyPr>
          <a:lstStyle/>
          <a:p>
            <a:pPr eaLnBrk="1" hangingPunct="1"/>
            <a:r>
              <a:rPr lang="en-US" altLang="en-US" b="1" dirty="0" err="1">
                <a:solidFill>
                  <a:schemeClr val="tx1"/>
                </a:solidFill>
                <a:latin typeface="+mj-lt"/>
              </a:rPr>
              <a:t>Kỹ</a:t>
            </a:r>
            <a:r>
              <a:rPr lang="en-US" altLang="en-US" b="1" dirty="0">
                <a:solidFill>
                  <a:schemeClr val="tx1"/>
                </a:solidFill>
                <a:latin typeface="+mj-lt"/>
              </a:rPr>
              <a:t> </a:t>
            </a:r>
            <a:r>
              <a:rPr lang="en-US" altLang="en-US" b="1" dirty="0" err="1">
                <a:solidFill>
                  <a:schemeClr val="tx1"/>
                </a:solidFill>
                <a:latin typeface="+mj-lt"/>
              </a:rPr>
              <a:t>thuật</a:t>
            </a:r>
            <a:r>
              <a:rPr lang="en-US" altLang="en-US" b="1" dirty="0">
                <a:solidFill>
                  <a:schemeClr val="tx1"/>
                </a:solidFill>
                <a:latin typeface="+mj-lt"/>
              </a:rPr>
              <a:t> </a:t>
            </a:r>
            <a:r>
              <a:rPr lang="en-US" altLang="en-US" b="1" dirty="0" err="1">
                <a:solidFill>
                  <a:schemeClr val="tx1"/>
                </a:solidFill>
                <a:latin typeface="+mj-lt"/>
              </a:rPr>
              <a:t>theo</a:t>
            </a:r>
            <a:r>
              <a:rPr lang="en-US" altLang="en-US" b="1" dirty="0">
                <a:solidFill>
                  <a:schemeClr val="tx1"/>
                </a:solidFill>
                <a:latin typeface="+mj-lt"/>
              </a:rPr>
              <a:t> </a:t>
            </a:r>
            <a:r>
              <a:rPr lang="en-US" altLang="en-US" b="1" dirty="0" err="1">
                <a:solidFill>
                  <a:schemeClr val="tx1"/>
                </a:solidFill>
                <a:latin typeface="+mj-lt"/>
              </a:rPr>
              <a:t>tham</a:t>
            </a:r>
            <a:r>
              <a:rPr lang="en-US" altLang="en-US" b="1" dirty="0">
                <a:solidFill>
                  <a:schemeClr val="tx1"/>
                </a:solidFill>
                <a:latin typeface="+mj-lt"/>
              </a:rPr>
              <a:t> </a:t>
            </a:r>
            <a:r>
              <a:rPr lang="en-US" altLang="en-US" b="1" dirty="0" err="1">
                <a:solidFill>
                  <a:schemeClr val="tx1"/>
                </a:solidFill>
                <a:latin typeface="+mj-lt"/>
              </a:rPr>
              <a:t>số</a:t>
            </a:r>
            <a:r>
              <a:rPr lang="en-US" altLang="en-US" b="1" dirty="0">
                <a:solidFill>
                  <a:schemeClr val="tx1"/>
                </a:solidFill>
                <a:latin typeface="+mj-lt"/>
              </a:rPr>
              <a:t>:</a:t>
            </a:r>
            <a:endParaRPr lang="en-US" altLang="en-US" dirty="0">
              <a:solidFill>
                <a:schemeClr val="tx1"/>
              </a:solidFill>
              <a:latin typeface="+mj-lt"/>
            </a:endParaRPr>
          </a:p>
          <a:p>
            <a:pPr eaLnBrk="1" hangingPunct="1">
              <a:lnSpc>
                <a:spcPct val="90000"/>
              </a:lnSpc>
              <a:spcBef>
                <a:spcPts val="600"/>
              </a:spcBef>
            </a:pPr>
            <a:r>
              <a:rPr lang="en-US" altLang="en-US" dirty="0" err="1">
                <a:solidFill>
                  <a:schemeClr val="tx1"/>
                </a:solidFill>
                <a:latin typeface="+mj-lt"/>
              </a:rPr>
              <a:t>Số</a:t>
            </a:r>
            <a:r>
              <a:rPr lang="en-US" altLang="en-US" dirty="0">
                <a:solidFill>
                  <a:schemeClr val="tx1"/>
                </a:solidFill>
                <a:latin typeface="+mj-lt"/>
              </a:rPr>
              <a:t> </a:t>
            </a:r>
            <a:r>
              <a:rPr lang="en-US" altLang="en-US" dirty="0" err="1">
                <a:solidFill>
                  <a:schemeClr val="tx1"/>
                </a:solidFill>
                <a:latin typeface="+mj-lt"/>
              </a:rPr>
              <a:t>dòng</a:t>
            </a:r>
            <a:r>
              <a:rPr lang="en-US" altLang="en-US" dirty="0">
                <a:solidFill>
                  <a:schemeClr val="tx1"/>
                </a:solidFill>
                <a:latin typeface="+mj-lt"/>
              </a:rPr>
              <a:t> </a:t>
            </a:r>
            <a:r>
              <a:rPr lang="en-US" altLang="en-US" dirty="0" err="1">
                <a:solidFill>
                  <a:schemeClr val="tx1"/>
                </a:solidFill>
                <a:latin typeface="+mj-lt"/>
              </a:rPr>
              <a:t>lệnh</a:t>
            </a:r>
            <a:r>
              <a:rPr lang="en-US" altLang="en-US" dirty="0">
                <a:solidFill>
                  <a:schemeClr val="tx1"/>
                </a:solidFill>
                <a:latin typeface="+mj-lt"/>
              </a:rPr>
              <a:t> (LOC)</a:t>
            </a:r>
          </a:p>
          <a:p>
            <a:pPr eaLnBrk="1" hangingPunct="1">
              <a:lnSpc>
                <a:spcPct val="90000"/>
              </a:lnSpc>
              <a:spcBef>
                <a:spcPts val="600"/>
              </a:spcBef>
            </a:pPr>
            <a:r>
              <a:rPr lang="en-US" altLang="en-US" dirty="0" err="1">
                <a:solidFill>
                  <a:schemeClr val="tx1"/>
                </a:solidFill>
                <a:latin typeface="+mj-lt"/>
              </a:rPr>
              <a:t>Các</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iểm</a:t>
            </a:r>
            <a:r>
              <a:rPr lang="en-US" altLang="en-US" dirty="0">
                <a:solidFill>
                  <a:schemeClr val="tx1"/>
                </a:solidFill>
                <a:latin typeface="+mj-lt"/>
              </a:rPr>
              <a:t> </a:t>
            </a:r>
            <a:r>
              <a:rPr lang="en-US" altLang="en-US" dirty="0" err="1">
                <a:solidFill>
                  <a:schemeClr val="tx1"/>
                </a:solidFill>
                <a:latin typeface="+mj-lt"/>
              </a:rPr>
              <a:t>chức</a:t>
            </a:r>
            <a:r>
              <a:rPr lang="en-US" altLang="en-US" dirty="0">
                <a:solidFill>
                  <a:schemeClr val="tx1"/>
                </a:solidFill>
                <a:latin typeface="+mj-lt"/>
              </a:rPr>
              <a:t> n</a:t>
            </a:r>
            <a:r>
              <a:rPr lang="vi-VN" altLang="en-US" dirty="0">
                <a:solidFill>
                  <a:schemeClr val="tx1"/>
                </a:solidFill>
                <a:latin typeface="+mj-lt"/>
              </a:rPr>
              <a:t>ă</a:t>
            </a:r>
            <a:r>
              <a:rPr lang="en-US" altLang="en-US" dirty="0">
                <a:solidFill>
                  <a:schemeClr val="tx1"/>
                </a:solidFill>
                <a:latin typeface="+mj-lt"/>
              </a:rPr>
              <a:t>ng</a:t>
            </a:r>
          </a:p>
          <a:p>
            <a:pPr eaLnBrk="1" hangingPunct="1">
              <a:lnSpc>
                <a:spcPct val="90000"/>
              </a:lnSpc>
              <a:spcBef>
                <a:spcPts val="600"/>
              </a:spcBef>
            </a:pPr>
            <a:r>
              <a:rPr lang="en-US" altLang="en-US" dirty="0" err="1">
                <a:solidFill>
                  <a:schemeClr val="tx1"/>
                </a:solidFill>
                <a:latin typeface="+mj-lt"/>
              </a:rPr>
              <a:t>Điểm</a:t>
            </a:r>
            <a:r>
              <a:rPr lang="en-US" altLang="en-US" dirty="0">
                <a:solidFill>
                  <a:schemeClr val="tx1"/>
                </a:solidFill>
                <a:latin typeface="+mj-lt"/>
              </a:rPr>
              <a:t> </a:t>
            </a:r>
            <a:r>
              <a:rPr lang="vi-VN" altLang="en-US" dirty="0">
                <a:solidFill>
                  <a:schemeClr val="tx1"/>
                </a:solidFill>
                <a:latin typeface="+mj-lt"/>
              </a:rPr>
              <a:t>đặc</a:t>
            </a:r>
            <a:r>
              <a:rPr lang="en-US" altLang="en-US" dirty="0">
                <a:solidFill>
                  <a:schemeClr val="tx1"/>
                </a:solidFill>
                <a:latin typeface="+mj-lt"/>
              </a:rPr>
              <a:t> </a:t>
            </a:r>
            <a:r>
              <a:rPr lang="en-US" altLang="en-US" dirty="0" err="1">
                <a:solidFill>
                  <a:schemeClr val="tx1"/>
                </a:solidFill>
                <a:latin typeface="+mj-lt"/>
              </a:rPr>
              <a:t>tính</a:t>
            </a:r>
            <a:r>
              <a:rPr lang="en-US" altLang="en-US" dirty="0">
                <a:solidFill>
                  <a:schemeClr val="tx1"/>
                </a:solidFill>
                <a:latin typeface="+mj-lt"/>
              </a:rPr>
              <a:t> </a:t>
            </a:r>
            <a:r>
              <a:rPr lang="en-US" altLang="en-US" dirty="0" err="1">
                <a:solidFill>
                  <a:schemeClr val="tx1"/>
                </a:solidFill>
                <a:latin typeface="+mj-lt"/>
              </a:rPr>
              <a:t>hoặc</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iểm</a:t>
            </a:r>
            <a:r>
              <a:rPr lang="en-US" altLang="en-US" dirty="0">
                <a:solidFill>
                  <a:schemeClr val="tx1"/>
                </a:solidFill>
                <a:latin typeface="+mj-lt"/>
              </a:rPr>
              <a:t> </a:t>
            </a:r>
            <a:r>
              <a:rPr lang="vi-VN" altLang="en-US" dirty="0">
                <a:solidFill>
                  <a:schemeClr val="tx1"/>
                </a:solidFill>
                <a:latin typeface="+mj-lt"/>
              </a:rPr>
              <a:t>đối</a:t>
            </a:r>
            <a:r>
              <a:rPr lang="en-US" altLang="en-US" dirty="0">
                <a:solidFill>
                  <a:schemeClr val="tx1"/>
                </a:solidFill>
                <a:latin typeface="+mj-lt"/>
              </a:rPr>
              <a:t> t</a:t>
            </a:r>
            <a:r>
              <a:rPr lang="vi-VN" altLang="en-US" dirty="0">
                <a:solidFill>
                  <a:schemeClr val="tx1"/>
                </a:solidFill>
                <a:latin typeface="+mj-lt"/>
              </a:rPr>
              <a:t>ượng</a:t>
            </a:r>
            <a:endParaRPr lang="en-US" altLang="en-US" dirty="0">
              <a:solidFill>
                <a:schemeClr val="tx1"/>
              </a:solidFill>
              <a:latin typeface="+mj-lt"/>
            </a:endParaRPr>
          </a:p>
          <a:p>
            <a:pPr eaLnBrk="1" hangingPunct="1">
              <a:lnSpc>
                <a:spcPct val="90000"/>
              </a:lnSpc>
              <a:spcBef>
                <a:spcPts val="600"/>
              </a:spcBef>
            </a:pPr>
            <a:r>
              <a:rPr lang="en-US" altLang="en-US" dirty="0" err="1">
                <a:solidFill>
                  <a:schemeClr val="tx1"/>
                </a:solidFill>
                <a:latin typeface="+mj-lt"/>
              </a:rPr>
              <a:t>Các</a:t>
            </a:r>
            <a:r>
              <a:rPr lang="en-US" altLang="en-US" dirty="0">
                <a:solidFill>
                  <a:schemeClr val="tx1"/>
                </a:solidFill>
                <a:latin typeface="+mj-lt"/>
              </a:rPr>
              <a:t> </a:t>
            </a:r>
            <a:r>
              <a:rPr lang="vi-VN" altLang="en-US" dirty="0">
                <a:solidFill>
                  <a:schemeClr val="tx1"/>
                </a:solidFill>
                <a:latin typeface="+mj-lt"/>
              </a:rPr>
              <a:t>đơ</a:t>
            </a:r>
            <a:r>
              <a:rPr lang="en-US" altLang="en-US" dirty="0">
                <a:solidFill>
                  <a:schemeClr val="tx1"/>
                </a:solidFill>
                <a:latin typeface="+mj-lt"/>
              </a:rPr>
              <a:t>n </a:t>
            </a:r>
            <a:r>
              <a:rPr lang="en-US" altLang="en-US" dirty="0" err="1">
                <a:solidFill>
                  <a:schemeClr val="tx1"/>
                </a:solidFill>
                <a:latin typeface="+mj-lt"/>
              </a:rPr>
              <a:t>vị</a:t>
            </a:r>
            <a:r>
              <a:rPr lang="en-US" altLang="en-US" dirty="0">
                <a:solidFill>
                  <a:schemeClr val="tx1"/>
                </a:solidFill>
                <a:latin typeface="+mj-lt"/>
              </a:rPr>
              <a:t> </a:t>
            </a:r>
            <a:r>
              <a:rPr lang="en-US" altLang="en-US" dirty="0" err="1">
                <a:solidFill>
                  <a:schemeClr val="tx1"/>
                </a:solidFill>
                <a:latin typeface="+mj-lt"/>
              </a:rPr>
              <a:t>khác</a:t>
            </a:r>
            <a:r>
              <a:rPr lang="en-US" altLang="en-US" dirty="0">
                <a:solidFill>
                  <a:schemeClr val="tx1"/>
                </a:solidFill>
                <a:latin typeface="+mj-lt"/>
              </a:rPr>
              <a:t> </a:t>
            </a:r>
            <a:r>
              <a:rPr lang="en-US" altLang="en-US" dirty="0" err="1">
                <a:solidFill>
                  <a:schemeClr val="tx1"/>
                </a:solidFill>
                <a:latin typeface="+mj-lt"/>
              </a:rPr>
              <a:t>có</a:t>
            </a:r>
            <a:r>
              <a:rPr lang="en-US" altLang="en-US" dirty="0">
                <a:solidFill>
                  <a:schemeClr val="tx1"/>
                </a:solidFill>
                <a:latin typeface="+mj-lt"/>
              </a:rPr>
              <a:t> </a:t>
            </a:r>
            <a:r>
              <a:rPr lang="en-US" altLang="en-US" dirty="0" err="1">
                <a:solidFill>
                  <a:schemeClr val="tx1"/>
                </a:solidFill>
                <a:latin typeface="+mj-lt"/>
              </a:rPr>
              <a:t>thể</a:t>
            </a:r>
            <a:r>
              <a:rPr lang="en-US" altLang="en-US" dirty="0">
                <a:solidFill>
                  <a:schemeClr val="tx1"/>
                </a:solidFill>
                <a:latin typeface="+mj-lt"/>
              </a:rPr>
              <a:t> </a:t>
            </a:r>
            <a:r>
              <a:rPr lang="en-US" altLang="en-US" dirty="0" err="1">
                <a:solidFill>
                  <a:schemeClr val="tx1"/>
                </a:solidFill>
                <a:latin typeface="+mj-lt"/>
              </a:rPr>
              <a:t>là</a:t>
            </a:r>
            <a:endParaRPr lang="en-US" altLang="en-US" dirty="0">
              <a:solidFill>
                <a:schemeClr val="tx1"/>
              </a:solidFill>
              <a:latin typeface="+mj-lt"/>
            </a:endParaRPr>
          </a:p>
          <a:p>
            <a:pPr lvl="1" eaLnBrk="1" hangingPunct="1">
              <a:lnSpc>
                <a:spcPct val="90000"/>
              </a:lnSpc>
              <a:spcBef>
                <a:spcPts val="600"/>
              </a:spcBef>
            </a:pPr>
            <a:r>
              <a:rPr lang="en-US" altLang="en-US" sz="2000" dirty="0" err="1">
                <a:latin typeface="+mj-lt"/>
              </a:rPr>
              <a:t>Số</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chiều</a:t>
            </a:r>
            <a:r>
              <a:rPr lang="en-US" altLang="en-US" sz="2000" dirty="0">
                <a:latin typeface="+mj-lt"/>
              </a:rPr>
              <a:t> </a:t>
            </a:r>
            <a:r>
              <a:rPr lang="en-US" altLang="en-US" sz="2000" dirty="0" err="1">
                <a:latin typeface="+mj-lt"/>
              </a:rPr>
              <a:t>tìm</a:t>
            </a:r>
            <a:r>
              <a:rPr lang="en-US" altLang="en-US" sz="2000" dirty="0">
                <a:latin typeface="+mj-lt"/>
              </a:rPr>
              <a:t> </a:t>
            </a:r>
            <a:r>
              <a:rPr lang="en-US" altLang="en-US" sz="2000" dirty="0" err="1">
                <a:latin typeface="+mj-lt"/>
              </a:rPr>
              <a:t>kiếm</a:t>
            </a:r>
            <a:endParaRPr lang="en-US" altLang="en-US" sz="2000" dirty="0">
              <a:latin typeface="+mj-lt"/>
            </a:endParaRPr>
          </a:p>
          <a:p>
            <a:pPr lvl="1" eaLnBrk="1" hangingPunct="1">
              <a:lnSpc>
                <a:spcPct val="90000"/>
              </a:lnSpc>
              <a:spcBef>
                <a:spcPts val="600"/>
              </a:spcBef>
            </a:pPr>
            <a:r>
              <a:rPr lang="en-US" altLang="en-US" sz="2000" dirty="0" err="1">
                <a:latin typeface="+mj-lt"/>
              </a:rPr>
              <a:t>Số</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thực</a:t>
            </a:r>
            <a:r>
              <a:rPr lang="en-US" altLang="en-US" sz="2000" dirty="0">
                <a:latin typeface="+mj-lt"/>
              </a:rPr>
              <a:t> </a:t>
            </a:r>
            <a:r>
              <a:rPr lang="en-US" altLang="en-US" sz="2000" dirty="0" err="1">
                <a:latin typeface="+mj-lt"/>
              </a:rPr>
              <a:t>thể</a:t>
            </a:r>
            <a:endParaRPr lang="en-US" altLang="en-US" sz="2000" dirty="0">
              <a:latin typeface="+mj-lt"/>
            </a:endParaRPr>
          </a:p>
          <a:p>
            <a:pPr lvl="1" eaLnBrk="1" hangingPunct="1">
              <a:lnSpc>
                <a:spcPct val="90000"/>
              </a:lnSpc>
              <a:spcBef>
                <a:spcPts val="600"/>
              </a:spcBef>
            </a:pPr>
            <a:r>
              <a:rPr lang="en-US" altLang="en-US" sz="2000" dirty="0" err="1">
                <a:latin typeface="+mj-lt"/>
              </a:rPr>
              <a:t>Số</a:t>
            </a:r>
            <a:r>
              <a:rPr lang="en-US" altLang="en-US" sz="2000" dirty="0">
                <a:latin typeface="+mj-lt"/>
              </a:rPr>
              <a:t> l</a:t>
            </a:r>
            <a:r>
              <a:rPr lang="vi-VN" altLang="en-US" sz="2000" dirty="0">
                <a:latin typeface="+mj-lt"/>
              </a:rPr>
              <a:t>ượng</a:t>
            </a:r>
            <a:r>
              <a:rPr lang="en-US" altLang="en-US" sz="2000" dirty="0">
                <a:latin typeface="+mj-lt"/>
              </a:rPr>
              <a:t> </a:t>
            </a:r>
            <a:r>
              <a:rPr lang="en-US" altLang="en-US" sz="2000" dirty="0" err="1">
                <a:latin typeface="+mj-lt"/>
              </a:rPr>
              <a:t>các</a:t>
            </a:r>
            <a:r>
              <a:rPr lang="en-US" altLang="en-US" sz="2000" dirty="0">
                <a:latin typeface="+mj-lt"/>
              </a:rPr>
              <a:t> </a:t>
            </a:r>
            <a:r>
              <a:rPr lang="en-US" altLang="en-US" sz="2000" dirty="0" err="1">
                <a:latin typeface="+mj-lt"/>
              </a:rPr>
              <a:t>tiến</a:t>
            </a:r>
            <a:r>
              <a:rPr lang="en-US" altLang="en-US" sz="2000" dirty="0">
                <a:latin typeface="+mj-lt"/>
              </a:rPr>
              <a:t> </a:t>
            </a:r>
            <a:r>
              <a:rPr lang="en-US" altLang="en-US" sz="2000" dirty="0" err="1">
                <a:latin typeface="+mj-lt"/>
              </a:rPr>
              <a:t>trình</a:t>
            </a:r>
            <a:endParaRPr lang="en-US" altLang="en-US" sz="2000" dirty="0">
              <a:latin typeface="+mj-lt"/>
            </a:endParaRPr>
          </a:p>
          <a:p>
            <a:pPr eaLnBrk="1" hangingPunct="1">
              <a:lnSpc>
                <a:spcPct val="90000"/>
              </a:lnSpc>
              <a:spcBef>
                <a:spcPts val="600"/>
              </a:spcBef>
            </a:pPr>
            <a:r>
              <a:rPr lang="en-US" altLang="en-US" dirty="0">
                <a:solidFill>
                  <a:schemeClr val="tx1"/>
                </a:solidFill>
                <a:latin typeface="+mj-lt"/>
              </a:rPr>
              <a:t>LOC </a:t>
            </a:r>
            <a:r>
              <a:rPr lang="en-US" altLang="en-US" dirty="0" err="1">
                <a:solidFill>
                  <a:schemeClr val="tx1"/>
                </a:solidFill>
                <a:latin typeface="+mj-lt"/>
              </a:rPr>
              <a:t>và</a:t>
            </a:r>
            <a:r>
              <a:rPr lang="en-US" altLang="en-US" dirty="0">
                <a:solidFill>
                  <a:schemeClr val="tx1"/>
                </a:solidFill>
                <a:latin typeface="+mj-lt"/>
              </a:rPr>
              <a:t> </a:t>
            </a:r>
            <a:r>
              <a:rPr lang="en-US" altLang="en-US" dirty="0" err="1">
                <a:solidFill>
                  <a:schemeClr val="tx1"/>
                </a:solidFill>
                <a:latin typeface="+mj-lt"/>
              </a:rPr>
              <a:t>các</a:t>
            </a:r>
            <a:r>
              <a:rPr lang="en-US" altLang="en-US" dirty="0">
                <a:solidFill>
                  <a:schemeClr val="tx1"/>
                </a:solidFill>
                <a:latin typeface="+mj-lt"/>
              </a:rPr>
              <a:t> </a:t>
            </a:r>
            <a:r>
              <a:rPr lang="vi-VN" altLang="en-US" dirty="0">
                <a:solidFill>
                  <a:schemeClr val="tx1"/>
                </a:solidFill>
                <a:latin typeface="+mj-lt"/>
              </a:rPr>
              <a:t>đ</a:t>
            </a:r>
            <a:r>
              <a:rPr lang="en-US" altLang="en-US" dirty="0" err="1">
                <a:solidFill>
                  <a:schemeClr val="tx1"/>
                </a:solidFill>
                <a:latin typeface="+mj-lt"/>
              </a:rPr>
              <a:t>iểm</a:t>
            </a:r>
            <a:r>
              <a:rPr lang="en-US" altLang="en-US" dirty="0">
                <a:solidFill>
                  <a:schemeClr val="tx1"/>
                </a:solidFill>
                <a:latin typeface="+mj-lt"/>
              </a:rPr>
              <a:t> </a:t>
            </a:r>
            <a:r>
              <a:rPr lang="en-US" altLang="en-US" dirty="0" err="1">
                <a:solidFill>
                  <a:schemeClr val="tx1"/>
                </a:solidFill>
                <a:latin typeface="+mj-lt"/>
              </a:rPr>
              <a:t>chức</a:t>
            </a:r>
            <a:r>
              <a:rPr lang="en-US" altLang="en-US" dirty="0">
                <a:solidFill>
                  <a:schemeClr val="tx1"/>
                </a:solidFill>
                <a:latin typeface="+mj-lt"/>
              </a:rPr>
              <a:t> n</a:t>
            </a:r>
            <a:r>
              <a:rPr lang="vi-VN" altLang="en-US" dirty="0">
                <a:solidFill>
                  <a:schemeClr val="tx1"/>
                </a:solidFill>
                <a:latin typeface="+mj-lt"/>
              </a:rPr>
              <a:t>ă</a:t>
            </a:r>
            <a:r>
              <a:rPr lang="en-US" altLang="en-US" dirty="0">
                <a:solidFill>
                  <a:schemeClr val="tx1"/>
                </a:solidFill>
                <a:latin typeface="+mj-lt"/>
              </a:rPr>
              <a:t>ng </a:t>
            </a:r>
            <a:r>
              <a:rPr lang="en-US" altLang="en-US" dirty="0" err="1">
                <a:solidFill>
                  <a:schemeClr val="tx1"/>
                </a:solidFill>
                <a:latin typeface="+mj-lt"/>
              </a:rPr>
              <a:t>là</a:t>
            </a:r>
            <a:r>
              <a:rPr lang="en-US" altLang="en-US" dirty="0">
                <a:solidFill>
                  <a:schemeClr val="tx1"/>
                </a:solidFill>
                <a:latin typeface="+mj-lt"/>
              </a:rPr>
              <a:t> </a:t>
            </a:r>
            <a:r>
              <a:rPr lang="en-US" altLang="en-US" dirty="0" err="1">
                <a:solidFill>
                  <a:schemeClr val="tx1"/>
                </a:solidFill>
                <a:latin typeface="+mj-lt"/>
              </a:rPr>
              <a:t>th</a:t>
            </a:r>
            <a:r>
              <a:rPr lang="vi-VN" altLang="en-US" dirty="0">
                <a:solidFill>
                  <a:schemeClr val="tx1"/>
                </a:solidFill>
                <a:latin typeface="+mj-lt"/>
              </a:rPr>
              <a:t>ường</a:t>
            </a:r>
            <a:r>
              <a:rPr lang="en-US" altLang="en-US" dirty="0">
                <a:solidFill>
                  <a:schemeClr val="tx1"/>
                </a:solidFill>
                <a:latin typeface="+mj-lt"/>
              </a:rPr>
              <a:t> </a:t>
            </a:r>
            <a:r>
              <a:rPr lang="vi-VN" altLang="en-US" dirty="0">
                <a:solidFill>
                  <a:schemeClr val="tx1"/>
                </a:solidFill>
                <a:latin typeface="+mj-lt"/>
              </a:rPr>
              <a:t>được</a:t>
            </a:r>
            <a:r>
              <a:rPr lang="en-US" altLang="en-US" dirty="0">
                <a:solidFill>
                  <a:schemeClr val="tx1"/>
                </a:solidFill>
                <a:latin typeface="+mj-lt"/>
              </a:rPr>
              <a:t> </a:t>
            </a:r>
            <a:r>
              <a:rPr lang="en-US" altLang="en-US" dirty="0" err="1">
                <a:solidFill>
                  <a:schemeClr val="tx1"/>
                </a:solidFill>
                <a:latin typeface="+mj-lt"/>
              </a:rPr>
              <a:t>dùng</a:t>
            </a:r>
            <a:endParaRPr lang="en-US" altLang="en-US" dirty="0">
              <a:solidFill>
                <a:schemeClr val="tx1"/>
              </a:solidFill>
              <a:latin typeface="+mj-lt"/>
            </a:endParaRPr>
          </a:p>
        </p:txBody>
      </p:sp>
    </p:spTree>
    <p:extLst>
      <p:ext uri="{BB962C8B-B14F-4D97-AF65-F5344CB8AC3E}">
        <p14:creationId xmlns:p14="http://schemas.microsoft.com/office/powerpoint/2010/main" val="1022641982"/>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68317" y="1231002"/>
            <a:ext cx="8769626" cy="4692650"/>
          </a:xfrm>
        </p:spPr>
        <p:txBody>
          <a:bodyPr>
            <a:noAutofit/>
          </a:bodyPr>
          <a:lstStyle/>
          <a:p>
            <a:pPr eaLnBrk="1" hangingPunct="1"/>
            <a:r>
              <a:rPr lang="en-US" altLang="en-US" b="1" dirty="0" err="1">
                <a:solidFill>
                  <a:schemeClr val="tx1"/>
                </a:solidFill>
                <a:latin typeface="+mj-lt"/>
              </a:rPr>
              <a:t>Kỹ</a:t>
            </a:r>
            <a:r>
              <a:rPr lang="en-US" altLang="en-US" b="1" dirty="0">
                <a:solidFill>
                  <a:schemeClr val="tx1"/>
                </a:solidFill>
                <a:latin typeface="+mj-lt"/>
              </a:rPr>
              <a:t> </a:t>
            </a:r>
            <a:r>
              <a:rPr lang="en-US" altLang="en-US" b="1" dirty="0" err="1">
                <a:solidFill>
                  <a:schemeClr val="tx1"/>
                </a:solidFill>
                <a:latin typeface="+mj-lt"/>
              </a:rPr>
              <a:t>thuật</a:t>
            </a:r>
            <a:r>
              <a:rPr lang="en-US" altLang="en-US" b="1" dirty="0">
                <a:solidFill>
                  <a:schemeClr val="tx1"/>
                </a:solidFill>
                <a:latin typeface="+mj-lt"/>
              </a:rPr>
              <a:t> </a:t>
            </a:r>
            <a:r>
              <a:rPr lang="en-US" altLang="en-US" b="1" dirty="0" err="1">
                <a:solidFill>
                  <a:schemeClr val="tx1"/>
                </a:solidFill>
                <a:latin typeface="+mj-lt"/>
              </a:rPr>
              <a:t>điểm</a:t>
            </a:r>
            <a:r>
              <a:rPr lang="en-US" altLang="en-US" b="1" dirty="0">
                <a:solidFill>
                  <a:schemeClr val="tx1"/>
                </a:solidFill>
                <a:latin typeface="+mj-lt"/>
              </a:rPr>
              <a:t> </a:t>
            </a:r>
            <a:r>
              <a:rPr lang="en-US" altLang="en-US" b="1" dirty="0" err="1">
                <a:solidFill>
                  <a:schemeClr val="tx1"/>
                </a:solidFill>
                <a:latin typeface="+mj-lt"/>
              </a:rPr>
              <a:t>chức</a:t>
            </a:r>
            <a:r>
              <a:rPr lang="en-US" altLang="en-US" b="1" dirty="0">
                <a:solidFill>
                  <a:schemeClr val="tx1"/>
                </a:solidFill>
                <a:latin typeface="+mj-lt"/>
              </a:rPr>
              <a:t> </a:t>
            </a:r>
            <a:r>
              <a:rPr lang="en-US" altLang="en-US" b="1" dirty="0" err="1">
                <a:solidFill>
                  <a:schemeClr val="tx1"/>
                </a:solidFill>
                <a:latin typeface="+mj-lt"/>
              </a:rPr>
              <a:t>năng</a:t>
            </a:r>
            <a:r>
              <a:rPr lang="en-US" altLang="en-US" b="1" dirty="0">
                <a:solidFill>
                  <a:schemeClr val="tx1"/>
                </a:solidFill>
                <a:latin typeface="+mj-lt"/>
              </a:rPr>
              <a:t>:</a:t>
            </a:r>
            <a:endParaRPr lang="en-US" altLang="en-US" dirty="0">
              <a:solidFill>
                <a:schemeClr val="tx1"/>
              </a:solidFill>
              <a:latin typeface="+mj-lt"/>
            </a:endParaRPr>
          </a:p>
          <a:p>
            <a:pPr eaLnBrk="1" hangingPunct="1"/>
            <a:r>
              <a:rPr lang="en-US" altLang="en-US" dirty="0" err="1">
                <a:solidFill>
                  <a:schemeClr val="tx1"/>
                </a:solidFill>
              </a:rPr>
              <a:t>Kích</a:t>
            </a:r>
            <a:r>
              <a:rPr lang="en-US" altLang="en-US" dirty="0">
                <a:solidFill>
                  <a:schemeClr val="tx1"/>
                </a:solidFill>
              </a:rPr>
              <a:t> </a:t>
            </a:r>
            <a:r>
              <a:rPr lang="en-US" altLang="en-US" dirty="0" err="1">
                <a:solidFill>
                  <a:schemeClr val="tx1"/>
                </a:solidFill>
              </a:rPr>
              <a:t>cỡ</a:t>
            </a:r>
            <a:r>
              <a:rPr lang="en-US" altLang="en-US" dirty="0">
                <a:solidFill>
                  <a:schemeClr val="tx1"/>
                </a:solidFill>
              </a:rPr>
              <a:t> </a:t>
            </a:r>
            <a:r>
              <a:rPr lang="en-US" altLang="en-US" dirty="0" err="1">
                <a:solidFill>
                  <a:schemeClr val="tx1"/>
                </a:solidFill>
              </a:rPr>
              <a:t>phần</a:t>
            </a:r>
            <a:r>
              <a:rPr lang="en-US" altLang="en-US" dirty="0">
                <a:solidFill>
                  <a:schemeClr val="tx1"/>
                </a:solidFill>
              </a:rPr>
              <a:t> </a:t>
            </a:r>
            <a:r>
              <a:rPr lang="en-US" altLang="en-US" dirty="0" err="1">
                <a:solidFill>
                  <a:schemeClr val="tx1"/>
                </a:solidFill>
              </a:rPr>
              <a:t>mềm</a:t>
            </a:r>
            <a:r>
              <a:rPr lang="en-US" altLang="en-US" dirty="0">
                <a:solidFill>
                  <a:schemeClr val="tx1"/>
                </a:solidFill>
              </a:rPr>
              <a:t> </a:t>
            </a:r>
            <a:r>
              <a:rPr lang="vi-VN" altLang="en-US" dirty="0">
                <a:solidFill>
                  <a:schemeClr val="tx1"/>
                </a:solidFill>
              </a:rPr>
              <a:t>được</a:t>
            </a:r>
            <a:r>
              <a:rPr lang="en-US" altLang="en-US" dirty="0">
                <a:solidFill>
                  <a:schemeClr val="tx1"/>
                </a:solidFill>
              </a:rPr>
              <a:t> </a:t>
            </a:r>
            <a:r>
              <a:rPr lang="vi-VN" altLang="en-US" dirty="0">
                <a:solidFill>
                  <a:schemeClr val="tx1"/>
                </a:solidFill>
              </a:rPr>
              <a:t>đ</a:t>
            </a:r>
            <a:r>
              <a:rPr lang="en-US" altLang="en-US" dirty="0">
                <a:solidFill>
                  <a:schemeClr val="tx1"/>
                </a:solidFill>
              </a:rPr>
              <a:t>o l</a:t>
            </a:r>
            <a:r>
              <a:rPr lang="vi-VN" altLang="en-US" dirty="0">
                <a:solidFill>
                  <a:schemeClr val="tx1"/>
                </a:solidFill>
              </a:rPr>
              <a:t>ường</a:t>
            </a:r>
            <a:r>
              <a:rPr lang="en-US" altLang="en-US" dirty="0">
                <a:solidFill>
                  <a:schemeClr val="tx1"/>
                </a:solidFill>
              </a:rPr>
              <a:t> </a:t>
            </a:r>
            <a:r>
              <a:rPr lang="en-US" altLang="en-US" dirty="0" err="1">
                <a:solidFill>
                  <a:schemeClr val="tx1"/>
                </a:solidFill>
              </a:rPr>
              <a:t>bởi</a:t>
            </a:r>
            <a:r>
              <a:rPr lang="en-US" altLang="en-US" dirty="0">
                <a:solidFill>
                  <a:schemeClr val="tx1"/>
                </a:solidFill>
              </a:rPr>
              <a:t> </a:t>
            </a:r>
            <a:r>
              <a:rPr lang="en-US" altLang="en-US" dirty="0" err="1">
                <a:solidFill>
                  <a:schemeClr val="tx1"/>
                </a:solidFill>
              </a:rPr>
              <a:t>số</a:t>
            </a:r>
            <a:r>
              <a:rPr lang="en-US" altLang="en-US" dirty="0">
                <a:solidFill>
                  <a:schemeClr val="tx1"/>
                </a:solidFill>
              </a:rPr>
              <a:t> l</a:t>
            </a:r>
            <a:r>
              <a:rPr lang="vi-VN" altLang="en-US" dirty="0">
                <a:solidFill>
                  <a:schemeClr val="tx1"/>
                </a:solidFill>
              </a:rPr>
              <a:t>ượng</a:t>
            </a:r>
            <a:r>
              <a:rPr lang="en-US" altLang="en-US" dirty="0">
                <a:solidFill>
                  <a:schemeClr val="tx1"/>
                </a:solidFill>
              </a:rPr>
              <a:t> </a:t>
            </a:r>
            <a:r>
              <a:rPr lang="en-US" altLang="en-US" dirty="0" err="1">
                <a:solidFill>
                  <a:schemeClr val="tx1"/>
                </a:solidFill>
              </a:rPr>
              <a:t>và</a:t>
            </a:r>
            <a:r>
              <a:rPr lang="en-US" altLang="en-US" dirty="0">
                <a:solidFill>
                  <a:schemeClr val="tx1"/>
                </a:solidFill>
              </a:rPr>
              <a:t> </a:t>
            </a:r>
            <a:r>
              <a:rPr lang="vi-VN" altLang="en-US" dirty="0">
                <a:solidFill>
                  <a:schemeClr val="tx1"/>
                </a:solidFill>
              </a:rPr>
              <a:t>độ</a:t>
            </a:r>
            <a:r>
              <a:rPr lang="en-US" altLang="en-US" dirty="0">
                <a:solidFill>
                  <a:schemeClr val="tx1"/>
                </a:solidFill>
              </a:rPr>
              <a:t> </a:t>
            </a:r>
            <a:r>
              <a:rPr lang="en-US" altLang="en-US" dirty="0" err="1">
                <a:solidFill>
                  <a:schemeClr val="tx1"/>
                </a:solidFill>
              </a:rPr>
              <a:t>phức</a:t>
            </a:r>
            <a:r>
              <a:rPr lang="en-US" altLang="en-US" dirty="0">
                <a:solidFill>
                  <a:schemeClr val="tx1"/>
                </a:solidFill>
              </a:rPr>
              <a:t> </a:t>
            </a:r>
            <a:r>
              <a:rPr lang="en-US" altLang="en-US" dirty="0" err="1">
                <a:solidFill>
                  <a:schemeClr val="tx1"/>
                </a:solidFill>
              </a:rPr>
              <a:t>tạp</a:t>
            </a:r>
            <a:r>
              <a:rPr lang="en-US" altLang="en-US" dirty="0">
                <a:solidFill>
                  <a:schemeClr val="tx1"/>
                </a:solidFill>
              </a:rPr>
              <a:t> </a:t>
            </a:r>
            <a:r>
              <a:rPr lang="en-US" altLang="en-US" dirty="0" err="1">
                <a:solidFill>
                  <a:schemeClr val="tx1"/>
                </a:solidFill>
              </a:rPr>
              <a:t>của</a:t>
            </a:r>
            <a:r>
              <a:rPr lang="en-US" altLang="en-US" dirty="0">
                <a:solidFill>
                  <a:schemeClr val="tx1"/>
                </a:solidFill>
              </a:rPr>
              <a:t> </a:t>
            </a:r>
            <a:r>
              <a:rPr lang="en-US" altLang="en-US" dirty="0" err="1">
                <a:solidFill>
                  <a:schemeClr val="tx1"/>
                </a:solidFill>
              </a:rPr>
              <a:t>các</a:t>
            </a:r>
            <a:r>
              <a:rPr lang="en-US" altLang="en-US" dirty="0">
                <a:solidFill>
                  <a:schemeClr val="tx1"/>
                </a:solidFill>
              </a:rPr>
              <a:t> </a:t>
            </a:r>
            <a:r>
              <a:rPr lang="en-US" altLang="en-US" dirty="0" err="1">
                <a:solidFill>
                  <a:schemeClr val="tx1"/>
                </a:solidFill>
              </a:rPr>
              <a:t>hàm</a:t>
            </a:r>
            <a:r>
              <a:rPr lang="en-US" altLang="en-US" dirty="0">
                <a:solidFill>
                  <a:schemeClr val="tx1"/>
                </a:solidFill>
              </a:rPr>
              <a:t> </a:t>
            </a:r>
            <a:r>
              <a:rPr lang="en-US" altLang="en-US" dirty="0" err="1">
                <a:solidFill>
                  <a:schemeClr val="tx1"/>
                </a:solidFill>
              </a:rPr>
              <a:t>thực</a:t>
            </a:r>
            <a:r>
              <a:rPr lang="en-US" altLang="en-US" dirty="0">
                <a:solidFill>
                  <a:schemeClr val="tx1"/>
                </a:solidFill>
              </a:rPr>
              <a:t> </a:t>
            </a:r>
            <a:r>
              <a:rPr lang="en-US" altLang="en-US" dirty="0" err="1">
                <a:solidFill>
                  <a:schemeClr val="tx1"/>
                </a:solidFill>
              </a:rPr>
              <a:t>hiện</a:t>
            </a:r>
            <a:endParaRPr lang="en-US" altLang="en-US" dirty="0">
              <a:solidFill>
                <a:schemeClr val="tx1"/>
              </a:solidFill>
            </a:endParaRPr>
          </a:p>
          <a:p>
            <a:pPr eaLnBrk="1" hangingPunct="1"/>
            <a:r>
              <a:rPr lang="en-US" altLang="en-US" dirty="0">
                <a:solidFill>
                  <a:schemeClr val="tx1"/>
                </a:solidFill>
              </a:rPr>
              <a:t>Ph</a:t>
            </a:r>
            <a:r>
              <a:rPr lang="vi-VN" altLang="en-US" dirty="0">
                <a:solidFill>
                  <a:schemeClr val="tx1"/>
                </a:solidFill>
              </a:rPr>
              <a:t>ươ</a:t>
            </a:r>
            <a:r>
              <a:rPr lang="en-US" altLang="en-US" dirty="0">
                <a:solidFill>
                  <a:schemeClr val="tx1"/>
                </a:solidFill>
              </a:rPr>
              <a:t>ng </a:t>
            </a:r>
            <a:r>
              <a:rPr lang="en-US" altLang="en-US" dirty="0" err="1">
                <a:solidFill>
                  <a:schemeClr val="tx1"/>
                </a:solidFill>
              </a:rPr>
              <a:t>pháp</a:t>
            </a:r>
            <a:r>
              <a:rPr lang="en-US" altLang="en-US" dirty="0">
                <a:solidFill>
                  <a:schemeClr val="tx1"/>
                </a:solidFill>
              </a:rPr>
              <a:t> </a:t>
            </a:r>
            <a:r>
              <a:rPr lang="en-US" altLang="en-US" dirty="0" err="1">
                <a:solidFill>
                  <a:schemeClr val="tx1"/>
                </a:solidFill>
              </a:rPr>
              <a:t>luận</a:t>
            </a:r>
            <a:r>
              <a:rPr lang="en-US" altLang="en-US" dirty="0">
                <a:solidFill>
                  <a:schemeClr val="tx1"/>
                </a:solidFill>
              </a:rPr>
              <a:t> </a:t>
            </a:r>
            <a:r>
              <a:rPr lang="en-US" altLang="en-US" dirty="0" err="1">
                <a:solidFill>
                  <a:schemeClr val="tx1"/>
                </a:solidFill>
              </a:rPr>
              <a:t>tốt</a:t>
            </a:r>
            <a:r>
              <a:rPr lang="en-US" altLang="en-US" dirty="0">
                <a:solidFill>
                  <a:schemeClr val="tx1"/>
                </a:solidFill>
              </a:rPr>
              <a:t> h</a:t>
            </a:r>
            <a:r>
              <a:rPr lang="vi-VN" altLang="en-US" dirty="0">
                <a:solidFill>
                  <a:schemeClr val="tx1"/>
                </a:solidFill>
              </a:rPr>
              <a:t>ơ</a:t>
            </a:r>
            <a:r>
              <a:rPr lang="en-US" altLang="en-US" dirty="0">
                <a:solidFill>
                  <a:schemeClr val="tx1"/>
                </a:solidFill>
              </a:rPr>
              <a:t>n </a:t>
            </a:r>
            <a:r>
              <a:rPr lang="vi-VN" altLang="en-US" dirty="0">
                <a:solidFill>
                  <a:schemeClr val="tx1"/>
                </a:solidFill>
              </a:rPr>
              <a:t>đếm</a:t>
            </a:r>
            <a:r>
              <a:rPr lang="en-US" altLang="en-US" dirty="0">
                <a:solidFill>
                  <a:schemeClr val="tx1"/>
                </a:solidFill>
              </a:rPr>
              <a:t> LOC</a:t>
            </a:r>
          </a:p>
          <a:p>
            <a:pPr eaLnBrk="1" hangingPunct="1"/>
            <a:endParaRPr lang="en-US" altLang="en-US" dirty="0">
              <a:solidFill>
                <a:schemeClr val="tx1"/>
              </a:solidFill>
            </a:endParaRPr>
          </a:p>
        </p:txBody>
      </p:sp>
      <p:pic>
        <p:nvPicPr>
          <p:cNvPr id="7" name="Picture 6">
            <a:extLst>
              <a:ext uri="{FF2B5EF4-FFF2-40B4-BE49-F238E27FC236}">
                <a16:creationId xmlns:a16="http://schemas.microsoft.com/office/drawing/2014/main" id="{2826144C-B7C7-45B5-81AD-817997D15A42}"/>
              </a:ext>
            </a:extLst>
          </p:cNvPr>
          <p:cNvPicPr>
            <a:picLocks noChangeAspect="1"/>
          </p:cNvPicPr>
          <p:nvPr/>
        </p:nvPicPr>
        <p:blipFill>
          <a:blip r:embed="rId2"/>
          <a:stretch>
            <a:fillRect/>
          </a:stretch>
        </p:blipFill>
        <p:spPr>
          <a:xfrm>
            <a:off x="3726627" y="3217059"/>
            <a:ext cx="6160324" cy="1918910"/>
          </a:xfrm>
          <a:prstGeom prst="rect">
            <a:avLst/>
          </a:prstGeom>
        </p:spPr>
      </p:pic>
    </p:spTree>
    <p:extLst>
      <p:ext uri="{BB962C8B-B14F-4D97-AF65-F5344CB8AC3E}">
        <p14:creationId xmlns:p14="http://schemas.microsoft.com/office/powerpoint/2010/main" val="14929652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pic>
        <p:nvPicPr>
          <p:cNvPr id="8" name="Picture 7">
            <a:extLst>
              <a:ext uri="{FF2B5EF4-FFF2-40B4-BE49-F238E27FC236}">
                <a16:creationId xmlns:a16="http://schemas.microsoft.com/office/drawing/2014/main" id="{F691A4A4-4620-413D-B7A1-A7D00E5BA6CA}"/>
              </a:ext>
            </a:extLst>
          </p:cNvPr>
          <p:cNvPicPr>
            <a:picLocks noChangeAspect="1"/>
          </p:cNvPicPr>
          <p:nvPr/>
        </p:nvPicPr>
        <p:blipFill>
          <a:blip r:embed="rId2"/>
          <a:stretch>
            <a:fillRect/>
          </a:stretch>
        </p:blipFill>
        <p:spPr>
          <a:xfrm>
            <a:off x="3748059" y="1197746"/>
            <a:ext cx="6291292" cy="4829717"/>
          </a:xfrm>
          <a:prstGeom prst="rect">
            <a:avLst/>
          </a:prstGeom>
        </p:spPr>
      </p:pic>
    </p:spTree>
    <p:extLst>
      <p:ext uri="{BB962C8B-B14F-4D97-AF65-F5344CB8AC3E}">
        <p14:creationId xmlns:p14="http://schemas.microsoft.com/office/powerpoint/2010/main" val="403124361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pic>
        <p:nvPicPr>
          <p:cNvPr id="4" name="Picture 3">
            <a:extLst>
              <a:ext uri="{FF2B5EF4-FFF2-40B4-BE49-F238E27FC236}">
                <a16:creationId xmlns:a16="http://schemas.microsoft.com/office/drawing/2014/main" id="{F81D300B-FD6F-463E-A9A3-6077B6E19AF6}"/>
              </a:ext>
            </a:extLst>
          </p:cNvPr>
          <p:cNvPicPr>
            <a:picLocks noChangeAspect="1"/>
          </p:cNvPicPr>
          <p:nvPr/>
        </p:nvPicPr>
        <p:blipFill>
          <a:blip r:embed="rId2"/>
          <a:stretch>
            <a:fillRect/>
          </a:stretch>
        </p:blipFill>
        <p:spPr>
          <a:xfrm>
            <a:off x="2881289" y="1338239"/>
            <a:ext cx="4300251" cy="4395812"/>
          </a:xfrm>
          <a:prstGeom prst="rect">
            <a:avLst/>
          </a:prstGeom>
        </p:spPr>
      </p:pic>
      <p:pic>
        <p:nvPicPr>
          <p:cNvPr id="6" name="Picture 5">
            <a:extLst>
              <a:ext uri="{FF2B5EF4-FFF2-40B4-BE49-F238E27FC236}">
                <a16:creationId xmlns:a16="http://schemas.microsoft.com/office/drawing/2014/main" id="{E2222EE0-03BF-408A-B2DE-D79D7CD01CFB}"/>
              </a:ext>
            </a:extLst>
          </p:cNvPr>
          <p:cNvPicPr>
            <a:picLocks noChangeAspect="1"/>
          </p:cNvPicPr>
          <p:nvPr/>
        </p:nvPicPr>
        <p:blipFill>
          <a:blip r:embed="rId3"/>
          <a:stretch>
            <a:fillRect/>
          </a:stretch>
        </p:blipFill>
        <p:spPr>
          <a:xfrm>
            <a:off x="7398521" y="1401343"/>
            <a:ext cx="4589215" cy="4269603"/>
          </a:xfrm>
          <a:prstGeom prst="rect">
            <a:avLst/>
          </a:prstGeom>
        </p:spPr>
      </p:pic>
    </p:spTree>
    <p:extLst>
      <p:ext uri="{BB962C8B-B14F-4D97-AF65-F5344CB8AC3E}">
        <p14:creationId xmlns:p14="http://schemas.microsoft.com/office/powerpoint/2010/main" val="120491867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pic>
        <p:nvPicPr>
          <p:cNvPr id="5" name="Picture 4">
            <a:extLst>
              <a:ext uri="{FF2B5EF4-FFF2-40B4-BE49-F238E27FC236}">
                <a16:creationId xmlns:a16="http://schemas.microsoft.com/office/drawing/2014/main" id="{7A603664-4BE9-470E-9255-E67A2C806F19}"/>
              </a:ext>
            </a:extLst>
          </p:cNvPr>
          <p:cNvPicPr>
            <a:picLocks noChangeAspect="1"/>
          </p:cNvPicPr>
          <p:nvPr/>
        </p:nvPicPr>
        <p:blipFill>
          <a:blip r:embed="rId2"/>
          <a:stretch>
            <a:fillRect/>
          </a:stretch>
        </p:blipFill>
        <p:spPr>
          <a:xfrm>
            <a:off x="4090964" y="1223946"/>
            <a:ext cx="6324646" cy="4476783"/>
          </a:xfrm>
          <a:prstGeom prst="rect">
            <a:avLst/>
          </a:prstGeom>
        </p:spPr>
      </p:pic>
    </p:spTree>
    <p:extLst>
      <p:ext uri="{BB962C8B-B14F-4D97-AF65-F5344CB8AC3E}">
        <p14:creationId xmlns:p14="http://schemas.microsoft.com/office/powerpoint/2010/main" val="348947750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68317" y="1231002"/>
            <a:ext cx="8769626" cy="4692650"/>
          </a:xfrm>
        </p:spPr>
        <p:txBody>
          <a:bodyPr>
            <a:noAutofit/>
          </a:bodyPr>
          <a:lstStyle/>
          <a:p>
            <a:pPr eaLnBrk="1" hangingPunct="1"/>
            <a:r>
              <a:rPr lang="en-US" altLang="en-US" b="1" dirty="0" err="1">
                <a:solidFill>
                  <a:schemeClr val="tx1"/>
                </a:solidFill>
                <a:latin typeface="+mj-lt"/>
              </a:rPr>
              <a:t>Lập</a:t>
            </a:r>
            <a:r>
              <a:rPr lang="en-US" altLang="en-US" b="1" dirty="0">
                <a:solidFill>
                  <a:schemeClr val="tx1"/>
                </a:solidFill>
                <a:latin typeface="+mj-lt"/>
              </a:rPr>
              <a:t> </a:t>
            </a:r>
            <a:r>
              <a:rPr lang="en-US" altLang="en-US" b="1" dirty="0" err="1">
                <a:solidFill>
                  <a:schemeClr val="tx1"/>
                </a:solidFill>
                <a:latin typeface="+mj-lt"/>
              </a:rPr>
              <a:t>lịch</a:t>
            </a:r>
            <a:r>
              <a:rPr lang="en-US" altLang="en-US" b="1" dirty="0">
                <a:solidFill>
                  <a:schemeClr val="tx1"/>
                </a:solidFill>
                <a:latin typeface="+mj-lt"/>
              </a:rPr>
              <a:t>:</a:t>
            </a:r>
          </a:p>
          <a:p>
            <a:pPr eaLnBrk="1" hangingPunct="1"/>
            <a:r>
              <a:rPr lang="en-US" altLang="en-US" dirty="0">
                <a:solidFill>
                  <a:schemeClr val="tx1"/>
                </a:solidFill>
                <a:latin typeface="+mj-lt"/>
              </a:rPr>
              <a:t>Khi </a:t>
            </a:r>
            <a:r>
              <a:rPr lang="en-US" altLang="en-US" dirty="0" err="1">
                <a:solidFill>
                  <a:schemeClr val="tx1"/>
                </a:solidFill>
                <a:latin typeface="+mj-lt"/>
              </a:rPr>
              <a:t>các</a:t>
            </a:r>
            <a:r>
              <a:rPr lang="en-US" altLang="en-US" dirty="0">
                <a:solidFill>
                  <a:schemeClr val="tx1"/>
                </a:solidFill>
                <a:latin typeface="+mj-lt"/>
              </a:rPr>
              <a:t> </a:t>
            </a:r>
            <a:r>
              <a:rPr lang="en-US" altLang="en-US" dirty="0" err="1">
                <a:solidFill>
                  <a:schemeClr val="tx1"/>
                </a:solidFill>
                <a:latin typeface="+mj-lt"/>
              </a:rPr>
              <a:t>công</a:t>
            </a:r>
            <a:r>
              <a:rPr lang="en-US" altLang="en-US" dirty="0">
                <a:solidFill>
                  <a:schemeClr val="tx1"/>
                </a:solidFill>
                <a:latin typeface="+mj-lt"/>
              </a:rPr>
              <a:t> </a:t>
            </a:r>
            <a:r>
              <a:rPr lang="en-US" altLang="en-US" dirty="0" err="1">
                <a:solidFill>
                  <a:schemeClr val="tx1"/>
                </a:solidFill>
                <a:latin typeface="+mj-lt"/>
              </a:rPr>
              <a:t>việc</a:t>
            </a:r>
            <a:r>
              <a:rPr lang="en-US" altLang="en-US" dirty="0">
                <a:solidFill>
                  <a:schemeClr val="tx1"/>
                </a:solidFill>
                <a:latin typeface="+mj-lt"/>
              </a:rPr>
              <a:t> (</a:t>
            </a:r>
            <a:r>
              <a:rPr lang="en-US" altLang="en-US" dirty="0" err="1">
                <a:solidFill>
                  <a:schemeClr val="tx1"/>
                </a:solidFill>
                <a:latin typeface="+mj-lt"/>
              </a:rPr>
              <a:t>từ</a:t>
            </a:r>
            <a:r>
              <a:rPr lang="en-US" altLang="en-US" dirty="0">
                <a:solidFill>
                  <a:schemeClr val="tx1"/>
                </a:solidFill>
                <a:latin typeface="+mj-lt"/>
              </a:rPr>
              <a:t> WBS) </a:t>
            </a:r>
            <a:r>
              <a:rPr lang="en-US" altLang="en-US" dirty="0" err="1">
                <a:solidFill>
                  <a:schemeClr val="tx1"/>
                </a:solidFill>
                <a:latin typeface="+mj-lt"/>
              </a:rPr>
              <a:t>và</a:t>
            </a:r>
            <a:r>
              <a:rPr lang="en-US" altLang="en-US" dirty="0">
                <a:solidFill>
                  <a:schemeClr val="tx1"/>
                </a:solidFill>
                <a:latin typeface="+mj-lt"/>
              </a:rPr>
              <a:t> </a:t>
            </a:r>
            <a:r>
              <a:rPr lang="en-US" altLang="en-US" dirty="0" err="1">
                <a:solidFill>
                  <a:schemeClr val="tx1"/>
                </a:solidFill>
                <a:latin typeface="+mj-lt"/>
              </a:rPr>
              <a:t>kích</a:t>
            </a:r>
            <a:r>
              <a:rPr lang="en-US" altLang="en-US" dirty="0">
                <a:solidFill>
                  <a:schemeClr val="tx1"/>
                </a:solidFill>
                <a:latin typeface="+mj-lt"/>
              </a:rPr>
              <a:t> </a:t>
            </a:r>
            <a:r>
              <a:rPr lang="en-US" altLang="en-US" dirty="0" err="1">
                <a:solidFill>
                  <a:schemeClr val="tx1"/>
                </a:solidFill>
                <a:latin typeface="+mj-lt"/>
              </a:rPr>
              <a:t>cỡ</a:t>
            </a:r>
            <a:r>
              <a:rPr lang="en-US" altLang="en-US" dirty="0">
                <a:solidFill>
                  <a:schemeClr val="tx1"/>
                </a:solidFill>
                <a:latin typeface="+mj-lt"/>
              </a:rPr>
              <a:t>/</a:t>
            </a:r>
            <a:r>
              <a:rPr lang="en-US" altLang="en-US" dirty="0" err="1">
                <a:solidFill>
                  <a:schemeClr val="tx1"/>
                </a:solidFill>
                <a:latin typeface="+mj-lt"/>
              </a:rPr>
              <a:t>nhân</a:t>
            </a:r>
            <a:r>
              <a:rPr lang="en-US" altLang="en-US" dirty="0">
                <a:solidFill>
                  <a:schemeClr val="tx1"/>
                </a:solidFill>
                <a:latin typeface="+mj-lt"/>
              </a:rPr>
              <a:t> </a:t>
            </a:r>
            <a:r>
              <a:rPr lang="en-US" altLang="en-US" dirty="0" err="1">
                <a:solidFill>
                  <a:schemeClr val="tx1"/>
                </a:solidFill>
                <a:latin typeface="+mj-lt"/>
              </a:rPr>
              <a:t>công</a:t>
            </a:r>
            <a:r>
              <a:rPr lang="en-US" altLang="en-US" dirty="0">
                <a:solidFill>
                  <a:schemeClr val="tx1"/>
                </a:solidFill>
                <a:latin typeface="+mj-lt"/>
              </a:rPr>
              <a:t> (</a:t>
            </a:r>
            <a:r>
              <a:rPr lang="en-US" altLang="en-US" dirty="0" err="1">
                <a:solidFill>
                  <a:schemeClr val="tx1"/>
                </a:solidFill>
                <a:latin typeface="+mj-lt"/>
              </a:rPr>
              <a:t>từ</a:t>
            </a:r>
            <a:r>
              <a:rPr lang="en-US" altLang="en-US" dirty="0">
                <a:solidFill>
                  <a:schemeClr val="tx1"/>
                </a:solidFill>
                <a:latin typeface="+mj-lt"/>
              </a:rPr>
              <a:t> </a:t>
            </a:r>
            <a:r>
              <a:rPr lang="en-US" altLang="en-US" dirty="0" err="1">
                <a:solidFill>
                  <a:schemeClr val="tx1"/>
                </a:solidFill>
                <a:latin typeface="+mj-lt"/>
              </a:rPr>
              <a:t>việc</a:t>
            </a:r>
            <a:r>
              <a:rPr lang="en-US" altLang="en-US" dirty="0">
                <a:solidFill>
                  <a:schemeClr val="tx1"/>
                </a:solidFill>
                <a:latin typeface="+mj-lt"/>
              </a:rPr>
              <a:t> </a:t>
            </a:r>
            <a:r>
              <a:rPr lang="vi-VN" altLang="en-US" dirty="0">
                <a:solidFill>
                  <a:schemeClr val="tx1"/>
                </a:solidFill>
                <a:latin typeface="+mj-lt"/>
              </a:rPr>
              <a:t>ước</a:t>
            </a:r>
            <a:r>
              <a:rPr lang="en-US" altLang="en-US" dirty="0">
                <a:solidFill>
                  <a:schemeClr val="tx1"/>
                </a:solidFill>
                <a:latin typeface="+mj-lt"/>
              </a:rPr>
              <a:t> l</a:t>
            </a:r>
            <a:r>
              <a:rPr lang="vi-VN" altLang="en-US" dirty="0">
                <a:solidFill>
                  <a:schemeClr val="tx1"/>
                </a:solidFill>
                <a:latin typeface="+mj-lt"/>
              </a:rPr>
              <a:t>ượng</a:t>
            </a:r>
            <a:r>
              <a:rPr lang="en-US" altLang="en-US" dirty="0">
                <a:solidFill>
                  <a:schemeClr val="tx1"/>
                </a:solidFill>
                <a:latin typeface="+mj-lt"/>
              </a:rPr>
              <a:t>) </a:t>
            </a:r>
            <a:r>
              <a:rPr lang="vi-VN" altLang="en-US" dirty="0">
                <a:solidFill>
                  <a:schemeClr val="tx1"/>
                </a:solidFill>
                <a:latin typeface="+mj-lt"/>
              </a:rPr>
              <a:t>đã</a:t>
            </a:r>
            <a:r>
              <a:rPr lang="en-US" altLang="en-US" dirty="0">
                <a:solidFill>
                  <a:schemeClr val="tx1"/>
                </a:solidFill>
                <a:latin typeface="+mj-lt"/>
              </a:rPr>
              <a:t> </a:t>
            </a:r>
            <a:r>
              <a:rPr lang="vi-VN" altLang="en-US" dirty="0">
                <a:solidFill>
                  <a:schemeClr val="tx1"/>
                </a:solidFill>
                <a:latin typeface="+mj-lt"/>
              </a:rPr>
              <a:t>được</a:t>
            </a:r>
            <a:r>
              <a:rPr lang="en-US" altLang="en-US" dirty="0">
                <a:solidFill>
                  <a:schemeClr val="tx1"/>
                </a:solidFill>
                <a:latin typeface="+mj-lt"/>
              </a:rPr>
              <a:t> </a:t>
            </a:r>
            <a:r>
              <a:rPr lang="en-US" altLang="en-US" dirty="0" err="1">
                <a:solidFill>
                  <a:schemeClr val="tx1"/>
                </a:solidFill>
                <a:latin typeface="+mj-lt"/>
              </a:rPr>
              <a:t>xác</a:t>
            </a:r>
            <a:r>
              <a:rPr lang="en-US" altLang="en-US" dirty="0">
                <a:solidFill>
                  <a:schemeClr val="tx1"/>
                </a:solidFill>
                <a:latin typeface="+mj-lt"/>
              </a:rPr>
              <a:t> </a:t>
            </a:r>
            <a:r>
              <a:rPr lang="vi-VN" altLang="en-US" dirty="0">
                <a:solidFill>
                  <a:schemeClr val="tx1"/>
                </a:solidFill>
                <a:latin typeface="+mj-lt"/>
              </a:rPr>
              <a:t>định</a:t>
            </a:r>
            <a:r>
              <a:rPr lang="en-US" altLang="en-US" dirty="0">
                <a:solidFill>
                  <a:schemeClr val="tx1"/>
                </a:solidFill>
                <a:latin typeface="+mj-lt"/>
              </a:rPr>
              <a:t>: </a:t>
            </a:r>
            <a:r>
              <a:rPr lang="en-US" altLang="en-US" dirty="0" err="1">
                <a:solidFill>
                  <a:schemeClr val="tx1"/>
                </a:solidFill>
                <a:latin typeface="+mj-lt"/>
              </a:rPr>
              <a:t>sẽ</a:t>
            </a:r>
            <a:r>
              <a:rPr lang="en-US" altLang="en-US" dirty="0">
                <a:solidFill>
                  <a:schemeClr val="tx1"/>
                </a:solidFill>
                <a:latin typeface="+mj-lt"/>
              </a:rPr>
              <a:t> </a:t>
            </a:r>
            <a:r>
              <a:rPr lang="en-US" altLang="en-US" dirty="0" err="1">
                <a:solidFill>
                  <a:schemeClr val="tx1"/>
                </a:solidFill>
                <a:latin typeface="+mj-lt"/>
              </a:rPr>
              <a:t>lập</a:t>
            </a:r>
            <a:r>
              <a:rPr lang="en-US" altLang="en-US" dirty="0">
                <a:solidFill>
                  <a:schemeClr val="tx1"/>
                </a:solidFill>
                <a:latin typeface="+mj-lt"/>
              </a:rPr>
              <a:t> </a:t>
            </a:r>
            <a:r>
              <a:rPr lang="en-US" altLang="en-US" dirty="0" err="1">
                <a:solidFill>
                  <a:schemeClr val="tx1"/>
                </a:solidFill>
                <a:latin typeface="+mj-lt"/>
              </a:rPr>
              <a:t>lịch</a:t>
            </a:r>
            <a:endParaRPr lang="en-US" altLang="en-US" dirty="0">
              <a:solidFill>
                <a:schemeClr val="tx1"/>
              </a:solidFill>
              <a:latin typeface="+mj-lt"/>
            </a:endParaRPr>
          </a:p>
          <a:p>
            <a:pPr eaLnBrk="1" hangingPunct="1"/>
            <a:r>
              <a:rPr lang="en-US" altLang="en-US" dirty="0" err="1">
                <a:solidFill>
                  <a:schemeClr val="tx1"/>
                </a:solidFill>
                <a:latin typeface="+mj-lt"/>
              </a:rPr>
              <a:t>Các</a:t>
            </a:r>
            <a:r>
              <a:rPr lang="en-US" altLang="en-US" dirty="0">
                <a:solidFill>
                  <a:schemeClr val="tx1"/>
                </a:solidFill>
                <a:latin typeface="+mj-lt"/>
              </a:rPr>
              <a:t> </a:t>
            </a:r>
            <a:r>
              <a:rPr lang="en-US" altLang="en-US" dirty="0" err="1">
                <a:solidFill>
                  <a:schemeClr val="tx1"/>
                </a:solidFill>
                <a:latin typeface="+mj-lt"/>
              </a:rPr>
              <a:t>mục</a:t>
            </a:r>
            <a:r>
              <a:rPr lang="en-US" altLang="en-US" dirty="0">
                <a:solidFill>
                  <a:schemeClr val="tx1"/>
                </a:solidFill>
                <a:latin typeface="+mj-lt"/>
              </a:rPr>
              <a:t> </a:t>
            </a:r>
            <a:r>
              <a:rPr lang="en-US" altLang="en-US" dirty="0" err="1">
                <a:solidFill>
                  <a:schemeClr val="tx1"/>
                </a:solidFill>
                <a:latin typeface="+mj-lt"/>
              </a:rPr>
              <a:t>tiêu</a:t>
            </a:r>
            <a:r>
              <a:rPr lang="en-US" altLang="en-US" dirty="0">
                <a:solidFill>
                  <a:schemeClr val="tx1"/>
                </a:solidFill>
                <a:latin typeface="+mj-lt"/>
              </a:rPr>
              <a:t> </a:t>
            </a:r>
            <a:r>
              <a:rPr lang="en-US" altLang="en-US" dirty="0" err="1">
                <a:solidFill>
                  <a:schemeClr val="tx1"/>
                </a:solidFill>
                <a:latin typeface="+mj-lt"/>
              </a:rPr>
              <a:t>chính</a:t>
            </a:r>
            <a:endParaRPr lang="en-US" altLang="en-US" dirty="0">
              <a:solidFill>
                <a:schemeClr val="tx1"/>
              </a:solidFill>
              <a:latin typeface="+mj-lt"/>
            </a:endParaRPr>
          </a:p>
          <a:p>
            <a:pPr lvl="1"/>
            <a:r>
              <a:rPr lang="en-US" altLang="en-US" sz="2000" dirty="0" err="1">
                <a:latin typeface="+mj-lt"/>
              </a:rPr>
              <a:t>Tốn</a:t>
            </a:r>
            <a:r>
              <a:rPr lang="en-US" altLang="en-US" sz="2000" dirty="0">
                <a:latin typeface="+mj-lt"/>
              </a:rPr>
              <a:t> </a:t>
            </a:r>
            <a:r>
              <a:rPr lang="en-US" altLang="en-US" sz="2000" dirty="0" err="1">
                <a:latin typeface="+mj-lt"/>
              </a:rPr>
              <a:t>ít</a:t>
            </a:r>
            <a:r>
              <a:rPr lang="en-US" altLang="en-US" sz="2000" dirty="0">
                <a:latin typeface="+mj-lt"/>
              </a:rPr>
              <a:t> </a:t>
            </a:r>
            <a:r>
              <a:rPr lang="en-US" altLang="en-US" sz="2000" dirty="0" err="1">
                <a:latin typeface="+mj-lt"/>
              </a:rPr>
              <a:t>thời</a:t>
            </a:r>
            <a:r>
              <a:rPr lang="en-US" altLang="en-US" sz="2000" dirty="0">
                <a:latin typeface="+mj-lt"/>
              </a:rPr>
              <a:t> </a:t>
            </a:r>
            <a:r>
              <a:rPr lang="en-US" altLang="en-US" sz="2000" dirty="0" err="1">
                <a:latin typeface="+mj-lt"/>
              </a:rPr>
              <a:t>gian</a:t>
            </a:r>
            <a:endParaRPr lang="en-US" altLang="en-US" sz="2000" dirty="0">
              <a:latin typeface="+mj-lt"/>
            </a:endParaRPr>
          </a:p>
          <a:p>
            <a:pPr lvl="1"/>
            <a:r>
              <a:rPr lang="en-US" altLang="en-US" sz="2000" dirty="0">
                <a:latin typeface="+mj-lt"/>
              </a:rPr>
              <a:t>Chi </a:t>
            </a:r>
            <a:r>
              <a:rPr lang="en-US" altLang="en-US" sz="2000" dirty="0" err="1">
                <a:latin typeface="+mj-lt"/>
              </a:rPr>
              <a:t>phí</a:t>
            </a:r>
            <a:r>
              <a:rPr lang="en-US" altLang="en-US" sz="2000" dirty="0">
                <a:latin typeface="+mj-lt"/>
              </a:rPr>
              <a:t> </a:t>
            </a:r>
            <a:r>
              <a:rPr lang="en-US" altLang="en-US" sz="2000" dirty="0" err="1">
                <a:latin typeface="+mj-lt"/>
              </a:rPr>
              <a:t>ít</a:t>
            </a:r>
            <a:r>
              <a:rPr lang="en-US" altLang="en-US" sz="2000" dirty="0">
                <a:latin typeface="+mj-lt"/>
              </a:rPr>
              <a:t> </a:t>
            </a:r>
            <a:r>
              <a:rPr lang="en-US" altLang="en-US" sz="2000" dirty="0" err="1">
                <a:latin typeface="+mj-lt"/>
              </a:rPr>
              <a:t>nhất</a:t>
            </a:r>
            <a:endParaRPr lang="en-US" altLang="en-US" sz="2000" dirty="0">
              <a:latin typeface="+mj-lt"/>
            </a:endParaRPr>
          </a:p>
          <a:p>
            <a:pPr lvl="1"/>
            <a:r>
              <a:rPr lang="en-US" altLang="en-US" sz="2000" dirty="0" err="1">
                <a:latin typeface="+mj-lt"/>
              </a:rPr>
              <a:t>Rủi</a:t>
            </a:r>
            <a:r>
              <a:rPr lang="en-US" altLang="en-US" sz="2000" dirty="0">
                <a:latin typeface="+mj-lt"/>
              </a:rPr>
              <a:t> </a:t>
            </a:r>
            <a:r>
              <a:rPr lang="en-US" altLang="en-US" sz="2000" dirty="0" err="1">
                <a:latin typeface="+mj-lt"/>
              </a:rPr>
              <a:t>ro</a:t>
            </a:r>
            <a:r>
              <a:rPr lang="en-US" altLang="en-US" sz="2000" dirty="0">
                <a:latin typeface="+mj-lt"/>
              </a:rPr>
              <a:t> </a:t>
            </a:r>
            <a:r>
              <a:rPr lang="en-US" altLang="en-US" sz="2000" dirty="0" err="1">
                <a:latin typeface="+mj-lt"/>
              </a:rPr>
              <a:t>ít</a:t>
            </a:r>
            <a:r>
              <a:rPr lang="en-US" altLang="en-US" sz="2000" dirty="0">
                <a:latin typeface="+mj-lt"/>
              </a:rPr>
              <a:t> </a:t>
            </a:r>
            <a:r>
              <a:rPr lang="en-US" altLang="en-US" sz="2000" dirty="0" err="1">
                <a:latin typeface="+mj-lt"/>
              </a:rPr>
              <a:t>nhất</a:t>
            </a:r>
            <a:endParaRPr lang="en-US" altLang="en-US" sz="2000" dirty="0">
              <a:latin typeface="+mj-lt"/>
            </a:endParaRPr>
          </a:p>
          <a:p>
            <a:pPr eaLnBrk="1" hangingPunct="1"/>
            <a:r>
              <a:rPr lang="en-US" altLang="en-US" dirty="0" err="1">
                <a:solidFill>
                  <a:schemeClr val="tx1"/>
                </a:solidFill>
                <a:latin typeface="+mj-lt"/>
              </a:rPr>
              <a:t>Mục</a:t>
            </a:r>
            <a:r>
              <a:rPr lang="en-US" altLang="en-US" dirty="0">
                <a:solidFill>
                  <a:schemeClr val="tx1"/>
                </a:solidFill>
                <a:latin typeface="+mj-lt"/>
              </a:rPr>
              <a:t> </a:t>
            </a:r>
            <a:r>
              <a:rPr lang="en-US" altLang="en-US" dirty="0" err="1">
                <a:solidFill>
                  <a:schemeClr val="tx1"/>
                </a:solidFill>
                <a:latin typeface="+mj-lt"/>
              </a:rPr>
              <a:t>tiêu</a:t>
            </a:r>
            <a:r>
              <a:rPr lang="en-US" altLang="en-US" dirty="0">
                <a:solidFill>
                  <a:schemeClr val="tx1"/>
                </a:solidFill>
                <a:latin typeface="+mj-lt"/>
              </a:rPr>
              <a:t> </a:t>
            </a:r>
            <a:r>
              <a:rPr lang="en-US" altLang="en-US" dirty="0" err="1">
                <a:solidFill>
                  <a:schemeClr val="tx1"/>
                </a:solidFill>
                <a:latin typeface="+mj-lt"/>
              </a:rPr>
              <a:t>thứ</a:t>
            </a:r>
            <a:r>
              <a:rPr lang="en-US" altLang="en-US" dirty="0">
                <a:solidFill>
                  <a:schemeClr val="tx1"/>
                </a:solidFill>
                <a:latin typeface="+mj-lt"/>
              </a:rPr>
              <a:t> </a:t>
            </a:r>
            <a:r>
              <a:rPr lang="en-US" altLang="en-US" dirty="0" err="1">
                <a:solidFill>
                  <a:schemeClr val="tx1"/>
                </a:solidFill>
                <a:latin typeface="+mj-lt"/>
              </a:rPr>
              <a:t>yếu</a:t>
            </a:r>
            <a:endParaRPr lang="en-US" altLang="en-US" dirty="0">
              <a:solidFill>
                <a:schemeClr val="tx1"/>
              </a:solidFill>
              <a:latin typeface="+mj-lt"/>
            </a:endParaRPr>
          </a:p>
          <a:p>
            <a:pPr lvl="1"/>
            <a:r>
              <a:rPr lang="en-US" altLang="en-US" sz="2000" dirty="0" err="1">
                <a:latin typeface="+mj-lt"/>
              </a:rPr>
              <a:t>Đánh</a:t>
            </a:r>
            <a:r>
              <a:rPr lang="en-US" altLang="en-US" sz="2000" dirty="0">
                <a:latin typeface="+mj-lt"/>
              </a:rPr>
              <a:t> </a:t>
            </a:r>
            <a:r>
              <a:rPr lang="en-US" altLang="en-US" sz="2000" dirty="0" err="1">
                <a:latin typeface="+mj-lt"/>
              </a:rPr>
              <a:t>giá</a:t>
            </a:r>
            <a:r>
              <a:rPr lang="en-US" altLang="en-US" sz="2000" dirty="0">
                <a:latin typeface="+mj-lt"/>
              </a:rPr>
              <a:t> </a:t>
            </a:r>
            <a:r>
              <a:rPr lang="en-US" altLang="en-US" sz="2000" dirty="0" err="1">
                <a:latin typeface="+mj-lt"/>
              </a:rPr>
              <a:t>các</a:t>
            </a:r>
            <a:r>
              <a:rPr lang="en-US" altLang="en-US" sz="2000" dirty="0">
                <a:latin typeface="+mj-lt"/>
              </a:rPr>
              <a:t> </a:t>
            </a:r>
            <a:r>
              <a:rPr lang="en-US" altLang="en-US" sz="2000" dirty="0" err="1">
                <a:latin typeface="+mj-lt"/>
              </a:rPr>
              <a:t>lựa</a:t>
            </a:r>
            <a:r>
              <a:rPr lang="en-US" altLang="en-US" sz="2000" dirty="0">
                <a:latin typeface="+mj-lt"/>
              </a:rPr>
              <a:t> </a:t>
            </a:r>
            <a:r>
              <a:rPr lang="en-US" altLang="en-US" sz="2000" dirty="0" err="1">
                <a:latin typeface="+mj-lt"/>
              </a:rPr>
              <a:t>chọn</a:t>
            </a:r>
            <a:r>
              <a:rPr lang="en-US" altLang="en-US" sz="2000" dirty="0">
                <a:latin typeface="+mj-lt"/>
              </a:rPr>
              <a:t> </a:t>
            </a:r>
            <a:r>
              <a:rPr lang="en-US" altLang="en-US" sz="2000" dirty="0" err="1">
                <a:latin typeface="+mj-lt"/>
              </a:rPr>
              <a:t>lịch</a:t>
            </a:r>
            <a:r>
              <a:rPr lang="en-US" altLang="en-US" sz="2000" dirty="0">
                <a:latin typeface="+mj-lt"/>
              </a:rPr>
              <a:t> </a:t>
            </a:r>
            <a:r>
              <a:rPr lang="en-US" altLang="en-US" sz="2000" dirty="0" err="1">
                <a:latin typeface="+mj-lt"/>
              </a:rPr>
              <a:t>thực</a:t>
            </a:r>
            <a:r>
              <a:rPr lang="en-US" altLang="en-US" sz="2000" dirty="0">
                <a:latin typeface="+mj-lt"/>
              </a:rPr>
              <a:t> </a:t>
            </a:r>
            <a:r>
              <a:rPr lang="en-US" altLang="en-US" sz="2000" dirty="0" err="1">
                <a:latin typeface="+mj-lt"/>
              </a:rPr>
              <a:t>hiện</a:t>
            </a:r>
            <a:endParaRPr lang="en-US" altLang="en-US" sz="2000" dirty="0">
              <a:latin typeface="+mj-lt"/>
            </a:endParaRPr>
          </a:p>
          <a:p>
            <a:pPr lvl="1"/>
            <a:r>
              <a:rPr lang="en-US" altLang="en-US" sz="2000" dirty="0" err="1">
                <a:latin typeface="+mj-lt"/>
              </a:rPr>
              <a:t>Sử</a:t>
            </a:r>
            <a:r>
              <a:rPr lang="en-US" altLang="en-US" sz="2000" dirty="0">
                <a:latin typeface="+mj-lt"/>
              </a:rPr>
              <a:t> </a:t>
            </a:r>
            <a:r>
              <a:rPr lang="en-US" altLang="en-US" sz="2000" dirty="0" err="1">
                <a:latin typeface="+mj-lt"/>
              </a:rPr>
              <a:t>dụng</a:t>
            </a:r>
            <a:r>
              <a:rPr lang="en-US" altLang="en-US" sz="2000" dirty="0">
                <a:latin typeface="+mj-lt"/>
              </a:rPr>
              <a:t> </a:t>
            </a:r>
            <a:r>
              <a:rPr lang="en-US" altLang="en-US" sz="2000" dirty="0" err="1">
                <a:latin typeface="+mj-lt"/>
              </a:rPr>
              <a:t>hiệu</a:t>
            </a:r>
            <a:r>
              <a:rPr lang="en-US" altLang="en-US" sz="2000" dirty="0">
                <a:latin typeface="+mj-lt"/>
              </a:rPr>
              <a:t> </a:t>
            </a:r>
            <a:r>
              <a:rPr lang="en-US" altLang="en-US" sz="2000" dirty="0" err="1">
                <a:latin typeface="+mj-lt"/>
              </a:rPr>
              <a:t>quả</a:t>
            </a:r>
            <a:r>
              <a:rPr lang="en-US" altLang="en-US" sz="2000" dirty="0">
                <a:latin typeface="+mj-lt"/>
              </a:rPr>
              <a:t> </a:t>
            </a:r>
            <a:r>
              <a:rPr lang="en-US" altLang="en-US" sz="2000" dirty="0" err="1">
                <a:latin typeface="+mj-lt"/>
              </a:rPr>
              <a:t>các</a:t>
            </a:r>
            <a:r>
              <a:rPr lang="en-US" altLang="en-US" sz="2000" dirty="0">
                <a:latin typeface="+mj-lt"/>
              </a:rPr>
              <a:t> </a:t>
            </a:r>
            <a:r>
              <a:rPr lang="en-US" altLang="en-US" sz="2000" dirty="0" err="1">
                <a:latin typeface="+mj-lt"/>
              </a:rPr>
              <a:t>tài</a:t>
            </a:r>
            <a:r>
              <a:rPr lang="en-US" altLang="en-US" sz="2000" dirty="0">
                <a:latin typeface="+mj-lt"/>
              </a:rPr>
              <a:t> </a:t>
            </a:r>
            <a:r>
              <a:rPr lang="en-US" altLang="en-US" sz="2000" dirty="0" err="1">
                <a:latin typeface="+mj-lt"/>
              </a:rPr>
              <a:t>nguyên</a:t>
            </a:r>
            <a:endParaRPr lang="en-US" altLang="en-US" sz="2000" dirty="0">
              <a:latin typeface="+mj-lt"/>
            </a:endParaRPr>
          </a:p>
          <a:p>
            <a:pPr lvl="1"/>
            <a:r>
              <a:rPr lang="en-US" altLang="en-US" sz="2000" dirty="0">
                <a:latin typeface="+mj-lt"/>
              </a:rPr>
              <a:t>Giao </a:t>
            </a:r>
            <a:r>
              <a:rPr lang="en-US" altLang="en-US" sz="2000" dirty="0" err="1">
                <a:latin typeface="+mj-lt"/>
              </a:rPr>
              <a:t>tiếp</a:t>
            </a:r>
            <a:r>
              <a:rPr lang="en-US" altLang="en-US" sz="2000" dirty="0">
                <a:latin typeface="+mj-lt"/>
              </a:rPr>
              <a:t>, </a:t>
            </a:r>
            <a:r>
              <a:rPr lang="en-US" altLang="en-US" sz="2000" dirty="0" err="1">
                <a:latin typeface="+mj-lt"/>
              </a:rPr>
              <a:t>truyền</a:t>
            </a:r>
            <a:r>
              <a:rPr lang="en-US" altLang="en-US" sz="2000" dirty="0">
                <a:latin typeface="+mj-lt"/>
              </a:rPr>
              <a:t> </a:t>
            </a:r>
            <a:r>
              <a:rPr lang="en-US" altLang="en-US" sz="2000" dirty="0" err="1">
                <a:latin typeface="+mj-lt"/>
              </a:rPr>
              <a:t>thông</a:t>
            </a:r>
            <a:endParaRPr lang="en-US" altLang="en-US" sz="2000" dirty="0">
              <a:latin typeface="+mj-lt"/>
            </a:endParaRPr>
          </a:p>
        </p:txBody>
      </p:sp>
    </p:spTree>
    <p:extLst>
      <p:ext uri="{BB962C8B-B14F-4D97-AF65-F5344CB8AC3E}">
        <p14:creationId xmlns:p14="http://schemas.microsoft.com/office/powerpoint/2010/main" val="15897339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7683" y="1285875"/>
            <a:ext cx="8526117" cy="4692650"/>
          </a:xfrm>
        </p:spPr>
        <p:txBody>
          <a:bodyPr>
            <a:noAutofit/>
          </a:bodyPr>
          <a:lstStyle/>
          <a:p>
            <a:pPr marL="355600" marR="696595" indent="-342900">
              <a:lnSpc>
                <a:spcPct val="123800"/>
              </a:lnSpc>
              <a:spcBef>
                <a:spcPts val="100"/>
              </a:spcBef>
              <a:buFont typeface="Wingdings" panose="05000000000000000000" pitchFamily="2" charset="2"/>
              <a:buChar char="§"/>
            </a:pPr>
            <a:r>
              <a:rPr lang="en-US" sz="2200" spc="-5" dirty="0">
                <a:solidFill>
                  <a:schemeClr val="tx1"/>
                </a:solidFill>
                <a:latin typeface="+mj-lt"/>
                <a:cs typeface="Tahoma"/>
              </a:rPr>
              <a:t>Requirements: </a:t>
            </a:r>
            <a:r>
              <a:rPr lang="en-US" sz="2200" spc="-5" dirty="0" err="1">
                <a:solidFill>
                  <a:schemeClr val="tx1"/>
                </a:solidFill>
                <a:latin typeface="+mj-lt"/>
                <a:cs typeface="Tahoma"/>
              </a:rPr>
              <a:t>yêu</a:t>
            </a:r>
            <a:r>
              <a:rPr lang="en-US" sz="2200" spc="-5" dirty="0">
                <a:solidFill>
                  <a:schemeClr val="tx1"/>
                </a:solidFill>
                <a:latin typeface="+mj-lt"/>
                <a:cs typeface="Tahoma"/>
              </a:rPr>
              <a:t> </a:t>
            </a:r>
            <a:r>
              <a:rPr lang="en-US" sz="2200" spc="-5" dirty="0" err="1">
                <a:solidFill>
                  <a:schemeClr val="tx1"/>
                </a:solidFill>
                <a:latin typeface="+mj-lt"/>
                <a:cs typeface="Tahoma"/>
              </a:rPr>
              <a:t>cầu</a:t>
            </a:r>
            <a:r>
              <a:rPr lang="en-US" sz="2200" spc="-5" dirty="0">
                <a:solidFill>
                  <a:schemeClr val="tx1"/>
                </a:solidFill>
                <a:latin typeface="+mj-lt"/>
                <a:cs typeface="Tahoma"/>
              </a:rPr>
              <a:t>, </a:t>
            </a:r>
            <a:r>
              <a:rPr lang="en-US" sz="2200" spc="-5" dirty="0" err="1">
                <a:solidFill>
                  <a:schemeClr val="tx1"/>
                </a:solidFill>
                <a:latin typeface="+mj-lt"/>
                <a:cs typeface="Tahoma"/>
              </a:rPr>
              <a:t>lấy</a:t>
            </a:r>
            <a:r>
              <a:rPr lang="en-US" sz="2200" spc="-5" dirty="0">
                <a:solidFill>
                  <a:schemeClr val="tx1"/>
                </a:solidFill>
                <a:latin typeface="+mj-lt"/>
                <a:cs typeface="Tahoma"/>
              </a:rPr>
              <a:t> </a:t>
            </a:r>
            <a:r>
              <a:rPr lang="en-US" sz="2200" spc="-5" dirty="0" err="1">
                <a:solidFill>
                  <a:schemeClr val="tx1"/>
                </a:solidFill>
                <a:latin typeface="+mj-lt"/>
                <a:cs typeface="Tahoma"/>
              </a:rPr>
              <a:t>yêu</a:t>
            </a:r>
            <a:r>
              <a:rPr lang="en-US" sz="2200" spc="-100" dirty="0">
                <a:solidFill>
                  <a:schemeClr val="tx1"/>
                </a:solidFill>
                <a:latin typeface="+mj-lt"/>
                <a:cs typeface="Tahoma"/>
              </a:rPr>
              <a:t> </a:t>
            </a:r>
            <a:r>
              <a:rPr lang="en-US" sz="2200" spc="-5" dirty="0" err="1">
                <a:solidFill>
                  <a:schemeClr val="tx1"/>
                </a:solidFill>
                <a:latin typeface="+mj-lt"/>
                <a:cs typeface="Tahoma"/>
              </a:rPr>
              <a:t>cầu</a:t>
            </a:r>
            <a:r>
              <a:rPr lang="en-US" sz="2200" spc="-5" dirty="0">
                <a:solidFill>
                  <a:schemeClr val="tx1"/>
                </a:solidFill>
                <a:latin typeface="+mj-lt"/>
                <a:cs typeface="Tahoma"/>
              </a:rPr>
              <a:t>  </a:t>
            </a:r>
          </a:p>
          <a:p>
            <a:pPr marL="355600" marR="696595" indent="-342900">
              <a:lnSpc>
                <a:spcPct val="123800"/>
              </a:lnSpc>
              <a:spcBef>
                <a:spcPts val="100"/>
              </a:spcBef>
              <a:buFont typeface="Wingdings" panose="05000000000000000000" pitchFamily="2" charset="2"/>
              <a:buChar char="§"/>
            </a:pPr>
            <a:r>
              <a:rPr lang="en-US" sz="2200" spc="-5" dirty="0">
                <a:solidFill>
                  <a:schemeClr val="tx1"/>
                </a:solidFill>
                <a:latin typeface="+mj-lt"/>
                <a:cs typeface="Tahoma"/>
              </a:rPr>
              <a:t>Description: </a:t>
            </a:r>
            <a:r>
              <a:rPr lang="en-US" sz="2200" spc="-5" dirty="0" err="1">
                <a:solidFill>
                  <a:schemeClr val="tx1"/>
                </a:solidFill>
                <a:latin typeface="+mj-lt"/>
                <a:cs typeface="Tahoma"/>
              </a:rPr>
              <a:t>đặc</a:t>
            </a:r>
            <a:r>
              <a:rPr lang="en-US" sz="2200" spc="-5" dirty="0">
                <a:solidFill>
                  <a:schemeClr val="tx1"/>
                </a:solidFill>
                <a:latin typeface="+mj-lt"/>
                <a:cs typeface="Tahoma"/>
              </a:rPr>
              <a:t> </a:t>
            </a:r>
            <a:r>
              <a:rPr lang="en-US" sz="2200" spc="-5" dirty="0" err="1">
                <a:solidFill>
                  <a:schemeClr val="tx1"/>
                </a:solidFill>
                <a:latin typeface="+mj-lt"/>
                <a:cs typeface="Tahoma"/>
              </a:rPr>
              <a:t>tả</a:t>
            </a:r>
            <a:r>
              <a:rPr lang="en-US" sz="2200" spc="-5" dirty="0">
                <a:solidFill>
                  <a:schemeClr val="tx1"/>
                </a:solidFill>
                <a:latin typeface="+mj-lt"/>
                <a:cs typeface="Tahoma"/>
              </a:rPr>
              <a:t> </a:t>
            </a:r>
            <a:r>
              <a:rPr lang="en-US" sz="2200" spc="-5" dirty="0" err="1">
                <a:solidFill>
                  <a:schemeClr val="tx1"/>
                </a:solidFill>
                <a:latin typeface="+mj-lt"/>
                <a:cs typeface="Tahoma"/>
              </a:rPr>
              <a:t>yêu</a:t>
            </a:r>
            <a:r>
              <a:rPr lang="en-US" sz="2200" spc="-40" dirty="0">
                <a:solidFill>
                  <a:schemeClr val="tx1"/>
                </a:solidFill>
                <a:latin typeface="+mj-lt"/>
                <a:cs typeface="Tahoma"/>
              </a:rPr>
              <a:t> </a:t>
            </a:r>
            <a:r>
              <a:rPr lang="en-US" sz="2200" spc="-5" dirty="0" err="1">
                <a:solidFill>
                  <a:schemeClr val="tx1"/>
                </a:solidFill>
                <a:latin typeface="+mj-lt"/>
                <a:cs typeface="Tahoma"/>
              </a:rPr>
              <a:t>cầu</a:t>
            </a:r>
            <a:endParaRPr lang="en-US" sz="2200" dirty="0">
              <a:solidFill>
                <a:schemeClr val="tx1"/>
              </a:solidFill>
              <a:latin typeface="+mj-lt"/>
              <a:cs typeface="Tahoma"/>
            </a:endParaRPr>
          </a:p>
          <a:p>
            <a:pPr marL="355600" marR="5080" indent="-342900">
              <a:lnSpc>
                <a:spcPct val="123500"/>
              </a:lnSpc>
              <a:spcBef>
                <a:spcPts val="10"/>
              </a:spcBef>
              <a:buFont typeface="Wingdings" panose="05000000000000000000" pitchFamily="2" charset="2"/>
              <a:buChar char="§"/>
            </a:pPr>
            <a:r>
              <a:rPr lang="en-US" sz="2200" spc="-10" dirty="0">
                <a:solidFill>
                  <a:schemeClr val="tx1"/>
                </a:solidFill>
                <a:latin typeface="+mj-lt"/>
                <a:cs typeface="Tahoma"/>
              </a:rPr>
              <a:t>Analysis: </a:t>
            </a:r>
            <a:r>
              <a:rPr lang="en-US" sz="2200" spc="-5" dirty="0" err="1">
                <a:solidFill>
                  <a:schemeClr val="tx1"/>
                </a:solidFill>
                <a:latin typeface="+mj-lt"/>
                <a:cs typeface="Tahoma"/>
              </a:rPr>
              <a:t>phân</a:t>
            </a:r>
            <a:r>
              <a:rPr lang="en-US" sz="2200" spc="-5" dirty="0">
                <a:solidFill>
                  <a:schemeClr val="tx1"/>
                </a:solidFill>
                <a:latin typeface="+mj-lt"/>
                <a:cs typeface="Tahoma"/>
              </a:rPr>
              <a:t> </a:t>
            </a:r>
            <a:r>
              <a:rPr lang="en-US" sz="2200" spc="-5" dirty="0" err="1">
                <a:solidFill>
                  <a:schemeClr val="tx1"/>
                </a:solidFill>
                <a:latin typeface="+mj-lt"/>
                <a:cs typeface="Tahoma"/>
              </a:rPr>
              <a:t>tích</a:t>
            </a:r>
            <a:r>
              <a:rPr lang="en-US" sz="2200" spc="-5" dirty="0">
                <a:solidFill>
                  <a:schemeClr val="tx1"/>
                </a:solidFill>
                <a:latin typeface="+mj-lt"/>
                <a:cs typeface="Tahoma"/>
              </a:rPr>
              <a:t> </a:t>
            </a:r>
            <a:r>
              <a:rPr lang="en-US" sz="2200" spc="-5" dirty="0" err="1">
                <a:solidFill>
                  <a:schemeClr val="tx1"/>
                </a:solidFill>
                <a:latin typeface="+mj-lt"/>
                <a:cs typeface="Tahoma"/>
              </a:rPr>
              <a:t>yêu</a:t>
            </a:r>
            <a:r>
              <a:rPr lang="en-US" sz="2200" spc="-5" dirty="0">
                <a:solidFill>
                  <a:schemeClr val="tx1"/>
                </a:solidFill>
                <a:latin typeface="+mj-lt"/>
                <a:cs typeface="Tahoma"/>
              </a:rPr>
              <a:t> </a:t>
            </a:r>
            <a:r>
              <a:rPr lang="en-US" sz="2200" spc="-5" dirty="0" err="1">
                <a:solidFill>
                  <a:schemeClr val="tx1"/>
                </a:solidFill>
                <a:latin typeface="+mj-lt"/>
                <a:cs typeface="Tahoma"/>
              </a:rPr>
              <a:t>cầu</a:t>
            </a:r>
            <a:r>
              <a:rPr lang="en-US" sz="2200" spc="-5" dirty="0">
                <a:solidFill>
                  <a:schemeClr val="tx1"/>
                </a:solidFill>
                <a:latin typeface="+mj-lt"/>
                <a:cs typeface="Tahoma"/>
              </a:rPr>
              <a:t> </a:t>
            </a:r>
            <a:r>
              <a:rPr lang="en-US" sz="2200" dirty="0">
                <a:solidFill>
                  <a:schemeClr val="tx1"/>
                </a:solidFill>
                <a:latin typeface="+mj-lt"/>
                <a:cs typeface="Tahoma"/>
              </a:rPr>
              <a:t>/ </a:t>
            </a:r>
            <a:r>
              <a:rPr lang="en-US" sz="2200" spc="-5" dirty="0" err="1">
                <a:solidFill>
                  <a:schemeClr val="tx1"/>
                </a:solidFill>
                <a:latin typeface="+mj-lt"/>
                <a:cs typeface="Tahoma"/>
              </a:rPr>
              <a:t>phần</a:t>
            </a:r>
            <a:r>
              <a:rPr lang="en-US" sz="2200" spc="-5" dirty="0">
                <a:solidFill>
                  <a:schemeClr val="tx1"/>
                </a:solidFill>
                <a:latin typeface="+mj-lt"/>
                <a:cs typeface="Tahoma"/>
              </a:rPr>
              <a:t> </a:t>
            </a:r>
            <a:r>
              <a:rPr lang="en-US" sz="2200" spc="-5" dirty="0" err="1">
                <a:solidFill>
                  <a:schemeClr val="tx1"/>
                </a:solidFill>
                <a:latin typeface="+mj-lt"/>
                <a:cs typeface="Tahoma"/>
              </a:rPr>
              <a:t>mềm</a:t>
            </a:r>
            <a:r>
              <a:rPr lang="en-US" sz="2200" spc="-5" dirty="0">
                <a:solidFill>
                  <a:schemeClr val="tx1"/>
                </a:solidFill>
                <a:latin typeface="+mj-lt"/>
                <a:cs typeface="Tahoma"/>
              </a:rPr>
              <a:t>  </a:t>
            </a:r>
          </a:p>
          <a:p>
            <a:pPr marL="355600" marR="5080" indent="-342900">
              <a:lnSpc>
                <a:spcPct val="123500"/>
              </a:lnSpc>
              <a:spcBef>
                <a:spcPts val="10"/>
              </a:spcBef>
              <a:buFont typeface="Wingdings" panose="05000000000000000000" pitchFamily="2" charset="2"/>
              <a:buChar char="§"/>
            </a:pPr>
            <a:r>
              <a:rPr lang="en-US" sz="2200" spc="-5" dirty="0">
                <a:solidFill>
                  <a:schemeClr val="tx1"/>
                </a:solidFill>
                <a:latin typeface="+mj-lt"/>
                <a:cs typeface="Tahoma"/>
              </a:rPr>
              <a:t>Design: </a:t>
            </a:r>
            <a:r>
              <a:rPr lang="en-US" sz="2200" spc="-5" dirty="0" err="1">
                <a:solidFill>
                  <a:schemeClr val="tx1"/>
                </a:solidFill>
                <a:latin typeface="+mj-lt"/>
                <a:cs typeface="Tahoma"/>
              </a:rPr>
              <a:t>thiết</a:t>
            </a:r>
            <a:r>
              <a:rPr lang="en-US" sz="2200" spc="-15" dirty="0">
                <a:solidFill>
                  <a:schemeClr val="tx1"/>
                </a:solidFill>
                <a:latin typeface="+mj-lt"/>
                <a:cs typeface="Tahoma"/>
              </a:rPr>
              <a:t> </a:t>
            </a:r>
            <a:r>
              <a:rPr lang="en-US" sz="2200" spc="-5" dirty="0" err="1">
                <a:solidFill>
                  <a:schemeClr val="tx1"/>
                </a:solidFill>
                <a:latin typeface="+mj-lt"/>
                <a:cs typeface="Tahoma"/>
              </a:rPr>
              <a:t>kế</a:t>
            </a:r>
            <a:endParaRPr lang="en-US" sz="2200" dirty="0">
              <a:solidFill>
                <a:schemeClr val="tx1"/>
              </a:solidFill>
              <a:latin typeface="+mj-lt"/>
              <a:cs typeface="Tahoma"/>
            </a:endParaRPr>
          </a:p>
          <a:p>
            <a:pPr marL="355600" marR="2545715" indent="-342900">
              <a:lnSpc>
                <a:spcPct val="123800"/>
              </a:lnSpc>
              <a:buFont typeface="Wingdings" panose="05000000000000000000" pitchFamily="2" charset="2"/>
              <a:buChar char="§"/>
            </a:pPr>
            <a:r>
              <a:rPr lang="en-US" sz="2200" spc="-5" dirty="0">
                <a:solidFill>
                  <a:schemeClr val="tx1"/>
                </a:solidFill>
                <a:latin typeface="+mj-lt"/>
                <a:cs typeface="Tahoma"/>
              </a:rPr>
              <a:t>Implementation: </a:t>
            </a:r>
            <a:r>
              <a:rPr lang="en-US" sz="2200" spc="-5" dirty="0" err="1">
                <a:solidFill>
                  <a:schemeClr val="tx1"/>
                </a:solidFill>
                <a:latin typeface="+mj-lt"/>
                <a:cs typeface="Tahoma"/>
              </a:rPr>
              <a:t>cài</a:t>
            </a:r>
            <a:r>
              <a:rPr lang="en-US" sz="2200" spc="-110" dirty="0">
                <a:solidFill>
                  <a:schemeClr val="tx1"/>
                </a:solidFill>
                <a:latin typeface="+mj-lt"/>
                <a:cs typeface="Tahoma"/>
              </a:rPr>
              <a:t> </a:t>
            </a:r>
            <a:r>
              <a:rPr lang="en-US" sz="2200" spc="-5" dirty="0" err="1">
                <a:solidFill>
                  <a:schemeClr val="tx1"/>
                </a:solidFill>
                <a:latin typeface="+mj-lt"/>
                <a:cs typeface="Tahoma"/>
              </a:rPr>
              <a:t>đặt</a:t>
            </a:r>
            <a:r>
              <a:rPr lang="en-US" sz="2200" spc="-5" dirty="0">
                <a:solidFill>
                  <a:schemeClr val="tx1"/>
                </a:solidFill>
                <a:latin typeface="+mj-lt"/>
                <a:cs typeface="Tahoma"/>
              </a:rPr>
              <a:t>  </a:t>
            </a:r>
          </a:p>
          <a:p>
            <a:pPr marL="355600" marR="2545715" indent="-342900">
              <a:lnSpc>
                <a:spcPct val="123800"/>
              </a:lnSpc>
              <a:buFont typeface="Wingdings" panose="05000000000000000000" pitchFamily="2" charset="2"/>
              <a:buChar char="§"/>
            </a:pPr>
            <a:r>
              <a:rPr lang="en-US" sz="2200" spc="-5" dirty="0">
                <a:solidFill>
                  <a:schemeClr val="tx1"/>
                </a:solidFill>
                <a:latin typeface="+mj-lt"/>
                <a:cs typeface="Tahoma"/>
              </a:rPr>
              <a:t>Delivery: </a:t>
            </a:r>
            <a:r>
              <a:rPr lang="en-US" sz="2200" spc="-5" dirty="0" err="1">
                <a:solidFill>
                  <a:schemeClr val="tx1"/>
                </a:solidFill>
                <a:latin typeface="+mj-lt"/>
                <a:cs typeface="Tahoma"/>
              </a:rPr>
              <a:t>triển</a:t>
            </a:r>
            <a:r>
              <a:rPr lang="en-US" sz="2200" spc="-5" dirty="0">
                <a:solidFill>
                  <a:schemeClr val="tx1"/>
                </a:solidFill>
                <a:latin typeface="+mj-lt"/>
                <a:cs typeface="Tahoma"/>
              </a:rPr>
              <a:t> </a:t>
            </a:r>
            <a:r>
              <a:rPr lang="en-US" sz="2200" spc="-5" dirty="0" err="1">
                <a:solidFill>
                  <a:schemeClr val="tx1"/>
                </a:solidFill>
                <a:latin typeface="+mj-lt"/>
                <a:cs typeface="Tahoma"/>
              </a:rPr>
              <a:t>khai</a:t>
            </a:r>
            <a:r>
              <a:rPr lang="en-US" sz="2200" spc="-5" dirty="0">
                <a:solidFill>
                  <a:schemeClr val="tx1"/>
                </a:solidFill>
                <a:latin typeface="+mj-lt"/>
                <a:cs typeface="Tahoma"/>
              </a:rPr>
              <a:t>  </a:t>
            </a:r>
          </a:p>
          <a:p>
            <a:pPr marL="355600" marR="2545715" indent="-342900">
              <a:lnSpc>
                <a:spcPct val="123800"/>
              </a:lnSpc>
              <a:buFont typeface="Wingdings" panose="05000000000000000000" pitchFamily="2" charset="2"/>
              <a:buChar char="§"/>
            </a:pPr>
            <a:r>
              <a:rPr lang="en-US" sz="2200" spc="-5" dirty="0">
                <a:solidFill>
                  <a:schemeClr val="tx1"/>
                </a:solidFill>
                <a:latin typeface="+mj-lt"/>
                <a:cs typeface="Tahoma"/>
              </a:rPr>
              <a:t>Testing: </a:t>
            </a:r>
            <a:r>
              <a:rPr lang="en-US" sz="2200" spc="-5" dirty="0" err="1">
                <a:solidFill>
                  <a:schemeClr val="tx1"/>
                </a:solidFill>
                <a:latin typeface="+mj-lt"/>
                <a:cs typeface="Tahoma"/>
              </a:rPr>
              <a:t>kiểm</a:t>
            </a:r>
            <a:r>
              <a:rPr lang="en-US" sz="2200" spc="-25" dirty="0">
                <a:solidFill>
                  <a:schemeClr val="tx1"/>
                </a:solidFill>
                <a:latin typeface="+mj-lt"/>
                <a:cs typeface="Tahoma"/>
              </a:rPr>
              <a:t> </a:t>
            </a:r>
            <a:r>
              <a:rPr lang="en-US" sz="2200" spc="-5" dirty="0" err="1">
                <a:solidFill>
                  <a:schemeClr val="tx1"/>
                </a:solidFill>
                <a:latin typeface="+mj-lt"/>
                <a:cs typeface="Tahoma"/>
              </a:rPr>
              <a:t>thử</a:t>
            </a:r>
            <a:endParaRPr lang="en-US" sz="2200" dirty="0">
              <a:solidFill>
                <a:schemeClr val="tx1"/>
              </a:solidFill>
              <a:latin typeface="+mj-lt"/>
              <a:cs typeface="Tahoma"/>
            </a:endParaRPr>
          </a:p>
          <a:p>
            <a:pPr marL="355600" marR="2545715" indent="-342900">
              <a:lnSpc>
                <a:spcPct val="123800"/>
              </a:lnSpc>
              <a:buFont typeface="Wingdings" panose="05000000000000000000" pitchFamily="2" charset="2"/>
              <a:buChar char="§"/>
            </a:pPr>
            <a:r>
              <a:rPr lang="en-US" sz="2200" spc="-5" dirty="0">
                <a:solidFill>
                  <a:schemeClr val="tx1"/>
                </a:solidFill>
                <a:latin typeface="+mj-lt"/>
                <a:cs typeface="Tahoma"/>
              </a:rPr>
              <a:t>Maintenance: </a:t>
            </a:r>
            <a:r>
              <a:rPr lang="en-US" sz="2200" spc="-5" dirty="0" err="1">
                <a:solidFill>
                  <a:schemeClr val="tx1"/>
                </a:solidFill>
                <a:latin typeface="+mj-lt"/>
                <a:cs typeface="Tahoma"/>
              </a:rPr>
              <a:t>bảo</a:t>
            </a:r>
            <a:r>
              <a:rPr lang="en-US" sz="2200" spc="-5" dirty="0">
                <a:solidFill>
                  <a:schemeClr val="tx1"/>
                </a:solidFill>
                <a:latin typeface="+mj-lt"/>
                <a:cs typeface="Tahoma"/>
              </a:rPr>
              <a:t> </a:t>
            </a:r>
            <a:r>
              <a:rPr lang="en-US" sz="2200" spc="-5" dirty="0" err="1">
                <a:solidFill>
                  <a:schemeClr val="tx1"/>
                </a:solidFill>
                <a:latin typeface="+mj-lt"/>
                <a:cs typeface="Tahoma"/>
              </a:rPr>
              <a:t>trì</a:t>
            </a:r>
            <a:r>
              <a:rPr lang="en-US" sz="2200" spc="-5" dirty="0">
                <a:solidFill>
                  <a:schemeClr val="tx1"/>
                </a:solidFill>
                <a:latin typeface="+mj-lt"/>
                <a:cs typeface="Tahoma"/>
              </a:rPr>
              <a:t>  </a:t>
            </a:r>
          </a:p>
        </p:txBody>
      </p:sp>
    </p:spTree>
    <p:extLst>
      <p:ext uri="{BB962C8B-B14F-4D97-AF65-F5344CB8AC3E}">
        <p14:creationId xmlns:p14="http://schemas.microsoft.com/office/powerpoint/2010/main" val="1614275022"/>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hoạch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án</a:t>
            </a:r>
            <a:endParaRPr lang="aa-ET" sz="2800" dirty="0"/>
          </a:p>
        </p:txBody>
      </p:sp>
      <p:pic>
        <p:nvPicPr>
          <p:cNvPr id="4" name="Picture 4">
            <a:extLst>
              <a:ext uri="{FF2B5EF4-FFF2-40B4-BE49-F238E27FC236}">
                <a16:creationId xmlns:a16="http://schemas.microsoft.com/office/drawing/2014/main" id="{6197582A-5980-498B-96BD-EDAEB3A3D8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3952875" y="1395413"/>
            <a:ext cx="7753350" cy="4343400"/>
          </a:xfrm>
          <a:prstGeom prst="rect">
            <a:avLst/>
          </a:prstGeom>
          <a:noFill/>
        </p:spPr>
      </p:pic>
    </p:spTree>
    <p:extLst>
      <p:ext uri="{BB962C8B-B14F-4D97-AF65-F5344CB8AC3E}">
        <p14:creationId xmlns:p14="http://schemas.microsoft.com/office/powerpoint/2010/main" val="19486069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13016" y="1265997"/>
            <a:ext cx="7570942" cy="4692650"/>
          </a:xfrm>
        </p:spPr>
        <p:txBody>
          <a:bodyPr>
            <a:normAutofit/>
          </a:bodyPr>
          <a:lstStyle/>
          <a:p>
            <a:pPr marL="12700" algn="just">
              <a:lnSpc>
                <a:spcPct val="100000"/>
              </a:lnSpc>
              <a:spcBef>
                <a:spcPts val="830"/>
              </a:spcBef>
              <a:tabLst>
                <a:tab pos="354965" algn="l"/>
                <a:tab pos="355600" algn="l"/>
              </a:tabLst>
            </a:pPr>
            <a:r>
              <a:rPr lang="vi-VN" b="1" spc="-5" dirty="0">
                <a:solidFill>
                  <a:schemeClr val="tx1"/>
                </a:solidFill>
                <a:latin typeface="Arial"/>
                <a:cs typeface="Arial"/>
              </a:rPr>
              <a:t>Đặc </a:t>
            </a:r>
            <a:r>
              <a:rPr lang="vi-VN" b="1" dirty="0">
                <a:solidFill>
                  <a:schemeClr val="tx1"/>
                </a:solidFill>
                <a:latin typeface="Arial"/>
                <a:cs typeface="Arial"/>
              </a:rPr>
              <a:t>trưng </a:t>
            </a:r>
            <a:r>
              <a:rPr lang="vi-VN" b="1" spc="-5" dirty="0">
                <a:solidFill>
                  <a:schemeClr val="tx1"/>
                </a:solidFill>
                <a:latin typeface="Arial"/>
                <a:cs typeface="Arial"/>
              </a:rPr>
              <a:t>của </a:t>
            </a:r>
            <a:r>
              <a:rPr lang="vi-VN" b="1" dirty="0">
                <a:solidFill>
                  <a:schemeClr val="tx1"/>
                </a:solidFill>
                <a:latin typeface="Arial"/>
                <a:cs typeface="Arial"/>
              </a:rPr>
              <a:t>phần</a:t>
            </a:r>
            <a:r>
              <a:rPr lang="vi-VN" b="1" spc="-5" dirty="0">
                <a:solidFill>
                  <a:schemeClr val="tx1"/>
                </a:solidFill>
                <a:latin typeface="Arial"/>
                <a:cs typeface="Arial"/>
              </a:rPr>
              <a:t> mềm:</a:t>
            </a:r>
            <a:endParaRPr lang="en-US" b="1" dirty="0">
              <a:solidFill>
                <a:schemeClr val="tx1"/>
              </a:solidFill>
              <a:latin typeface="Arial"/>
              <a:cs typeface="Arial"/>
            </a:endParaRPr>
          </a:p>
          <a:p>
            <a:pPr marL="355600" indent="-342900" algn="just">
              <a:lnSpc>
                <a:spcPct val="100000"/>
              </a:lnSpc>
              <a:spcBef>
                <a:spcPts val="830"/>
              </a:spcBef>
              <a:buFont typeface="Wingdings" panose="05000000000000000000" pitchFamily="2" charset="2"/>
              <a:buChar char="Ø"/>
              <a:tabLst>
                <a:tab pos="354965" algn="l"/>
                <a:tab pos="355600" algn="l"/>
              </a:tabLst>
            </a:pPr>
            <a:r>
              <a:rPr lang="vi-VN" spc="-5" dirty="0">
                <a:solidFill>
                  <a:schemeClr val="tx1"/>
                </a:solidFill>
                <a:latin typeface="Arial"/>
                <a:cs typeface="Arial"/>
              </a:rPr>
              <a:t>Phần mềm được thiết kế, chế tạo </a:t>
            </a:r>
            <a:r>
              <a:rPr lang="vi-VN" spc="-10" dirty="0">
                <a:solidFill>
                  <a:schemeClr val="tx1"/>
                </a:solidFill>
                <a:latin typeface="Arial"/>
                <a:cs typeface="Arial"/>
              </a:rPr>
              <a:t>như </a:t>
            </a:r>
            <a:r>
              <a:rPr lang="vi-VN" spc="-5" dirty="0">
                <a:solidFill>
                  <a:schemeClr val="tx1"/>
                </a:solidFill>
                <a:latin typeface="Arial"/>
                <a:cs typeface="Arial"/>
              </a:rPr>
              <a:t>các  loại sản phẩm</a:t>
            </a:r>
            <a:r>
              <a:rPr lang="en-US" spc="-5" dirty="0">
                <a:solidFill>
                  <a:schemeClr val="tx1"/>
                </a:solidFill>
                <a:latin typeface="Arial"/>
                <a:cs typeface="Arial"/>
              </a:rPr>
              <a:t> c</a:t>
            </a:r>
            <a:r>
              <a:rPr lang="vi-VN" spc="-5" dirty="0">
                <a:solidFill>
                  <a:schemeClr val="tx1"/>
                </a:solidFill>
                <a:latin typeface="Arial"/>
                <a:cs typeface="Arial"/>
              </a:rPr>
              <a:t>ông nghiệp khác, </a:t>
            </a:r>
            <a:r>
              <a:rPr lang="vi-VN" spc="-10" dirty="0">
                <a:solidFill>
                  <a:schemeClr val="tx1"/>
                </a:solidFill>
                <a:latin typeface="Arial"/>
                <a:cs typeface="Arial"/>
              </a:rPr>
              <a:t>nhưng  </a:t>
            </a:r>
            <a:r>
              <a:rPr lang="vi-VN" b="1" spc="-10" dirty="0">
                <a:solidFill>
                  <a:schemeClr val="tx1"/>
                </a:solidFill>
                <a:latin typeface="Arial"/>
                <a:cs typeface="Arial"/>
              </a:rPr>
              <a:t>không </a:t>
            </a:r>
            <a:r>
              <a:rPr lang="vi-VN" b="1" spc="-5" dirty="0">
                <a:solidFill>
                  <a:schemeClr val="tx1"/>
                </a:solidFill>
                <a:latin typeface="Arial"/>
                <a:cs typeface="Arial"/>
              </a:rPr>
              <a:t>được định hình</a:t>
            </a:r>
            <a:r>
              <a:rPr lang="vi-VN" b="1" spc="45" dirty="0">
                <a:solidFill>
                  <a:schemeClr val="tx1"/>
                </a:solidFill>
                <a:latin typeface="Arial"/>
                <a:cs typeface="Arial"/>
              </a:rPr>
              <a:t> </a:t>
            </a:r>
            <a:r>
              <a:rPr lang="vi-VN" b="1" spc="-5" dirty="0">
                <a:solidFill>
                  <a:schemeClr val="tx1"/>
                </a:solidFill>
                <a:latin typeface="Arial"/>
                <a:cs typeface="Arial"/>
              </a:rPr>
              <a:t>trướ</a:t>
            </a:r>
            <a:r>
              <a:rPr lang="en-US" b="1" spc="-5" dirty="0">
                <a:solidFill>
                  <a:schemeClr val="tx1"/>
                </a:solidFill>
                <a:latin typeface="Arial"/>
                <a:cs typeface="Arial"/>
              </a:rPr>
              <a:t>c</a:t>
            </a:r>
          </a:p>
          <a:p>
            <a:pPr marL="355600" indent="-342900" algn="just">
              <a:lnSpc>
                <a:spcPct val="100000"/>
              </a:lnSpc>
              <a:spcBef>
                <a:spcPts val="830"/>
              </a:spcBef>
              <a:buFont typeface="Wingdings" panose="05000000000000000000" pitchFamily="2" charset="2"/>
              <a:buChar char="Ø"/>
              <a:tabLst>
                <a:tab pos="354965" algn="l"/>
                <a:tab pos="355600" algn="l"/>
              </a:tabLst>
            </a:pPr>
            <a:r>
              <a:rPr lang="vi-VN" spc="-5" dirty="0">
                <a:solidFill>
                  <a:schemeClr val="tx1"/>
                </a:solidFill>
                <a:latin typeface="Arial"/>
                <a:cs typeface="Arial"/>
              </a:rPr>
              <a:t>Quá </a:t>
            </a:r>
            <a:r>
              <a:rPr lang="vi-VN" spc="25" dirty="0">
                <a:solidFill>
                  <a:schemeClr val="tx1"/>
                </a:solidFill>
                <a:latin typeface="Arial"/>
                <a:cs typeface="Arial"/>
              </a:rPr>
              <a:t>trình </a:t>
            </a:r>
            <a:r>
              <a:rPr lang="vi-VN" spc="-5" dirty="0">
                <a:solidFill>
                  <a:schemeClr val="tx1"/>
                </a:solidFill>
                <a:latin typeface="Arial"/>
                <a:cs typeface="Arial"/>
              </a:rPr>
              <a:t>phát triển phần mềm quyết </a:t>
            </a:r>
            <a:r>
              <a:rPr lang="vi-VN" spc="-10" dirty="0">
                <a:solidFill>
                  <a:schemeClr val="tx1"/>
                </a:solidFill>
                <a:latin typeface="Arial"/>
                <a:cs typeface="Arial"/>
              </a:rPr>
              <a:t>định </a:t>
            </a:r>
            <a:r>
              <a:rPr lang="vi-VN" spc="-5" dirty="0">
                <a:solidFill>
                  <a:schemeClr val="tx1"/>
                </a:solidFill>
                <a:latin typeface="Arial"/>
                <a:cs typeface="Arial"/>
              </a:rPr>
              <a:t>giá  thành và chất lượng của</a:t>
            </a:r>
            <a:r>
              <a:rPr lang="vi-VN" spc="30" dirty="0">
                <a:solidFill>
                  <a:schemeClr val="tx1"/>
                </a:solidFill>
                <a:latin typeface="Arial"/>
                <a:cs typeface="Arial"/>
              </a:rPr>
              <a:t> </a:t>
            </a:r>
            <a:r>
              <a:rPr lang="vi-VN" dirty="0">
                <a:solidFill>
                  <a:schemeClr val="tx1"/>
                </a:solidFill>
                <a:latin typeface="Arial"/>
                <a:cs typeface="Arial"/>
              </a:rPr>
              <a:t>nó</a:t>
            </a:r>
            <a:endParaRPr lang="en-US" dirty="0">
              <a:solidFill>
                <a:schemeClr val="tx1"/>
              </a:solidFill>
              <a:latin typeface="Arial"/>
              <a:cs typeface="Arial"/>
            </a:endParaRPr>
          </a:p>
          <a:p>
            <a:pPr marL="355600" indent="-342900" algn="just">
              <a:lnSpc>
                <a:spcPct val="100000"/>
              </a:lnSpc>
              <a:spcBef>
                <a:spcPts val="830"/>
              </a:spcBef>
              <a:buFont typeface="Wingdings" panose="05000000000000000000" pitchFamily="2" charset="2"/>
              <a:buChar char="Ø"/>
              <a:tabLst>
                <a:tab pos="354965" algn="l"/>
                <a:tab pos="355600" algn="l"/>
              </a:tabLst>
            </a:pPr>
            <a:r>
              <a:rPr lang="vi-VN" spc="-10" dirty="0">
                <a:solidFill>
                  <a:schemeClr val="tx1"/>
                </a:solidFill>
                <a:latin typeface="Arial"/>
                <a:cs typeface="Arial"/>
              </a:rPr>
              <a:t>Các </a:t>
            </a:r>
            <a:r>
              <a:rPr lang="vi-VN" spc="-5" dirty="0">
                <a:solidFill>
                  <a:schemeClr val="tx1"/>
                </a:solidFill>
                <a:latin typeface="Arial"/>
                <a:cs typeface="Arial"/>
              </a:rPr>
              <a:t>phần mềm </a:t>
            </a:r>
            <a:r>
              <a:rPr lang="vi-VN" dirty="0">
                <a:solidFill>
                  <a:schemeClr val="tx1"/>
                </a:solidFill>
                <a:latin typeface="Arial"/>
                <a:cs typeface="Arial"/>
              </a:rPr>
              <a:t>chỉ </a:t>
            </a:r>
            <a:r>
              <a:rPr lang="vi-VN" spc="-5" dirty="0">
                <a:solidFill>
                  <a:schemeClr val="tx1"/>
                </a:solidFill>
                <a:latin typeface="Arial"/>
                <a:cs typeface="Arial"/>
              </a:rPr>
              <a:t>thực sự được </a:t>
            </a:r>
            <a:r>
              <a:rPr lang="vi-VN" spc="35" dirty="0">
                <a:solidFill>
                  <a:schemeClr val="tx1"/>
                </a:solidFill>
                <a:latin typeface="Arial"/>
                <a:cs typeface="Arial"/>
              </a:rPr>
              <a:t>tìm </a:t>
            </a:r>
            <a:r>
              <a:rPr lang="vi-VN" spc="-5" dirty="0">
                <a:solidFill>
                  <a:schemeClr val="tx1"/>
                </a:solidFill>
                <a:latin typeface="Arial"/>
                <a:cs typeface="Arial"/>
              </a:rPr>
              <a:t>ra lỗi  trong pha phát</a:t>
            </a:r>
            <a:r>
              <a:rPr lang="vi-VN" spc="5" dirty="0">
                <a:solidFill>
                  <a:schemeClr val="tx1"/>
                </a:solidFill>
                <a:latin typeface="Arial"/>
                <a:cs typeface="Arial"/>
              </a:rPr>
              <a:t> </a:t>
            </a:r>
            <a:r>
              <a:rPr lang="vi-VN" spc="-5" dirty="0">
                <a:solidFill>
                  <a:schemeClr val="tx1"/>
                </a:solidFill>
                <a:latin typeface="Arial"/>
                <a:cs typeface="Arial"/>
              </a:rPr>
              <a:t>triển.</a:t>
            </a:r>
            <a:endParaRPr lang="vi-VN" dirty="0">
              <a:solidFill>
                <a:schemeClr val="tx1"/>
              </a:solidFill>
              <a:latin typeface="Arial"/>
              <a:cs typeface="Arial"/>
            </a:endParaRPr>
          </a:p>
        </p:txBody>
      </p:sp>
    </p:spTree>
    <p:extLst>
      <p:ext uri="{BB962C8B-B14F-4D97-AF65-F5344CB8AC3E}">
        <p14:creationId xmlns:p14="http://schemas.microsoft.com/office/powerpoint/2010/main" val="412700855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pic>
        <p:nvPicPr>
          <p:cNvPr id="7" name="Picture 6">
            <a:extLst>
              <a:ext uri="{FF2B5EF4-FFF2-40B4-BE49-F238E27FC236}">
                <a16:creationId xmlns:a16="http://schemas.microsoft.com/office/drawing/2014/main" id="{88D411B5-ADEA-4B7A-8583-CFE1B0026B91}"/>
              </a:ext>
            </a:extLst>
          </p:cNvPr>
          <p:cNvPicPr>
            <a:picLocks noChangeAspect="1"/>
          </p:cNvPicPr>
          <p:nvPr/>
        </p:nvPicPr>
        <p:blipFill>
          <a:blip r:embed="rId2"/>
          <a:stretch>
            <a:fillRect/>
          </a:stretch>
        </p:blipFill>
        <p:spPr>
          <a:xfrm>
            <a:off x="4745910" y="1526263"/>
            <a:ext cx="6477047" cy="3914804"/>
          </a:xfrm>
          <a:prstGeom prst="rect">
            <a:avLst/>
          </a:prstGeom>
        </p:spPr>
      </p:pic>
      <p:pic>
        <p:nvPicPr>
          <p:cNvPr id="5122" name="Picture 2" descr="Gangnam Style làm &quot;hỏng&quot; cả bộ đếm lượt xem của YouTube">
            <a:extLst>
              <a:ext uri="{FF2B5EF4-FFF2-40B4-BE49-F238E27FC236}">
                <a16:creationId xmlns:a16="http://schemas.microsoft.com/office/drawing/2014/main" id="{2A036E54-D2A8-4C82-A758-C604ED66E3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552" y="1646583"/>
            <a:ext cx="2670313" cy="2039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96691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pic>
        <p:nvPicPr>
          <p:cNvPr id="4" name="Picture 3">
            <a:extLst>
              <a:ext uri="{FF2B5EF4-FFF2-40B4-BE49-F238E27FC236}">
                <a16:creationId xmlns:a16="http://schemas.microsoft.com/office/drawing/2014/main" id="{F18D84B1-3498-4D5D-974D-5AE55A28AA1B}"/>
              </a:ext>
            </a:extLst>
          </p:cNvPr>
          <p:cNvPicPr>
            <a:picLocks noChangeAspect="1"/>
          </p:cNvPicPr>
          <p:nvPr/>
        </p:nvPicPr>
        <p:blipFill>
          <a:blip r:embed="rId2"/>
          <a:stretch>
            <a:fillRect/>
          </a:stretch>
        </p:blipFill>
        <p:spPr>
          <a:xfrm>
            <a:off x="1557005" y="1270540"/>
            <a:ext cx="4446230" cy="2566051"/>
          </a:xfrm>
          <a:prstGeom prst="rect">
            <a:avLst/>
          </a:prstGeom>
        </p:spPr>
      </p:pic>
      <p:pic>
        <p:nvPicPr>
          <p:cNvPr id="6" name="Picture 5">
            <a:extLst>
              <a:ext uri="{FF2B5EF4-FFF2-40B4-BE49-F238E27FC236}">
                <a16:creationId xmlns:a16="http://schemas.microsoft.com/office/drawing/2014/main" id="{9615404D-ABC0-41B8-B55A-965624F3D28C}"/>
              </a:ext>
            </a:extLst>
          </p:cNvPr>
          <p:cNvPicPr>
            <a:picLocks noChangeAspect="1"/>
          </p:cNvPicPr>
          <p:nvPr/>
        </p:nvPicPr>
        <p:blipFill>
          <a:blip r:embed="rId3"/>
          <a:stretch>
            <a:fillRect/>
          </a:stretch>
        </p:blipFill>
        <p:spPr>
          <a:xfrm>
            <a:off x="6837168" y="1779502"/>
            <a:ext cx="4259957" cy="3050915"/>
          </a:xfrm>
          <a:prstGeom prst="rect">
            <a:avLst/>
          </a:prstGeom>
        </p:spPr>
      </p:pic>
    </p:spTree>
    <p:extLst>
      <p:ext uri="{BB962C8B-B14F-4D97-AF65-F5344CB8AC3E}">
        <p14:creationId xmlns:p14="http://schemas.microsoft.com/office/powerpoint/2010/main" val="138459010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13015" y="1265997"/>
            <a:ext cx="7998323" cy="4692650"/>
          </a:xfrm>
        </p:spPr>
        <p:txBody>
          <a:bodyPr>
            <a:noAutofit/>
          </a:bodyPr>
          <a:lstStyle/>
          <a:p>
            <a:pPr marL="406400" indent="-342900">
              <a:lnSpc>
                <a:spcPct val="100000"/>
              </a:lnSpc>
              <a:spcBef>
                <a:spcPts val="650"/>
              </a:spcBef>
              <a:buFont typeface="Wingdings" panose="05000000000000000000" pitchFamily="2" charset="2"/>
              <a:buChar char="Ø"/>
              <a:tabLst>
                <a:tab pos="405765" algn="l"/>
                <a:tab pos="406400" algn="l"/>
              </a:tabLst>
            </a:pPr>
            <a:r>
              <a:rPr lang="vi-VN" b="1" spc="-5" dirty="0">
                <a:solidFill>
                  <a:schemeClr val="tx1"/>
                </a:solidFill>
                <a:latin typeface="Arial"/>
                <a:cs typeface="Arial"/>
              </a:rPr>
              <a:t>Lỗi phần mềm </a:t>
            </a:r>
            <a:r>
              <a:rPr lang="vi-VN" b="1" dirty="0">
                <a:solidFill>
                  <a:schemeClr val="tx1"/>
                </a:solidFill>
                <a:latin typeface="Arial"/>
                <a:cs typeface="Arial"/>
              </a:rPr>
              <a:t>(software</a:t>
            </a:r>
            <a:r>
              <a:rPr lang="vi-VN" b="1" spc="-90" dirty="0">
                <a:solidFill>
                  <a:schemeClr val="tx1"/>
                </a:solidFill>
                <a:latin typeface="Arial"/>
                <a:cs typeface="Arial"/>
              </a:rPr>
              <a:t> </a:t>
            </a:r>
            <a:r>
              <a:rPr lang="vi-VN" b="1" dirty="0">
                <a:solidFill>
                  <a:schemeClr val="tx1"/>
                </a:solidFill>
                <a:latin typeface="Arial"/>
                <a:cs typeface="Arial"/>
              </a:rPr>
              <a:t>error)</a:t>
            </a:r>
            <a:endParaRPr lang="vi-VN" dirty="0">
              <a:solidFill>
                <a:schemeClr val="tx1"/>
              </a:solidFill>
              <a:latin typeface="Arial"/>
              <a:cs typeface="Arial"/>
            </a:endParaRPr>
          </a:p>
          <a:p>
            <a:pPr marL="807085" lvl="1" indent="-287020">
              <a:lnSpc>
                <a:spcPct val="100000"/>
              </a:lnSpc>
              <a:spcBef>
                <a:spcPts val="550"/>
              </a:spcBef>
              <a:buChar char="–"/>
              <a:tabLst>
                <a:tab pos="807720" algn="l"/>
              </a:tabLst>
            </a:pPr>
            <a:r>
              <a:rPr lang="vi-VN" sz="2000" dirty="0">
                <a:latin typeface="Arial"/>
                <a:cs typeface="Arial"/>
              </a:rPr>
              <a:t>Là </a:t>
            </a:r>
            <a:r>
              <a:rPr lang="vi-VN" sz="2000" spc="-70" dirty="0">
                <a:latin typeface="Arial"/>
                <a:cs typeface="Arial"/>
              </a:rPr>
              <a:t>lỗi </a:t>
            </a:r>
            <a:r>
              <a:rPr lang="vi-VN" sz="2000" spc="-5" dirty="0">
                <a:latin typeface="Arial"/>
                <a:cs typeface="Arial"/>
              </a:rPr>
              <a:t>do </a:t>
            </a:r>
            <a:r>
              <a:rPr lang="vi-VN" sz="2000" dirty="0">
                <a:latin typeface="Arial"/>
                <a:cs typeface="Arial"/>
              </a:rPr>
              <a:t>con người </a:t>
            </a:r>
            <a:r>
              <a:rPr lang="vi-VN" sz="2000" spc="-5" dirty="0">
                <a:latin typeface="Arial"/>
                <a:cs typeface="Arial"/>
              </a:rPr>
              <a:t>gây </a:t>
            </a:r>
            <a:r>
              <a:rPr lang="vi-VN" sz="2000" dirty="0">
                <a:latin typeface="Arial"/>
                <a:cs typeface="Arial"/>
              </a:rPr>
              <a:t>ra (thường </a:t>
            </a:r>
            <a:r>
              <a:rPr lang="vi-VN" sz="2000" spc="-5" dirty="0">
                <a:latin typeface="Arial"/>
                <a:cs typeface="Arial"/>
              </a:rPr>
              <a:t>là </a:t>
            </a:r>
            <a:r>
              <a:rPr lang="vi-VN" sz="2000" dirty="0">
                <a:latin typeface="Arial"/>
                <a:cs typeface="Arial"/>
              </a:rPr>
              <a:t>các </a:t>
            </a:r>
            <a:r>
              <a:rPr lang="vi-VN" sz="2000" spc="-165" dirty="0">
                <a:latin typeface="Arial"/>
                <a:cs typeface="Arial"/>
              </a:rPr>
              <a:t>lập </a:t>
            </a:r>
            <a:r>
              <a:rPr lang="vi-VN" sz="2000" spc="-5" dirty="0">
                <a:latin typeface="Arial"/>
                <a:cs typeface="Arial"/>
              </a:rPr>
              <a:t>trình</a:t>
            </a:r>
            <a:r>
              <a:rPr lang="vi-VN" sz="2000" spc="-40" dirty="0">
                <a:latin typeface="Arial"/>
                <a:cs typeface="Arial"/>
              </a:rPr>
              <a:t> </a:t>
            </a:r>
            <a:r>
              <a:rPr lang="vi-VN" sz="2000" dirty="0">
                <a:latin typeface="Arial"/>
                <a:cs typeface="Arial"/>
              </a:rPr>
              <a:t>viên)</a:t>
            </a:r>
          </a:p>
          <a:p>
            <a:pPr marL="807085" lvl="1" indent="-287020">
              <a:lnSpc>
                <a:spcPct val="100000"/>
              </a:lnSpc>
              <a:spcBef>
                <a:spcPts val="555"/>
              </a:spcBef>
              <a:buChar char="–"/>
              <a:tabLst>
                <a:tab pos="807720" algn="l"/>
              </a:tabLst>
            </a:pPr>
            <a:r>
              <a:rPr lang="vi-VN" sz="2000" spc="-5" dirty="0">
                <a:latin typeface="Arial"/>
                <a:cs typeface="Arial"/>
              </a:rPr>
              <a:t>Lỗi phần </a:t>
            </a:r>
            <a:r>
              <a:rPr lang="vi-VN" sz="2000" dirty="0">
                <a:latin typeface="Arial"/>
                <a:cs typeface="Arial"/>
              </a:rPr>
              <a:t>mềm có thể </a:t>
            </a:r>
            <a:r>
              <a:rPr lang="vi-VN" sz="2000" spc="-5" dirty="0">
                <a:latin typeface="Arial"/>
                <a:cs typeface="Arial"/>
              </a:rPr>
              <a:t>là </a:t>
            </a:r>
            <a:r>
              <a:rPr lang="vi-VN" sz="2000" spc="-70" dirty="0">
                <a:latin typeface="Arial"/>
                <a:cs typeface="Arial"/>
              </a:rPr>
              <a:t>lỗi </a:t>
            </a:r>
            <a:r>
              <a:rPr lang="vi-VN" sz="2000" dirty="0">
                <a:latin typeface="Arial"/>
                <a:cs typeface="Arial"/>
              </a:rPr>
              <a:t>cú </a:t>
            </a:r>
            <a:r>
              <a:rPr lang="vi-VN" sz="2000" spc="-130" dirty="0">
                <a:latin typeface="Arial"/>
                <a:cs typeface="Arial"/>
              </a:rPr>
              <a:t>pháp </a:t>
            </a:r>
            <a:r>
              <a:rPr lang="vi-VN" sz="2000" spc="-5" dirty="0">
                <a:latin typeface="Arial"/>
                <a:cs typeface="Arial"/>
              </a:rPr>
              <a:t>hoặc </a:t>
            </a:r>
            <a:r>
              <a:rPr lang="vi-VN" sz="2000" spc="-70" dirty="0">
                <a:latin typeface="Arial"/>
                <a:cs typeface="Arial"/>
              </a:rPr>
              <a:t>lỗi</a:t>
            </a:r>
            <a:r>
              <a:rPr lang="vi-VN" sz="2000" spc="345" dirty="0">
                <a:latin typeface="Arial"/>
                <a:cs typeface="Arial"/>
              </a:rPr>
              <a:t> </a:t>
            </a:r>
            <a:r>
              <a:rPr lang="vi-VN" sz="2000" spc="-5" dirty="0">
                <a:latin typeface="Arial"/>
                <a:cs typeface="Arial"/>
              </a:rPr>
              <a:t>logic</a:t>
            </a:r>
            <a:endParaRPr lang="vi-VN" sz="2000" dirty="0">
              <a:latin typeface="Arial"/>
              <a:cs typeface="Arial"/>
            </a:endParaRPr>
          </a:p>
          <a:p>
            <a:pPr marL="406400" indent="-342900">
              <a:lnSpc>
                <a:spcPct val="100000"/>
              </a:lnSpc>
              <a:spcBef>
                <a:spcPts val="555"/>
              </a:spcBef>
              <a:buFont typeface="Wingdings" panose="05000000000000000000" pitchFamily="2" charset="2"/>
              <a:buChar char="Ø"/>
              <a:tabLst>
                <a:tab pos="405765" algn="l"/>
                <a:tab pos="406400" algn="l"/>
              </a:tabLst>
            </a:pPr>
            <a:r>
              <a:rPr lang="vi-VN" b="1" dirty="0">
                <a:solidFill>
                  <a:schemeClr val="tx1"/>
                </a:solidFill>
                <a:latin typeface="Arial"/>
                <a:cs typeface="Arial"/>
              </a:rPr>
              <a:t>Sai </a:t>
            </a:r>
            <a:r>
              <a:rPr lang="vi-VN" b="1" spc="-5" dirty="0">
                <a:solidFill>
                  <a:schemeClr val="tx1"/>
                </a:solidFill>
                <a:latin typeface="Arial"/>
                <a:cs typeface="Arial"/>
              </a:rPr>
              <a:t>sót của phần mềm (software</a:t>
            </a:r>
            <a:r>
              <a:rPr lang="vi-VN" b="1" spc="-114" dirty="0">
                <a:solidFill>
                  <a:schemeClr val="tx1"/>
                </a:solidFill>
                <a:latin typeface="Arial"/>
                <a:cs typeface="Arial"/>
              </a:rPr>
              <a:t> </a:t>
            </a:r>
            <a:r>
              <a:rPr lang="vi-VN" b="1" dirty="0">
                <a:solidFill>
                  <a:schemeClr val="tx1"/>
                </a:solidFill>
                <a:latin typeface="Arial"/>
                <a:cs typeface="Arial"/>
              </a:rPr>
              <a:t>fault)</a:t>
            </a:r>
            <a:endParaRPr lang="vi-VN" dirty="0">
              <a:solidFill>
                <a:schemeClr val="tx1"/>
              </a:solidFill>
              <a:latin typeface="Arial"/>
              <a:cs typeface="Arial"/>
            </a:endParaRPr>
          </a:p>
          <a:p>
            <a:pPr marL="807085" marR="617855" lvl="1" indent="-287020">
              <a:lnSpc>
                <a:spcPct val="100000"/>
              </a:lnSpc>
              <a:spcBef>
                <a:spcPts val="550"/>
              </a:spcBef>
              <a:buChar char="–"/>
              <a:tabLst>
                <a:tab pos="807720" algn="l"/>
              </a:tabLst>
            </a:pPr>
            <a:r>
              <a:rPr lang="vi-VN" sz="2000" dirty="0">
                <a:latin typeface="Arial"/>
                <a:cs typeface="Arial"/>
              </a:rPr>
              <a:t>Có thể có sai sót do dư thừa </a:t>
            </a:r>
            <a:r>
              <a:rPr lang="vi-VN" sz="2000" spc="-5" dirty="0">
                <a:latin typeface="Arial"/>
                <a:cs typeface="Arial"/>
              </a:rPr>
              <a:t>hoặc bỏ </a:t>
            </a:r>
            <a:r>
              <a:rPr lang="vi-VN" sz="2000" dirty="0">
                <a:latin typeface="Arial"/>
                <a:cs typeface="Arial"/>
              </a:rPr>
              <a:t>sót yêu cầu </a:t>
            </a:r>
            <a:r>
              <a:rPr lang="vi-VN" sz="2000" spc="-5" dirty="0">
                <a:latin typeface="Arial"/>
                <a:cs typeface="Arial"/>
              </a:rPr>
              <a:t>phần </a:t>
            </a:r>
            <a:r>
              <a:rPr lang="vi-VN" sz="2000" dirty="0">
                <a:latin typeface="Arial"/>
                <a:cs typeface="Arial"/>
              </a:rPr>
              <a:t>mềm  (từ khâu khảo sát, phân </a:t>
            </a:r>
            <a:r>
              <a:rPr lang="vi-VN" sz="2000" spc="-5" dirty="0">
                <a:latin typeface="Arial"/>
                <a:cs typeface="Arial"/>
              </a:rPr>
              <a:t>tích, đưa </a:t>
            </a:r>
            <a:r>
              <a:rPr lang="vi-VN" sz="2000" dirty="0">
                <a:latin typeface="Arial"/>
                <a:cs typeface="Arial"/>
              </a:rPr>
              <a:t>ra yêu cầu </a:t>
            </a:r>
            <a:r>
              <a:rPr lang="vi-VN" sz="2000" spc="-5" dirty="0">
                <a:latin typeface="Arial"/>
                <a:cs typeface="Arial"/>
              </a:rPr>
              <a:t>phần </a:t>
            </a:r>
            <a:r>
              <a:rPr lang="vi-VN" sz="2000" dirty="0">
                <a:latin typeface="Arial"/>
                <a:cs typeface="Arial"/>
              </a:rPr>
              <a:t>mềm </a:t>
            </a:r>
            <a:r>
              <a:rPr lang="vi-VN" sz="2000" spc="-5" dirty="0">
                <a:latin typeface="Arial"/>
                <a:cs typeface="Arial"/>
              </a:rPr>
              <a:t>bị</a:t>
            </a:r>
            <a:r>
              <a:rPr lang="vi-VN" sz="2000" spc="-240" dirty="0">
                <a:latin typeface="Arial"/>
                <a:cs typeface="Arial"/>
              </a:rPr>
              <a:t> </a:t>
            </a:r>
            <a:r>
              <a:rPr lang="vi-VN" sz="2000" dirty="0">
                <a:latin typeface="Arial"/>
                <a:cs typeface="Arial"/>
              </a:rPr>
              <a:t>thừa  </a:t>
            </a:r>
            <a:r>
              <a:rPr lang="vi-VN" sz="2000" spc="-5" dirty="0">
                <a:latin typeface="Arial"/>
                <a:cs typeface="Arial"/>
              </a:rPr>
              <a:t>hoặc bị </a:t>
            </a:r>
            <a:r>
              <a:rPr lang="vi-VN" sz="2000" dirty="0">
                <a:latin typeface="Arial"/>
                <a:cs typeface="Arial"/>
              </a:rPr>
              <a:t>sót so </a:t>
            </a:r>
            <a:r>
              <a:rPr lang="vi-VN" sz="2000" spc="-5" dirty="0">
                <a:latin typeface="Arial"/>
                <a:cs typeface="Arial"/>
              </a:rPr>
              <a:t>với </a:t>
            </a:r>
            <a:r>
              <a:rPr lang="vi-VN" sz="2000" dirty="0">
                <a:latin typeface="Arial"/>
                <a:cs typeface="Arial"/>
              </a:rPr>
              <a:t>yêu cầu của khách</a:t>
            </a:r>
            <a:r>
              <a:rPr lang="vi-VN" sz="2000" spc="-125" dirty="0">
                <a:latin typeface="Arial"/>
                <a:cs typeface="Arial"/>
              </a:rPr>
              <a:t> </a:t>
            </a:r>
            <a:r>
              <a:rPr lang="vi-VN" sz="2000" spc="-5" dirty="0">
                <a:latin typeface="Arial"/>
                <a:cs typeface="Arial"/>
              </a:rPr>
              <a:t>hàng)</a:t>
            </a:r>
            <a:endParaRPr lang="vi-VN" sz="2000" dirty="0">
              <a:latin typeface="Arial"/>
              <a:cs typeface="Arial"/>
            </a:endParaRPr>
          </a:p>
          <a:p>
            <a:pPr marL="406400" indent="-342900">
              <a:lnSpc>
                <a:spcPct val="100000"/>
              </a:lnSpc>
              <a:spcBef>
                <a:spcPts val="550"/>
              </a:spcBef>
              <a:buFont typeface="Wingdings" panose="05000000000000000000" pitchFamily="2" charset="2"/>
              <a:buChar char="Ø"/>
              <a:tabLst>
                <a:tab pos="405765" algn="l"/>
                <a:tab pos="406400" algn="l"/>
              </a:tabLst>
            </a:pPr>
            <a:r>
              <a:rPr lang="vi-VN" b="1" spc="-5" dirty="0">
                <a:solidFill>
                  <a:schemeClr val="tx1"/>
                </a:solidFill>
                <a:latin typeface="Arial"/>
                <a:cs typeface="Arial"/>
              </a:rPr>
              <a:t>Hỏng </a:t>
            </a:r>
            <a:r>
              <a:rPr lang="vi-VN" b="1" dirty="0">
                <a:solidFill>
                  <a:schemeClr val="tx1"/>
                </a:solidFill>
                <a:latin typeface="Arial"/>
                <a:cs typeface="Arial"/>
              </a:rPr>
              <a:t>hóc </a:t>
            </a:r>
            <a:r>
              <a:rPr lang="vi-VN" b="1" spc="-5" dirty="0">
                <a:solidFill>
                  <a:schemeClr val="tx1"/>
                </a:solidFill>
                <a:latin typeface="Arial"/>
                <a:cs typeface="Arial"/>
              </a:rPr>
              <a:t>của phần mềm(software</a:t>
            </a:r>
            <a:r>
              <a:rPr lang="vi-VN" b="1" spc="-120" dirty="0">
                <a:solidFill>
                  <a:schemeClr val="tx1"/>
                </a:solidFill>
                <a:latin typeface="Arial"/>
                <a:cs typeface="Arial"/>
              </a:rPr>
              <a:t> </a:t>
            </a:r>
            <a:r>
              <a:rPr lang="vi-VN" b="1" spc="-5" dirty="0">
                <a:solidFill>
                  <a:schemeClr val="tx1"/>
                </a:solidFill>
                <a:latin typeface="Arial"/>
                <a:cs typeface="Arial"/>
              </a:rPr>
              <a:t>failure)</a:t>
            </a:r>
            <a:endParaRPr lang="vi-VN" dirty="0">
              <a:solidFill>
                <a:schemeClr val="tx1"/>
              </a:solidFill>
              <a:latin typeface="Arial"/>
              <a:cs typeface="Arial"/>
            </a:endParaRPr>
          </a:p>
          <a:p>
            <a:pPr marL="807085" lvl="1" indent="-287020">
              <a:lnSpc>
                <a:spcPct val="100000"/>
              </a:lnSpc>
              <a:spcBef>
                <a:spcPts val="555"/>
              </a:spcBef>
              <a:buChar char="–"/>
              <a:tabLst>
                <a:tab pos="807720" algn="l"/>
              </a:tabLst>
            </a:pPr>
            <a:r>
              <a:rPr lang="vi-VN" sz="2000" dirty="0">
                <a:latin typeface="Arial"/>
                <a:cs typeface="Arial"/>
              </a:rPr>
              <a:t>Một sai sót của </a:t>
            </a:r>
            <a:r>
              <a:rPr lang="vi-VN" sz="2000" spc="-5" dirty="0">
                <a:latin typeface="Arial"/>
                <a:cs typeface="Arial"/>
              </a:rPr>
              <a:t>phần </a:t>
            </a:r>
            <a:r>
              <a:rPr lang="vi-VN" sz="2000" dirty="0">
                <a:latin typeface="Arial"/>
                <a:cs typeface="Arial"/>
              </a:rPr>
              <a:t>mềm dẫn </a:t>
            </a:r>
            <a:r>
              <a:rPr lang="vi-VN" sz="2000" spc="-5" dirty="0">
                <a:latin typeface="Arial"/>
                <a:cs typeface="Arial"/>
              </a:rPr>
              <a:t>đến hỏng </a:t>
            </a:r>
            <a:r>
              <a:rPr lang="vi-VN" sz="2000" dirty="0">
                <a:latin typeface="Arial"/>
                <a:cs typeface="Arial"/>
              </a:rPr>
              <a:t>hóc khi nó sai sót</a:t>
            </a:r>
            <a:r>
              <a:rPr lang="vi-VN" sz="2000" spc="-265" dirty="0">
                <a:latin typeface="Arial"/>
                <a:cs typeface="Arial"/>
              </a:rPr>
              <a:t> </a:t>
            </a:r>
            <a:r>
              <a:rPr lang="vi-VN" sz="2000" spc="-5" dirty="0">
                <a:latin typeface="Arial"/>
                <a:cs typeface="Arial"/>
              </a:rPr>
              <a:t>đó</a:t>
            </a:r>
            <a:endParaRPr lang="vi-VN" sz="2000" dirty="0">
              <a:latin typeface="Arial"/>
              <a:cs typeface="Arial"/>
            </a:endParaRPr>
          </a:p>
          <a:p>
            <a:pPr marL="807085">
              <a:lnSpc>
                <a:spcPct val="100000"/>
              </a:lnSpc>
            </a:pPr>
            <a:r>
              <a:rPr lang="vi-VN" spc="-5" dirty="0">
                <a:solidFill>
                  <a:schemeClr val="tx1"/>
                </a:solidFill>
                <a:latin typeface="Arial"/>
                <a:cs typeface="Arial"/>
              </a:rPr>
              <a:t>bị phát</a:t>
            </a:r>
            <a:r>
              <a:rPr lang="vi-VN" spc="-45" dirty="0">
                <a:solidFill>
                  <a:schemeClr val="tx1"/>
                </a:solidFill>
                <a:latin typeface="Arial"/>
                <a:cs typeface="Arial"/>
              </a:rPr>
              <a:t> </a:t>
            </a:r>
            <a:r>
              <a:rPr lang="vi-VN" spc="-5" dirty="0">
                <a:solidFill>
                  <a:schemeClr val="tx1"/>
                </a:solidFill>
                <a:latin typeface="Arial"/>
                <a:cs typeface="Arial"/>
              </a:rPr>
              <a:t>hiện</a:t>
            </a:r>
            <a:endParaRPr lang="vi-VN" dirty="0">
              <a:solidFill>
                <a:schemeClr val="tx1"/>
              </a:solidFill>
              <a:latin typeface="Arial"/>
              <a:cs typeface="Arial"/>
            </a:endParaRPr>
          </a:p>
          <a:p>
            <a:pPr marL="807085" marR="168910" lvl="1" indent="-287020">
              <a:lnSpc>
                <a:spcPct val="100000"/>
              </a:lnSpc>
              <a:spcBef>
                <a:spcPts val="555"/>
              </a:spcBef>
              <a:buChar char="–"/>
              <a:tabLst>
                <a:tab pos="807720" algn="l"/>
              </a:tabLst>
            </a:pPr>
            <a:r>
              <a:rPr lang="vi-VN" sz="2000" dirty="0">
                <a:latin typeface="Arial"/>
                <a:cs typeface="Arial"/>
              </a:rPr>
              <a:t>Một sai sót của </a:t>
            </a:r>
            <a:r>
              <a:rPr lang="vi-VN" sz="2000" spc="-5" dirty="0">
                <a:latin typeface="Arial"/>
                <a:cs typeface="Arial"/>
              </a:rPr>
              <a:t>phần </a:t>
            </a:r>
            <a:r>
              <a:rPr lang="vi-VN" sz="2000" dirty="0">
                <a:latin typeface="Arial"/>
                <a:cs typeface="Arial"/>
              </a:rPr>
              <a:t>mềm </a:t>
            </a:r>
            <a:r>
              <a:rPr lang="vi-VN" sz="2000" spc="-5" dirty="0">
                <a:latin typeface="Arial"/>
                <a:cs typeface="Arial"/>
              </a:rPr>
              <a:t>nếu </a:t>
            </a:r>
            <a:r>
              <a:rPr lang="vi-VN" sz="2000" dirty="0">
                <a:latin typeface="Arial"/>
                <a:cs typeface="Arial"/>
              </a:rPr>
              <a:t>không </a:t>
            </a:r>
            <a:r>
              <a:rPr lang="vi-VN" sz="2000" spc="-5" dirty="0">
                <a:latin typeface="Arial"/>
                <a:cs typeface="Arial"/>
              </a:rPr>
              <a:t>bị phát hiện hoặc </a:t>
            </a:r>
            <a:r>
              <a:rPr lang="vi-VN" sz="2000" dirty="0">
                <a:latin typeface="Arial"/>
                <a:cs typeface="Arial"/>
              </a:rPr>
              <a:t>ko</a:t>
            </a:r>
            <a:r>
              <a:rPr lang="vi-VN" sz="2000" spc="-204" dirty="0">
                <a:latin typeface="Arial"/>
                <a:cs typeface="Arial"/>
              </a:rPr>
              <a:t> </a:t>
            </a:r>
            <a:r>
              <a:rPr lang="vi-VN" sz="2000" spc="-5" dirty="0">
                <a:latin typeface="Arial"/>
                <a:cs typeface="Arial"/>
              </a:rPr>
              <a:t>gây  </a:t>
            </a:r>
            <a:r>
              <a:rPr lang="vi-VN" sz="2000" dirty="0">
                <a:latin typeface="Arial"/>
                <a:cs typeface="Arial"/>
              </a:rPr>
              <a:t>ảnh</a:t>
            </a:r>
            <a:r>
              <a:rPr lang="vi-VN" sz="2000" spc="-25" dirty="0">
                <a:latin typeface="Arial"/>
                <a:cs typeface="Arial"/>
              </a:rPr>
              <a:t> </a:t>
            </a:r>
            <a:r>
              <a:rPr lang="vi-VN" sz="2000" spc="-5" dirty="0">
                <a:latin typeface="Arial"/>
                <a:cs typeface="Arial"/>
              </a:rPr>
              <a:t>h</a:t>
            </a:r>
            <a:r>
              <a:rPr lang="vi-VN" sz="2000" spc="5" dirty="0">
                <a:latin typeface="Arial"/>
                <a:cs typeface="Arial"/>
              </a:rPr>
              <a:t>ư</a:t>
            </a:r>
            <a:r>
              <a:rPr lang="vi-VN" sz="2000" dirty="0">
                <a:latin typeface="Arial"/>
                <a:cs typeface="Arial"/>
              </a:rPr>
              <a:t>ởng</a:t>
            </a:r>
            <a:r>
              <a:rPr lang="vi-VN" sz="2000" spc="-35" dirty="0">
                <a:latin typeface="Arial"/>
                <a:cs typeface="Arial"/>
              </a:rPr>
              <a:t> </a:t>
            </a:r>
            <a:r>
              <a:rPr lang="vi-VN" sz="2000" dirty="0">
                <a:latin typeface="Arial"/>
                <a:cs typeface="Arial"/>
              </a:rPr>
              <a:t>tới</a:t>
            </a:r>
            <a:r>
              <a:rPr lang="vi-VN" sz="2000" spc="-5" dirty="0">
                <a:latin typeface="Arial"/>
                <a:cs typeface="Arial"/>
              </a:rPr>
              <a:t> phâ</a:t>
            </a:r>
            <a:r>
              <a:rPr lang="vi-VN" sz="2000" spc="5" dirty="0">
                <a:latin typeface="Arial"/>
                <a:cs typeface="Arial"/>
              </a:rPr>
              <a:t>̀</a:t>
            </a:r>
            <a:r>
              <a:rPr lang="vi-VN" sz="2000" dirty="0">
                <a:latin typeface="Arial"/>
                <a:cs typeface="Arial"/>
              </a:rPr>
              <a:t>n</a:t>
            </a:r>
            <a:r>
              <a:rPr lang="vi-VN" sz="2000" spc="-40" dirty="0">
                <a:latin typeface="Arial"/>
                <a:cs typeface="Arial"/>
              </a:rPr>
              <a:t> </a:t>
            </a:r>
            <a:r>
              <a:rPr lang="vi-VN" sz="2000" dirty="0">
                <a:latin typeface="Arial"/>
                <a:cs typeface="Arial"/>
              </a:rPr>
              <a:t>mềm</a:t>
            </a:r>
            <a:r>
              <a:rPr lang="vi-VN" sz="2000" spc="-25" dirty="0">
                <a:latin typeface="Arial"/>
                <a:cs typeface="Arial"/>
              </a:rPr>
              <a:t> </a:t>
            </a:r>
            <a:r>
              <a:rPr lang="vi-VN" sz="2000" spc="30" dirty="0">
                <a:latin typeface="Arial"/>
                <a:cs typeface="Arial"/>
              </a:rPr>
              <a:t>thì</a:t>
            </a:r>
            <a:r>
              <a:rPr lang="vi-VN" sz="2000" spc="-10" dirty="0">
                <a:latin typeface="Arial"/>
                <a:cs typeface="Arial"/>
              </a:rPr>
              <a:t> </a:t>
            </a:r>
            <a:r>
              <a:rPr lang="vi-VN" sz="2000" dirty="0">
                <a:latin typeface="Arial"/>
                <a:cs typeface="Arial"/>
              </a:rPr>
              <a:t>sẽ</a:t>
            </a:r>
            <a:r>
              <a:rPr lang="vi-VN" sz="2000" spc="-15" dirty="0">
                <a:latin typeface="Arial"/>
                <a:cs typeface="Arial"/>
              </a:rPr>
              <a:t> </a:t>
            </a:r>
            <a:r>
              <a:rPr lang="vi-VN" sz="2000" dirty="0">
                <a:latin typeface="Arial"/>
                <a:cs typeface="Arial"/>
              </a:rPr>
              <a:t>khô</a:t>
            </a:r>
            <a:r>
              <a:rPr lang="vi-VN" sz="2000" spc="5" dirty="0">
                <a:latin typeface="Arial"/>
                <a:cs typeface="Arial"/>
              </a:rPr>
              <a:t>n</a:t>
            </a:r>
            <a:r>
              <a:rPr lang="vi-VN" sz="2000" dirty="0">
                <a:latin typeface="Arial"/>
                <a:cs typeface="Arial"/>
              </a:rPr>
              <a:t>g</a:t>
            </a:r>
            <a:r>
              <a:rPr lang="vi-VN" sz="2000" spc="-40" dirty="0">
                <a:latin typeface="Arial"/>
                <a:cs typeface="Arial"/>
              </a:rPr>
              <a:t> </a:t>
            </a:r>
            <a:r>
              <a:rPr lang="vi-VN" sz="2000" spc="-5" dirty="0">
                <a:latin typeface="Arial"/>
                <a:cs typeface="Arial"/>
              </a:rPr>
              <a:t>đ</a:t>
            </a:r>
            <a:r>
              <a:rPr lang="vi-VN" sz="2000" spc="5" dirty="0">
                <a:latin typeface="Arial"/>
                <a:cs typeface="Arial"/>
              </a:rPr>
              <a:t>ư</a:t>
            </a:r>
            <a:r>
              <a:rPr lang="vi-VN" sz="2000" dirty="0">
                <a:latin typeface="Arial"/>
                <a:cs typeface="Arial"/>
              </a:rPr>
              <a:t>ợc</a:t>
            </a:r>
            <a:r>
              <a:rPr lang="vi-VN" sz="2000" spc="-30" dirty="0">
                <a:latin typeface="Arial"/>
                <a:cs typeface="Arial"/>
              </a:rPr>
              <a:t> </a:t>
            </a:r>
            <a:r>
              <a:rPr lang="vi-VN" sz="2000" dirty="0">
                <a:latin typeface="Arial"/>
                <a:cs typeface="Arial"/>
              </a:rPr>
              <a:t>coi</a:t>
            </a:r>
            <a:r>
              <a:rPr lang="vi-VN" sz="2000" spc="-10" dirty="0">
                <a:latin typeface="Arial"/>
                <a:cs typeface="Arial"/>
              </a:rPr>
              <a:t> </a:t>
            </a:r>
            <a:r>
              <a:rPr lang="vi-VN" sz="2000" spc="-5" dirty="0">
                <a:latin typeface="Arial"/>
                <a:cs typeface="Arial"/>
              </a:rPr>
              <a:t>là</a:t>
            </a:r>
            <a:r>
              <a:rPr lang="vi-VN" sz="2000" dirty="0">
                <a:latin typeface="Arial"/>
                <a:cs typeface="Arial"/>
              </a:rPr>
              <a:t>̀</a:t>
            </a:r>
            <a:r>
              <a:rPr lang="vi-VN" sz="2000" spc="-15" dirty="0">
                <a:latin typeface="Arial"/>
                <a:cs typeface="Arial"/>
              </a:rPr>
              <a:t> </a:t>
            </a:r>
            <a:r>
              <a:rPr lang="vi-VN" sz="2000" spc="-5" dirty="0">
                <a:latin typeface="Arial"/>
                <a:cs typeface="Arial"/>
              </a:rPr>
              <a:t>hỏ</a:t>
            </a:r>
            <a:r>
              <a:rPr lang="vi-VN" sz="2000" spc="5" dirty="0">
                <a:latin typeface="Arial"/>
                <a:cs typeface="Arial"/>
              </a:rPr>
              <a:t>n</a:t>
            </a:r>
            <a:r>
              <a:rPr lang="vi-VN" sz="2000" dirty="0">
                <a:latin typeface="Arial"/>
                <a:cs typeface="Arial"/>
              </a:rPr>
              <a:t>g</a:t>
            </a:r>
            <a:r>
              <a:rPr lang="vi-VN" sz="2000" spc="-40" dirty="0">
                <a:latin typeface="Arial"/>
                <a:cs typeface="Arial"/>
              </a:rPr>
              <a:t> </a:t>
            </a:r>
            <a:r>
              <a:rPr lang="vi-VN" sz="2000" spc="-5" dirty="0">
                <a:latin typeface="Arial"/>
                <a:cs typeface="Arial"/>
              </a:rPr>
              <a:t>hó</a:t>
            </a:r>
            <a:r>
              <a:rPr lang="vi-VN" sz="2000" spc="-1080" dirty="0">
                <a:latin typeface="Arial"/>
                <a:cs typeface="Arial"/>
              </a:rPr>
              <a:t>c</a:t>
            </a:r>
            <a:r>
              <a:rPr lang="vi-VN" sz="2000" spc="-15" baseline="-25000" dirty="0">
                <a:latin typeface="Arial"/>
                <a:cs typeface="Arial"/>
              </a:rPr>
              <a:t> </a:t>
            </a:r>
            <a:r>
              <a:rPr lang="vi-VN" sz="2000" dirty="0">
                <a:latin typeface="Arial"/>
                <a:cs typeface="Arial"/>
              </a:rPr>
              <a:t>của</a:t>
            </a:r>
            <a:r>
              <a:rPr lang="vi-VN" sz="2000" spc="-30" dirty="0">
                <a:latin typeface="Arial"/>
                <a:cs typeface="Arial"/>
              </a:rPr>
              <a:t> </a:t>
            </a:r>
            <a:r>
              <a:rPr lang="en-US" sz="2000" spc="-5" dirty="0" err="1">
                <a:latin typeface="Arial"/>
                <a:cs typeface="Arial"/>
              </a:rPr>
              <a:t>phần</a:t>
            </a:r>
            <a:r>
              <a:rPr lang="en-US" sz="2000" spc="-5" dirty="0">
                <a:latin typeface="Arial"/>
                <a:cs typeface="Arial"/>
              </a:rPr>
              <a:t> </a:t>
            </a:r>
            <a:r>
              <a:rPr lang="en-US" sz="2000" spc="-5" dirty="0" err="1">
                <a:latin typeface="Arial"/>
                <a:cs typeface="Arial"/>
              </a:rPr>
              <a:t>mềm</a:t>
            </a:r>
            <a:endParaRPr lang="vi-VN" sz="2000" dirty="0">
              <a:latin typeface="Arial"/>
              <a:cs typeface="Arial"/>
            </a:endParaRPr>
          </a:p>
        </p:txBody>
      </p:sp>
    </p:spTree>
    <p:extLst>
      <p:ext uri="{BB962C8B-B14F-4D97-AF65-F5344CB8AC3E}">
        <p14:creationId xmlns:p14="http://schemas.microsoft.com/office/powerpoint/2010/main" val="1657875281"/>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grpSp>
        <p:nvGrpSpPr>
          <p:cNvPr id="6" name="Group 5">
            <a:extLst>
              <a:ext uri="{FF2B5EF4-FFF2-40B4-BE49-F238E27FC236}">
                <a16:creationId xmlns:a16="http://schemas.microsoft.com/office/drawing/2014/main" id="{D64318AE-F2D3-4F86-A54D-CC0C90F03014}"/>
              </a:ext>
            </a:extLst>
          </p:cNvPr>
          <p:cNvGrpSpPr/>
          <p:nvPr/>
        </p:nvGrpSpPr>
        <p:grpSpPr>
          <a:xfrm>
            <a:off x="3483756" y="1361286"/>
            <a:ext cx="7459227" cy="4237383"/>
            <a:chOff x="1066800" y="1524000"/>
            <a:chExt cx="7239000" cy="4513384"/>
          </a:xfrm>
        </p:grpSpPr>
        <p:pic>
          <p:nvPicPr>
            <p:cNvPr id="7" name="Picture 6">
              <a:extLst>
                <a:ext uri="{FF2B5EF4-FFF2-40B4-BE49-F238E27FC236}">
                  <a16:creationId xmlns:a16="http://schemas.microsoft.com/office/drawing/2014/main" id="{AD08D191-5BC0-4562-AC13-ADB7FEF4EB8B}"/>
                </a:ext>
              </a:extLst>
            </p:cNvPr>
            <p:cNvPicPr>
              <a:picLocks noChangeAspect="1"/>
            </p:cNvPicPr>
            <p:nvPr/>
          </p:nvPicPr>
          <p:blipFill>
            <a:blip r:embed="rId2"/>
            <a:stretch>
              <a:fillRect/>
            </a:stretch>
          </p:blipFill>
          <p:spPr>
            <a:xfrm>
              <a:off x="1066800" y="1676399"/>
              <a:ext cx="7086600" cy="4360985"/>
            </a:xfrm>
            <a:prstGeom prst="rect">
              <a:avLst/>
            </a:prstGeom>
          </p:spPr>
        </p:pic>
        <p:sp>
          <p:nvSpPr>
            <p:cNvPr id="8" name="Rectangle 7">
              <a:extLst>
                <a:ext uri="{FF2B5EF4-FFF2-40B4-BE49-F238E27FC236}">
                  <a16:creationId xmlns:a16="http://schemas.microsoft.com/office/drawing/2014/main" id="{9006C2D2-451F-4968-BC00-C8AAF70CA62F}"/>
                </a:ext>
              </a:extLst>
            </p:cNvPr>
            <p:cNvSpPr/>
            <p:nvPr/>
          </p:nvSpPr>
          <p:spPr>
            <a:xfrm>
              <a:off x="7467600" y="1524000"/>
              <a:ext cx="838200" cy="457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4626754"/>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5113683" y="1265997"/>
            <a:ext cx="6097655" cy="4692650"/>
          </a:xfrm>
        </p:spPr>
        <p:txBody>
          <a:bodyPr>
            <a:noAutofit/>
          </a:bodyPr>
          <a:lstStyle/>
          <a:p>
            <a:pPr marL="63500">
              <a:lnSpc>
                <a:spcPct val="100000"/>
              </a:lnSpc>
              <a:spcBef>
                <a:spcPts val="650"/>
              </a:spcBef>
              <a:tabLst>
                <a:tab pos="405765" algn="l"/>
                <a:tab pos="406400" algn="l"/>
              </a:tabLst>
            </a:pPr>
            <a:r>
              <a:rPr lang="en-US" b="1" spc="-5" dirty="0" err="1">
                <a:latin typeface="Arial"/>
                <a:cs typeface="Arial"/>
              </a:rPr>
              <a:t>Một</a:t>
            </a:r>
            <a:r>
              <a:rPr lang="en-US" b="1" spc="-5" dirty="0">
                <a:latin typeface="Arial"/>
                <a:cs typeface="Arial"/>
              </a:rPr>
              <a:t> </a:t>
            </a:r>
            <a:r>
              <a:rPr lang="en-US" b="1" spc="-5" dirty="0" err="1">
                <a:latin typeface="Arial"/>
                <a:cs typeface="Arial"/>
              </a:rPr>
              <a:t>số</a:t>
            </a:r>
            <a:r>
              <a:rPr lang="en-US" b="1" spc="-5" dirty="0">
                <a:latin typeface="Arial"/>
                <a:cs typeface="Arial"/>
              </a:rPr>
              <a:t> </a:t>
            </a:r>
            <a:r>
              <a:rPr lang="en-US" b="1" spc="-5" dirty="0" err="1">
                <a:latin typeface="Arial"/>
                <a:cs typeface="Arial"/>
              </a:rPr>
              <a:t>nguyên</a:t>
            </a:r>
            <a:r>
              <a:rPr lang="en-US" b="1" spc="-5" dirty="0">
                <a:latin typeface="Arial"/>
                <a:cs typeface="Arial"/>
              </a:rPr>
              <a:t> </a:t>
            </a:r>
            <a:r>
              <a:rPr lang="en-US" b="1" spc="-5" dirty="0" err="1">
                <a:latin typeface="Arial"/>
                <a:cs typeface="Arial"/>
              </a:rPr>
              <a:t>nhân</a:t>
            </a:r>
            <a:r>
              <a:rPr lang="en-US" b="1" spc="-5" dirty="0">
                <a:latin typeface="Arial"/>
                <a:cs typeface="Arial"/>
              </a:rPr>
              <a:t>:</a:t>
            </a:r>
          </a:p>
          <a:p>
            <a:pPr marL="12700" algn="just">
              <a:lnSpc>
                <a:spcPct val="100000"/>
              </a:lnSpc>
              <a:spcBef>
                <a:spcPts val="830"/>
              </a:spcBef>
              <a:tabLst>
                <a:tab pos="354965" algn="l"/>
                <a:tab pos="355600" algn="l"/>
              </a:tabLst>
            </a:pPr>
            <a:r>
              <a:rPr lang="en-US" b="1" spc="-5" dirty="0">
                <a:latin typeface="Arial"/>
                <a:cs typeface="Arial"/>
              </a:rPr>
              <a:t>1. </a:t>
            </a:r>
            <a:r>
              <a:rPr lang="vi-VN" b="1" spc="-5" dirty="0">
                <a:latin typeface="Arial"/>
                <a:cs typeface="Arial"/>
              </a:rPr>
              <a:t>Định </a:t>
            </a:r>
            <a:r>
              <a:rPr lang="vi-VN" b="1" dirty="0">
                <a:latin typeface="Arial"/>
                <a:cs typeface="Arial"/>
              </a:rPr>
              <a:t>nghĩa </a:t>
            </a:r>
            <a:r>
              <a:rPr lang="vi-VN" b="1" spc="-5" dirty="0">
                <a:latin typeface="Arial"/>
                <a:cs typeface="Arial"/>
              </a:rPr>
              <a:t>sai yêu cầu của khách</a:t>
            </a:r>
            <a:r>
              <a:rPr lang="vi-VN" b="1" spc="-20" dirty="0">
                <a:latin typeface="Arial"/>
                <a:cs typeface="Arial"/>
              </a:rPr>
              <a:t> </a:t>
            </a:r>
            <a:r>
              <a:rPr lang="vi-VN" b="1" dirty="0">
                <a:latin typeface="Arial"/>
                <a:cs typeface="Arial"/>
              </a:rPr>
              <a:t>hàng</a:t>
            </a:r>
            <a:endParaRPr lang="vi-VN" dirty="0">
              <a:latin typeface="Arial"/>
              <a:cs typeface="Arial"/>
            </a:endParaRPr>
          </a:p>
          <a:p>
            <a:pPr marL="756285" marR="743585" lvl="1" indent="-287020" algn="just">
              <a:lnSpc>
                <a:spcPct val="100000"/>
              </a:lnSpc>
              <a:spcBef>
                <a:spcPts val="680"/>
              </a:spcBef>
              <a:buChar char="–"/>
              <a:tabLst>
                <a:tab pos="756920" algn="l"/>
              </a:tabLst>
            </a:pPr>
            <a:r>
              <a:rPr lang="vi-VN" sz="2000" spc="-10" dirty="0">
                <a:latin typeface="Arial"/>
                <a:cs typeface="Arial"/>
              </a:rPr>
              <a:t>Đây </a:t>
            </a:r>
            <a:r>
              <a:rPr lang="vi-VN" sz="2000" spc="-5" dirty="0">
                <a:latin typeface="Arial"/>
                <a:cs typeface="Arial"/>
              </a:rPr>
              <a:t>được </a:t>
            </a:r>
            <a:r>
              <a:rPr lang="vi-VN" sz="2000" dirty="0">
                <a:latin typeface="Arial"/>
                <a:cs typeface="Arial"/>
              </a:rPr>
              <a:t>coi là </a:t>
            </a:r>
            <a:r>
              <a:rPr lang="vi-VN" sz="2000" spc="-10" dirty="0">
                <a:latin typeface="Arial"/>
                <a:cs typeface="Arial"/>
              </a:rPr>
              <a:t>gốc </a:t>
            </a:r>
            <a:r>
              <a:rPr lang="vi-VN" sz="2000" spc="-5" dirty="0">
                <a:latin typeface="Arial"/>
                <a:cs typeface="Arial"/>
              </a:rPr>
              <a:t>rễ của việc </a:t>
            </a:r>
            <a:r>
              <a:rPr lang="vi-VN" sz="2000" spc="-10" dirty="0">
                <a:latin typeface="Arial"/>
                <a:cs typeface="Arial"/>
              </a:rPr>
              <a:t>gây </a:t>
            </a:r>
            <a:r>
              <a:rPr lang="vi-VN" sz="2000" spc="-5" dirty="0">
                <a:latin typeface="Arial"/>
                <a:cs typeface="Arial"/>
              </a:rPr>
              <a:t>ra lỗi  phần</a:t>
            </a:r>
            <a:r>
              <a:rPr lang="vi-VN" sz="2000" dirty="0">
                <a:latin typeface="Arial"/>
                <a:cs typeface="Arial"/>
              </a:rPr>
              <a:t> </a:t>
            </a:r>
            <a:r>
              <a:rPr lang="vi-VN" sz="2000" spc="-5" dirty="0">
                <a:latin typeface="Arial"/>
                <a:cs typeface="Arial"/>
              </a:rPr>
              <a:t>mềm</a:t>
            </a:r>
            <a:endParaRPr lang="vi-VN" sz="2000" dirty="0">
              <a:latin typeface="Arial"/>
              <a:cs typeface="Arial"/>
            </a:endParaRPr>
          </a:p>
          <a:p>
            <a:pPr marL="756285" lvl="1" indent="-287020" algn="just">
              <a:lnSpc>
                <a:spcPct val="100000"/>
              </a:lnSpc>
              <a:spcBef>
                <a:spcPts val="675"/>
              </a:spcBef>
              <a:buChar char="–"/>
              <a:tabLst>
                <a:tab pos="756920" algn="l"/>
              </a:tabLst>
            </a:pPr>
            <a:r>
              <a:rPr lang="vi-VN" sz="2000" spc="-10" dirty="0">
                <a:latin typeface="Arial"/>
                <a:cs typeface="Arial"/>
              </a:rPr>
              <a:t>Hiểu </a:t>
            </a:r>
            <a:r>
              <a:rPr lang="vi-VN" sz="2000" dirty="0">
                <a:latin typeface="Arial"/>
                <a:cs typeface="Arial"/>
              </a:rPr>
              <a:t>sai </a:t>
            </a:r>
            <a:r>
              <a:rPr lang="vi-VN" sz="2000" spc="-5" dirty="0">
                <a:latin typeface="Arial"/>
                <a:cs typeface="Arial"/>
              </a:rPr>
              <a:t>yêu cầu của khách</a:t>
            </a:r>
            <a:r>
              <a:rPr lang="vi-VN" sz="2000" spc="75" dirty="0">
                <a:latin typeface="Arial"/>
                <a:cs typeface="Arial"/>
              </a:rPr>
              <a:t> </a:t>
            </a:r>
            <a:r>
              <a:rPr lang="vi-VN" sz="2000" dirty="0">
                <a:latin typeface="Arial"/>
                <a:cs typeface="Arial"/>
              </a:rPr>
              <a:t>hàng</a:t>
            </a:r>
          </a:p>
          <a:p>
            <a:pPr marL="756285" lvl="1" indent="-287020" algn="just">
              <a:lnSpc>
                <a:spcPct val="100000"/>
              </a:lnSpc>
              <a:spcBef>
                <a:spcPts val="675"/>
              </a:spcBef>
              <a:buChar char="–"/>
              <a:tabLst>
                <a:tab pos="756920" algn="l"/>
              </a:tabLst>
            </a:pPr>
            <a:r>
              <a:rPr lang="vi-VN" sz="2000" spc="-5" dirty="0">
                <a:latin typeface="Arial"/>
                <a:cs typeface="Arial"/>
              </a:rPr>
              <a:t>Yêu cầu của khách hàng không được làm</a:t>
            </a:r>
            <a:r>
              <a:rPr lang="vi-VN" sz="2000" spc="110" dirty="0">
                <a:latin typeface="Arial"/>
                <a:cs typeface="Arial"/>
              </a:rPr>
              <a:t> </a:t>
            </a:r>
            <a:r>
              <a:rPr lang="vi-VN" sz="2000" spc="-5" dirty="0">
                <a:latin typeface="Arial"/>
                <a:cs typeface="Arial"/>
              </a:rPr>
              <a:t>rõ</a:t>
            </a:r>
            <a:endParaRPr lang="vi-VN" sz="2000" dirty="0">
              <a:latin typeface="Arial"/>
              <a:cs typeface="Arial"/>
            </a:endParaRPr>
          </a:p>
          <a:p>
            <a:pPr marL="756285" marR="5080" lvl="1" indent="-287020" algn="just">
              <a:lnSpc>
                <a:spcPct val="100000"/>
              </a:lnSpc>
              <a:spcBef>
                <a:spcPts val="675"/>
              </a:spcBef>
              <a:buChar char="–"/>
              <a:tabLst>
                <a:tab pos="756920" algn="l"/>
              </a:tabLst>
            </a:pPr>
            <a:r>
              <a:rPr lang="vi-VN" sz="2000" spc="-5" dirty="0">
                <a:latin typeface="Arial"/>
                <a:cs typeface="Arial"/>
              </a:rPr>
              <a:t>Triển khai phần mềm thiếu </a:t>
            </a:r>
            <a:r>
              <a:rPr lang="vi-VN" sz="2000" dirty="0">
                <a:latin typeface="Arial"/>
                <a:cs typeface="Arial"/>
              </a:rPr>
              <a:t>yêu </a:t>
            </a:r>
            <a:r>
              <a:rPr lang="vi-VN" sz="2000" spc="-5" dirty="0">
                <a:latin typeface="Arial"/>
                <a:cs typeface="Arial"/>
              </a:rPr>
              <a:t>cầu của </a:t>
            </a:r>
            <a:r>
              <a:rPr lang="vi-VN" sz="2000" dirty="0">
                <a:latin typeface="Arial"/>
                <a:cs typeface="Arial"/>
              </a:rPr>
              <a:t>khách  hàng</a:t>
            </a:r>
          </a:p>
          <a:p>
            <a:pPr marL="756285" marR="161290" lvl="1" indent="-287020" algn="just">
              <a:lnSpc>
                <a:spcPct val="100000"/>
              </a:lnSpc>
              <a:spcBef>
                <a:spcPts val="670"/>
              </a:spcBef>
              <a:buChar char="–"/>
              <a:tabLst>
                <a:tab pos="756920" algn="l"/>
              </a:tabLst>
            </a:pPr>
            <a:r>
              <a:rPr lang="vi-VN" sz="2000" spc="-5" dirty="0">
                <a:latin typeface="Arial"/>
                <a:cs typeface="Arial"/>
              </a:rPr>
              <a:t>Khách hàng </a:t>
            </a:r>
            <a:r>
              <a:rPr lang="vi-VN" sz="2000" spc="-10" dirty="0">
                <a:latin typeface="Arial"/>
                <a:cs typeface="Arial"/>
              </a:rPr>
              <a:t>đưa </a:t>
            </a:r>
            <a:r>
              <a:rPr lang="vi-VN" sz="2000" spc="-5" dirty="0">
                <a:latin typeface="Arial"/>
                <a:cs typeface="Arial"/>
              </a:rPr>
              <a:t>ra quá nhiều yêu cầu không  cần thiết và không liên</a:t>
            </a:r>
            <a:r>
              <a:rPr lang="vi-VN" sz="2000" spc="40" dirty="0">
                <a:latin typeface="Arial"/>
                <a:cs typeface="Arial"/>
              </a:rPr>
              <a:t> </a:t>
            </a:r>
            <a:r>
              <a:rPr lang="vi-VN" sz="2000" spc="-5" dirty="0">
                <a:latin typeface="Arial"/>
                <a:cs typeface="Arial"/>
              </a:rPr>
              <a:t>quan</a:t>
            </a:r>
            <a:endParaRPr lang="vi-VN" sz="2000" dirty="0">
              <a:latin typeface="Arial"/>
              <a:cs typeface="Arial"/>
            </a:endParaRPr>
          </a:p>
          <a:p>
            <a:pPr marL="63500">
              <a:lnSpc>
                <a:spcPct val="100000"/>
              </a:lnSpc>
              <a:spcBef>
                <a:spcPts val="650"/>
              </a:spcBef>
              <a:tabLst>
                <a:tab pos="405765" algn="l"/>
                <a:tab pos="406400" algn="l"/>
              </a:tabLst>
            </a:pPr>
            <a:endParaRPr lang="vi-VN" dirty="0">
              <a:latin typeface="Arial"/>
              <a:cs typeface="Arial"/>
            </a:endParaRPr>
          </a:p>
        </p:txBody>
      </p:sp>
      <p:sp>
        <p:nvSpPr>
          <p:cNvPr id="4" name="object 2">
            <a:extLst>
              <a:ext uri="{FF2B5EF4-FFF2-40B4-BE49-F238E27FC236}">
                <a16:creationId xmlns:a16="http://schemas.microsoft.com/office/drawing/2014/main" id="{A2E3AB0D-8611-4E0F-A54D-566BF4AE3894}"/>
              </a:ext>
            </a:extLst>
          </p:cNvPr>
          <p:cNvSpPr/>
          <p:nvPr/>
        </p:nvSpPr>
        <p:spPr>
          <a:xfrm>
            <a:off x="980662" y="1189797"/>
            <a:ext cx="4036641" cy="333250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079968239"/>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69874" y="1246119"/>
            <a:ext cx="8883926" cy="4692650"/>
          </a:xfrm>
        </p:spPr>
        <p:txBody>
          <a:bodyPr>
            <a:noAutofit/>
          </a:bodyPr>
          <a:lstStyle/>
          <a:p>
            <a:pPr marL="12700" marR="5080" algn="just">
              <a:lnSpc>
                <a:spcPct val="100000"/>
              </a:lnSpc>
              <a:spcBef>
                <a:spcPts val="100"/>
              </a:spcBef>
              <a:tabLst>
                <a:tab pos="354965" algn="l"/>
                <a:tab pos="355600" algn="l"/>
              </a:tabLst>
            </a:pPr>
            <a:r>
              <a:rPr lang="vi-VN" b="1" spc="-5" dirty="0">
                <a:latin typeface="Arial"/>
                <a:cs typeface="Arial"/>
              </a:rPr>
              <a:t>2. Thất bại </a:t>
            </a:r>
            <a:r>
              <a:rPr lang="vi-VN" b="1" dirty="0">
                <a:latin typeface="Arial"/>
                <a:cs typeface="Arial"/>
              </a:rPr>
              <a:t>trong </a:t>
            </a:r>
            <a:r>
              <a:rPr lang="vi-VN" b="1" spc="-5" dirty="0">
                <a:latin typeface="Arial"/>
                <a:cs typeface="Arial"/>
              </a:rPr>
              <a:t>việc </a:t>
            </a:r>
            <a:r>
              <a:rPr lang="vi-VN" b="1" dirty="0">
                <a:latin typeface="Arial"/>
                <a:cs typeface="Arial"/>
              </a:rPr>
              <a:t>giao tiếp </a:t>
            </a:r>
            <a:r>
              <a:rPr lang="en-US" b="1" dirty="0" err="1">
                <a:latin typeface="Arial"/>
                <a:cs typeface="Arial"/>
              </a:rPr>
              <a:t>trong</a:t>
            </a:r>
            <a:r>
              <a:rPr lang="en-US" b="1" dirty="0">
                <a:latin typeface="Arial"/>
                <a:cs typeface="Arial"/>
              </a:rPr>
              <a:t> </a:t>
            </a:r>
            <a:r>
              <a:rPr lang="en-US" b="1" dirty="0" err="1">
                <a:latin typeface="Arial"/>
                <a:cs typeface="Arial"/>
              </a:rPr>
              <a:t>quá</a:t>
            </a:r>
            <a:r>
              <a:rPr lang="en-US" b="1" dirty="0">
                <a:latin typeface="Arial"/>
                <a:cs typeface="Arial"/>
              </a:rPr>
              <a:t> </a:t>
            </a:r>
            <a:r>
              <a:rPr lang="en-US" b="1" dirty="0" err="1">
                <a:latin typeface="Arial"/>
                <a:cs typeface="Arial"/>
              </a:rPr>
              <a:t>trình</a:t>
            </a:r>
            <a:r>
              <a:rPr lang="en-US" b="1" dirty="0">
                <a:latin typeface="Arial"/>
                <a:cs typeface="Arial"/>
              </a:rPr>
              <a:t> </a:t>
            </a:r>
            <a:r>
              <a:rPr lang="en-US" b="1" dirty="0" err="1">
                <a:latin typeface="Arial"/>
                <a:cs typeface="Arial"/>
              </a:rPr>
              <a:t>xây</a:t>
            </a:r>
            <a:r>
              <a:rPr lang="en-US" b="1" dirty="0">
                <a:latin typeface="Arial"/>
                <a:cs typeface="Arial"/>
              </a:rPr>
              <a:t> </a:t>
            </a:r>
            <a:r>
              <a:rPr lang="en-US" b="1" dirty="0" err="1">
                <a:latin typeface="Arial"/>
                <a:cs typeface="Arial"/>
              </a:rPr>
              <a:t>dựng</a:t>
            </a:r>
            <a:endParaRPr lang="vi-VN" dirty="0">
              <a:latin typeface="Arial"/>
              <a:cs typeface="Arial"/>
            </a:endParaRPr>
          </a:p>
          <a:p>
            <a:pPr marL="756285" lvl="1" indent="-287020" algn="just">
              <a:lnSpc>
                <a:spcPct val="100000"/>
              </a:lnSpc>
              <a:spcBef>
                <a:spcPts val="580"/>
              </a:spcBef>
              <a:buChar char="–"/>
              <a:tabLst>
                <a:tab pos="756920" algn="l"/>
              </a:tabLst>
            </a:pPr>
            <a:r>
              <a:rPr lang="vi-VN" sz="2000" spc="-5" dirty="0">
                <a:latin typeface="Arial"/>
                <a:cs typeface="Arial"/>
              </a:rPr>
              <a:t>Có </a:t>
            </a:r>
            <a:r>
              <a:rPr lang="vi-VN" sz="2000" dirty="0">
                <a:latin typeface="Arial"/>
                <a:cs typeface="Arial"/>
              </a:rPr>
              <a:t>sự </a:t>
            </a:r>
            <a:r>
              <a:rPr lang="vi-VN" sz="2000" spc="-5" dirty="0">
                <a:latin typeface="Arial"/>
                <a:cs typeface="Arial"/>
              </a:rPr>
              <a:t>không hiểu </a:t>
            </a:r>
            <a:r>
              <a:rPr lang="vi-VN" sz="2000" dirty="0">
                <a:latin typeface="Arial"/>
                <a:cs typeface="Arial"/>
              </a:rPr>
              <a:t>cấu trúc của </a:t>
            </a:r>
            <a:r>
              <a:rPr lang="vi-VN" sz="2000" spc="-5" dirty="0">
                <a:latin typeface="Arial"/>
                <a:cs typeface="Arial"/>
              </a:rPr>
              <a:t>tài liệu </a:t>
            </a:r>
            <a:r>
              <a:rPr lang="vi-VN" sz="2000" dirty="0">
                <a:latin typeface="Arial"/>
                <a:cs typeface="Arial"/>
              </a:rPr>
              <a:t>yêu cầu</a:t>
            </a:r>
            <a:r>
              <a:rPr lang="vi-VN" sz="2000" spc="10" dirty="0">
                <a:latin typeface="Arial"/>
                <a:cs typeface="Arial"/>
              </a:rPr>
              <a:t> </a:t>
            </a:r>
            <a:r>
              <a:rPr lang="vi-VN" sz="2000" spc="-5" dirty="0">
                <a:latin typeface="Arial"/>
                <a:cs typeface="Arial"/>
              </a:rPr>
              <a:t>phần</a:t>
            </a:r>
            <a:endParaRPr lang="vi-VN" sz="2000" dirty="0">
              <a:latin typeface="Arial"/>
              <a:cs typeface="Arial"/>
            </a:endParaRPr>
          </a:p>
          <a:p>
            <a:pPr marL="756285" algn="just">
              <a:lnSpc>
                <a:spcPct val="100000"/>
              </a:lnSpc>
            </a:pPr>
            <a:r>
              <a:rPr lang="vi-VN" dirty="0">
                <a:latin typeface="Arial"/>
                <a:cs typeface="Arial"/>
              </a:rPr>
              <a:t>mềm</a:t>
            </a:r>
          </a:p>
          <a:p>
            <a:pPr marL="756285" marR="29845" lvl="1" indent="-287020" algn="just">
              <a:lnSpc>
                <a:spcPct val="100000"/>
              </a:lnSpc>
              <a:spcBef>
                <a:spcPts val="575"/>
              </a:spcBef>
              <a:buChar char="–"/>
              <a:tabLst>
                <a:tab pos="756920" algn="l"/>
              </a:tabLst>
            </a:pPr>
            <a:r>
              <a:rPr lang="vi-VN" sz="2000" spc="-5" dirty="0">
                <a:latin typeface="Arial"/>
                <a:cs typeface="Arial"/>
              </a:rPr>
              <a:t>Không nắm bắt được những </a:t>
            </a:r>
            <a:r>
              <a:rPr lang="vi-VN" sz="2000" dirty="0">
                <a:latin typeface="Arial"/>
                <a:cs typeface="Arial"/>
              </a:rPr>
              <a:t>thay </a:t>
            </a:r>
            <a:r>
              <a:rPr lang="vi-VN" sz="2000" spc="-5" dirty="0">
                <a:latin typeface="Arial"/>
                <a:cs typeface="Arial"/>
              </a:rPr>
              <a:t>đổi được </a:t>
            </a:r>
            <a:r>
              <a:rPr lang="vi-VN" sz="2000" dirty="0">
                <a:latin typeface="Arial"/>
                <a:cs typeface="Arial"/>
              </a:rPr>
              <a:t>viết trong  tài </a:t>
            </a:r>
            <a:r>
              <a:rPr lang="vi-VN" sz="2000" spc="-5" dirty="0">
                <a:latin typeface="Arial"/>
                <a:cs typeface="Arial"/>
              </a:rPr>
              <a:t>liệu </a:t>
            </a:r>
            <a:r>
              <a:rPr lang="vi-VN" sz="2000" dirty="0">
                <a:latin typeface="Arial"/>
                <a:cs typeface="Arial"/>
              </a:rPr>
              <a:t>yêu</a:t>
            </a:r>
            <a:r>
              <a:rPr lang="vi-VN" sz="2000" spc="5" dirty="0">
                <a:latin typeface="Arial"/>
                <a:cs typeface="Arial"/>
              </a:rPr>
              <a:t> </a:t>
            </a:r>
            <a:r>
              <a:rPr lang="vi-VN" sz="2000" dirty="0">
                <a:latin typeface="Arial"/>
                <a:cs typeface="Arial"/>
              </a:rPr>
              <a:t>cầu</a:t>
            </a:r>
          </a:p>
          <a:p>
            <a:pPr marL="756285" marR="126364" lvl="1" indent="-287020" algn="just">
              <a:lnSpc>
                <a:spcPct val="100000"/>
              </a:lnSpc>
              <a:spcBef>
                <a:spcPts val="575"/>
              </a:spcBef>
              <a:buChar char="–"/>
              <a:tabLst>
                <a:tab pos="756920" algn="l"/>
              </a:tabLst>
            </a:pPr>
            <a:r>
              <a:rPr lang="vi-VN" sz="2000" spc="-5" dirty="0">
                <a:latin typeface="Arial"/>
                <a:cs typeface="Arial"/>
              </a:rPr>
              <a:t>Những </a:t>
            </a:r>
            <a:r>
              <a:rPr lang="vi-VN" sz="2000" dirty="0">
                <a:latin typeface="Arial"/>
                <a:cs typeface="Arial"/>
              </a:rPr>
              <a:t>thay </a:t>
            </a:r>
            <a:r>
              <a:rPr lang="vi-VN" sz="2000" spc="-5" dirty="0">
                <a:latin typeface="Arial"/>
                <a:cs typeface="Arial"/>
              </a:rPr>
              <a:t>đổi được </a:t>
            </a:r>
            <a:r>
              <a:rPr lang="vi-VN" sz="2000" dirty="0">
                <a:latin typeface="Arial"/>
                <a:cs typeface="Arial"/>
              </a:rPr>
              <a:t>yêu cầu từ khách </a:t>
            </a:r>
            <a:r>
              <a:rPr lang="vi-VN" sz="2000" spc="-5" dirty="0">
                <a:latin typeface="Arial"/>
                <a:cs typeface="Arial"/>
              </a:rPr>
              <a:t>hàng nhưng  </a:t>
            </a:r>
            <a:r>
              <a:rPr lang="vi-VN" sz="2000" dirty="0">
                <a:latin typeface="Arial"/>
                <a:cs typeface="Arial"/>
              </a:rPr>
              <a:t>ko </a:t>
            </a:r>
            <a:r>
              <a:rPr lang="vi-VN" sz="2000" spc="-5" dirty="0">
                <a:latin typeface="Arial"/>
                <a:cs typeface="Arial"/>
              </a:rPr>
              <a:t>được lưu dưới dạng </a:t>
            </a:r>
            <a:r>
              <a:rPr lang="vi-VN" sz="2000" dirty="0">
                <a:latin typeface="Arial"/>
                <a:cs typeface="Arial"/>
              </a:rPr>
              <a:t>văn</a:t>
            </a:r>
            <a:r>
              <a:rPr lang="vi-VN" sz="2000" spc="30" dirty="0">
                <a:latin typeface="Arial"/>
                <a:cs typeface="Arial"/>
              </a:rPr>
              <a:t> </a:t>
            </a:r>
            <a:r>
              <a:rPr lang="vi-VN" sz="2000" spc="-5" dirty="0">
                <a:latin typeface="Arial"/>
                <a:cs typeface="Arial"/>
              </a:rPr>
              <a:t>bản</a:t>
            </a:r>
            <a:endParaRPr lang="vi-VN" sz="2000" dirty="0">
              <a:latin typeface="Arial"/>
              <a:cs typeface="Arial"/>
            </a:endParaRPr>
          </a:p>
          <a:p>
            <a:pPr marL="12700" marR="66040" algn="just">
              <a:lnSpc>
                <a:spcPct val="100000"/>
              </a:lnSpc>
              <a:spcBef>
                <a:spcPts val="100"/>
              </a:spcBef>
              <a:tabLst>
                <a:tab pos="354965" algn="l"/>
                <a:tab pos="355600" algn="l"/>
              </a:tabLst>
            </a:pPr>
            <a:r>
              <a:rPr lang="en-US" b="1" dirty="0">
                <a:latin typeface="Arial"/>
                <a:cs typeface="Arial"/>
              </a:rPr>
              <a:t>3. </a:t>
            </a:r>
            <a:r>
              <a:rPr lang="vi-VN" b="1" dirty="0">
                <a:latin typeface="Arial"/>
                <a:cs typeface="Arial"/>
              </a:rPr>
              <a:t>Tạo </a:t>
            </a:r>
            <a:r>
              <a:rPr lang="vi-VN" b="1" spc="-5" dirty="0">
                <a:latin typeface="Arial"/>
                <a:cs typeface="Arial"/>
              </a:rPr>
              <a:t>ra </a:t>
            </a:r>
            <a:r>
              <a:rPr lang="vi-VN" b="1" dirty="0">
                <a:latin typeface="Arial"/>
                <a:cs typeface="Arial"/>
              </a:rPr>
              <a:t>độ lệch </a:t>
            </a:r>
            <a:r>
              <a:rPr lang="vi-VN" b="1" spc="-5" dirty="0">
                <a:latin typeface="Arial"/>
                <a:cs typeface="Arial"/>
              </a:rPr>
              <a:t>cố </a:t>
            </a:r>
            <a:r>
              <a:rPr lang="vi-VN" b="1" dirty="0">
                <a:latin typeface="Arial"/>
                <a:cs typeface="Arial"/>
              </a:rPr>
              <a:t>ý trong </a:t>
            </a:r>
            <a:r>
              <a:rPr lang="vi-VN" b="1" spc="-5" dirty="0">
                <a:latin typeface="Arial"/>
                <a:cs typeface="Arial"/>
              </a:rPr>
              <a:t>yêu cầu </a:t>
            </a:r>
            <a:r>
              <a:rPr lang="vi-VN" b="1" dirty="0">
                <a:latin typeface="Arial"/>
                <a:cs typeface="Arial"/>
              </a:rPr>
              <a:t>phần  </a:t>
            </a:r>
            <a:r>
              <a:rPr lang="vi-VN" b="1" spc="-5" dirty="0">
                <a:latin typeface="Arial"/>
                <a:cs typeface="Arial"/>
              </a:rPr>
              <a:t>mềm</a:t>
            </a:r>
            <a:endParaRPr lang="vi-VN" dirty="0">
              <a:latin typeface="Arial"/>
              <a:cs typeface="Arial"/>
            </a:endParaRPr>
          </a:p>
          <a:p>
            <a:pPr marL="756285" marR="5080" lvl="1" indent="-287020" algn="just">
              <a:lnSpc>
                <a:spcPct val="100000"/>
              </a:lnSpc>
              <a:spcBef>
                <a:spcPts val="680"/>
              </a:spcBef>
              <a:buChar char="–"/>
              <a:tabLst>
                <a:tab pos="756920" algn="l"/>
              </a:tabLst>
            </a:pPr>
            <a:r>
              <a:rPr lang="vi-VN" sz="2000" spc="-5" dirty="0">
                <a:latin typeface="Arial"/>
                <a:cs typeface="Arial"/>
              </a:rPr>
              <a:t>Lập </a:t>
            </a:r>
            <a:r>
              <a:rPr lang="vi-VN" sz="2000" spc="25" dirty="0">
                <a:latin typeface="Arial"/>
                <a:cs typeface="Arial"/>
              </a:rPr>
              <a:t>trình </a:t>
            </a:r>
            <a:r>
              <a:rPr lang="vi-VN" sz="2000" dirty="0">
                <a:latin typeface="Arial"/>
                <a:cs typeface="Arial"/>
              </a:rPr>
              <a:t>viên sử </a:t>
            </a:r>
            <a:r>
              <a:rPr lang="vi-VN" sz="2000" spc="-5" dirty="0">
                <a:latin typeface="Arial"/>
                <a:cs typeface="Arial"/>
              </a:rPr>
              <a:t>dụng những module phần  mềm có sẵn </a:t>
            </a:r>
            <a:r>
              <a:rPr lang="vi-VN" sz="2000" dirty="0">
                <a:latin typeface="Arial"/>
                <a:cs typeface="Arial"/>
              </a:rPr>
              <a:t>từ </a:t>
            </a:r>
            <a:r>
              <a:rPr lang="vi-VN" sz="2000" spc="-5" dirty="0">
                <a:latin typeface="Arial"/>
                <a:cs typeface="Arial"/>
              </a:rPr>
              <a:t>những dự án trước mà không  </a:t>
            </a:r>
            <a:r>
              <a:rPr lang="vi-VN" sz="2000" dirty="0">
                <a:latin typeface="Arial"/>
                <a:cs typeface="Arial"/>
              </a:rPr>
              <a:t>thay </a:t>
            </a:r>
            <a:r>
              <a:rPr lang="vi-VN" sz="2000" spc="-10" dirty="0">
                <a:latin typeface="Arial"/>
                <a:cs typeface="Arial"/>
              </a:rPr>
              <a:t>đổi </a:t>
            </a:r>
            <a:r>
              <a:rPr lang="vi-VN" sz="2000" spc="-5" dirty="0">
                <a:latin typeface="Arial"/>
                <a:cs typeface="Arial"/>
              </a:rPr>
              <a:t>cho phù </a:t>
            </a:r>
            <a:r>
              <a:rPr lang="vi-VN" sz="2000" dirty="0">
                <a:latin typeface="Arial"/>
                <a:cs typeface="Arial"/>
              </a:rPr>
              <a:t>hợp </a:t>
            </a:r>
            <a:r>
              <a:rPr lang="vi-VN" sz="2000" spc="-5" dirty="0">
                <a:latin typeface="Arial"/>
                <a:cs typeface="Arial"/>
              </a:rPr>
              <a:t>với yêu cầu của dự </a:t>
            </a:r>
            <a:r>
              <a:rPr lang="vi-VN" sz="2000" spc="-10" dirty="0">
                <a:latin typeface="Arial"/>
                <a:cs typeface="Arial"/>
              </a:rPr>
              <a:t>án  </a:t>
            </a:r>
            <a:r>
              <a:rPr lang="vi-VN" sz="2000" spc="-5" dirty="0">
                <a:latin typeface="Arial"/>
                <a:cs typeface="Arial"/>
              </a:rPr>
              <a:t>mới nhằm tiết kiệm </a:t>
            </a:r>
            <a:r>
              <a:rPr lang="vi-VN" sz="2000" dirty="0">
                <a:latin typeface="Arial"/>
                <a:cs typeface="Arial"/>
              </a:rPr>
              <a:t>thời</a:t>
            </a:r>
            <a:r>
              <a:rPr lang="vi-VN" sz="2000" spc="30" dirty="0">
                <a:latin typeface="Arial"/>
                <a:cs typeface="Arial"/>
              </a:rPr>
              <a:t> </a:t>
            </a:r>
            <a:r>
              <a:rPr lang="vi-VN" sz="2000" spc="-5" dirty="0">
                <a:latin typeface="Arial"/>
                <a:cs typeface="Arial"/>
              </a:rPr>
              <a:t>gian</a:t>
            </a:r>
            <a:endParaRPr lang="vi-VN" sz="2000" dirty="0">
              <a:latin typeface="Arial"/>
              <a:cs typeface="Arial"/>
            </a:endParaRPr>
          </a:p>
          <a:p>
            <a:pPr marL="756285" marR="120650" lvl="1" indent="-287020" algn="just">
              <a:lnSpc>
                <a:spcPct val="100000"/>
              </a:lnSpc>
              <a:spcBef>
                <a:spcPts val="675"/>
              </a:spcBef>
              <a:buChar char="–"/>
              <a:tabLst>
                <a:tab pos="756920" algn="l"/>
              </a:tabLst>
            </a:pPr>
            <a:r>
              <a:rPr lang="vi-VN" sz="2000" spc="-5" dirty="0">
                <a:latin typeface="Arial"/>
                <a:cs typeface="Arial"/>
              </a:rPr>
              <a:t>Bỏ qua một vài yêu cầu của phần mềm </a:t>
            </a:r>
            <a:r>
              <a:rPr lang="vi-VN" sz="2000" spc="-10" dirty="0">
                <a:latin typeface="Arial"/>
                <a:cs typeface="Arial"/>
              </a:rPr>
              <a:t>do  </a:t>
            </a:r>
            <a:r>
              <a:rPr lang="vi-VN" sz="2000" spc="-5" dirty="0">
                <a:latin typeface="Arial"/>
                <a:cs typeface="Arial"/>
              </a:rPr>
              <a:t>thời gian quá gấp hoặc chi phí không đủ đáp  </a:t>
            </a:r>
            <a:r>
              <a:rPr lang="vi-VN" sz="2000" spc="-10" dirty="0">
                <a:latin typeface="Arial"/>
                <a:cs typeface="Arial"/>
              </a:rPr>
              <a:t>ứng.</a:t>
            </a:r>
            <a:endParaRPr lang="vi-VN" sz="2000" dirty="0">
              <a:latin typeface="Arial"/>
              <a:cs typeface="Arial"/>
            </a:endParaRPr>
          </a:p>
          <a:p>
            <a:pPr marL="63500" algn="just">
              <a:lnSpc>
                <a:spcPct val="100000"/>
              </a:lnSpc>
              <a:spcBef>
                <a:spcPts val="650"/>
              </a:spcBef>
              <a:tabLst>
                <a:tab pos="405765" algn="l"/>
                <a:tab pos="406400" algn="l"/>
              </a:tabLst>
            </a:pPr>
            <a:endParaRPr lang="vi-VN" dirty="0">
              <a:latin typeface="Arial"/>
              <a:cs typeface="Arial"/>
            </a:endParaRPr>
          </a:p>
        </p:txBody>
      </p:sp>
    </p:spTree>
    <p:extLst>
      <p:ext uri="{BB962C8B-B14F-4D97-AF65-F5344CB8AC3E}">
        <p14:creationId xmlns:p14="http://schemas.microsoft.com/office/powerpoint/2010/main" val="3097546074"/>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69874" y="1246119"/>
            <a:ext cx="8883926" cy="4692650"/>
          </a:xfrm>
        </p:spPr>
        <p:txBody>
          <a:bodyPr>
            <a:noAutofit/>
          </a:bodyPr>
          <a:lstStyle/>
          <a:p>
            <a:pPr marL="12700">
              <a:lnSpc>
                <a:spcPct val="100000"/>
              </a:lnSpc>
              <a:spcBef>
                <a:spcPts val="675"/>
              </a:spcBef>
              <a:tabLst>
                <a:tab pos="354965" algn="l"/>
                <a:tab pos="355600" algn="l"/>
              </a:tabLst>
            </a:pPr>
            <a:r>
              <a:rPr lang="en-US" b="1" spc="-5" dirty="0">
                <a:latin typeface="Arial"/>
                <a:cs typeface="Arial"/>
              </a:rPr>
              <a:t>4</a:t>
            </a:r>
            <a:r>
              <a:rPr lang="vi-VN" b="1" spc="-5" dirty="0">
                <a:latin typeface="Arial"/>
                <a:cs typeface="Arial"/>
              </a:rPr>
              <a:t>. </a:t>
            </a:r>
            <a:r>
              <a:rPr lang="vi-VN" b="1" dirty="0">
                <a:latin typeface="Arial"/>
                <a:cs typeface="Arial"/>
              </a:rPr>
              <a:t>Lỗi </a:t>
            </a:r>
            <a:r>
              <a:rPr lang="vi-VN" b="1" spc="-5" dirty="0">
                <a:latin typeface="Arial"/>
                <a:cs typeface="Arial"/>
              </a:rPr>
              <a:t>mã</a:t>
            </a:r>
            <a:r>
              <a:rPr lang="vi-VN" b="1" spc="-10" dirty="0">
                <a:latin typeface="Arial"/>
                <a:cs typeface="Arial"/>
              </a:rPr>
              <a:t> </a:t>
            </a:r>
            <a:r>
              <a:rPr lang="vi-VN" b="1" spc="-5" dirty="0">
                <a:latin typeface="Arial"/>
                <a:cs typeface="Arial"/>
              </a:rPr>
              <a:t>hóa</a:t>
            </a:r>
            <a:endParaRPr lang="vi-VN" dirty="0">
              <a:latin typeface="Arial"/>
              <a:cs typeface="Arial"/>
            </a:endParaRPr>
          </a:p>
          <a:p>
            <a:pPr marL="756285" lvl="1" indent="-287020">
              <a:lnSpc>
                <a:spcPct val="100000"/>
              </a:lnSpc>
              <a:spcBef>
                <a:spcPts val="575"/>
              </a:spcBef>
              <a:buChar char="–"/>
              <a:tabLst>
                <a:tab pos="756920" algn="l"/>
              </a:tabLst>
            </a:pPr>
            <a:r>
              <a:rPr lang="vi-VN" sz="2000" spc="-5" dirty="0">
                <a:latin typeface="Arial"/>
                <a:cs typeface="Arial"/>
              </a:rPr>
              <a:t>Lỗi</a:t>
            </a:r>
            <a:r>
              <a:rPr lang="vi-VN" sz="2000" dirty="0">
                <a:latin typeface="Arial"/>
                <a:cs typeface="Arial"/>
              </a:rPr>
              <a:t> </a:t>
            </a:r>
            <a:r>
              <a:rPr lang="vi-VN" sz="2000" spc="-5" dirty="0">
                <a:latin typeface="Arial"/>
                <a:cs typeface="Arial"/>
              </a:rPr>
              <a:t>logic</a:t>
            </a:r>
            <a:endParaRPr lang="vi-VN" sz="2000" dirty="0">
              <a:latin typeface="Arial"/>
              <a:cs typeface="Arial"/>
            </a:endParaRPr>
          </a:p>
          <a:p>
            <a:pPr marL="756285" lvl="1" indent="-287020">
              <a:lnSpc>
                <a:spcPct val="100000"/>
              </a:lnSpc>
              <a:spcBef>
                <a:spcPts val="580"/>
              </a:spcBef>
              <a:buChar char="–"/>
              <a:tabLst>
                <a:tab pos="756920" algn="l"/>
              </a:tabLst>
            </a:pPr>
            <a:r>
              <a:rPr lang="vi-VN" sz="2000" spc="-5" dirty="0">
                <a:latin typeface="Arial"/>
                <a:cs typeface="Arial"/>
              </a:rPr>
              <a:t>Lỗi </a:t>
            </a:r>
            <a:r>
              <a:rPr lang="vi-VN" sz="2000" dirty="0">
                <a:latin typeface="Arial"/>
                <a:cs typeface="Arial"/>
              </a:rPr>
              <a:t>cú</a:t>
            </a:r>
            <a:r>
              <a:rPr lang="vi-VN" sz="2000" spc="10" dirty="0">
                <a:latin typeface="Arial"/>
                <a:cs typeface="Arial"/>
              </a:rPr>
              <a:t> </a:t>
            </a:r>
            <a:r>
              <a:rPr lang="vi-VN" sz="2000" spc="-5" dirty="0">
                <a:latin typeface="Arial"/>
                <a:cs typeface="Arial"/>
              </a:rPr>
              <a:t>pháp</a:t>
            </a:r>
            <a:endParaRPr lang="vi-VN" sz="2000" dirty="0">
              <a:latin typeface="Arial"/>
              <a:cs typeface="Arial"/>
            </a:endParaRPr>
          </a:p>
          <a:p>
            <a:pPr marL="756285" lvl="1" indent="-287020">
              <a:lnSpc>
                <a:spcPct val="100000"/>
              </a:lnSpc>
              <a:spcBef>
                <a:spcPts val="575"/>
              </a:spcBef>
              <a:buChar char="–"/>
              <a:tabLst>
                <a:tab pos="756920" algn="l"/>
              </a:tabLst>
            </a:pPr>
            <a:r>
              <a:rPr lang="vi-VN" sz="2000" spc="-5" dirty="0">
                <a:latin typeface="Arial"/>
                <a:cs typeface="Arial"/>
              </a:rPr>
              <a:t>Lỗi </a:t>
            </a:r>
            <a:r>
              <a:rPr lang="vi-VN" sz="2000" dirty="0">
                <a:latin typeface="Arial"/>
                <a:cs typeface="Arial"/>
              </a:rPr>
              <a:t>thời </a:t>
            </a:r>
            <a:r>
              <a:rPr lang="vi-VN" sz="2000" spc="-5" dirty="0">
                <a:latin typeface="Arial"/>
                <a:cs typeface="Arial"/>
              </a:rPr>
              <a:t>gian</a:t>
            </a:r>
            <a:r>
              <a:rPr lang="vi-VN" sz="2000" spc="5" dirty="0">
                <a:latin typeface="Arial"/>
                <a:cs typeface="Arial"/>
              </a:rPr>
              <a:t> </a:t>
            </a:r>
            <a:r>
              <a:rPr lang="vi-VN" sz="2000" dirty="0">
                <a:latin typeface="Arial"/>
                <a:cs typeface="Arial"/>
              </a:rPr>
              <a:t>chạy</a:t>
            </a:r>
          </a:p>
          <a:p>
            <a:pPr marL="12700">
              <a:lnSpc>
                <a:spcPct val="100000"/>
              </a:lnSpc>
              <a:spcBef>
                <a:spcPts val="575"/>
              </a:spcBef>
              <a:tabLst>
                <a:tab pos="354965" algn="l"/>
                <a:tab pos="355600" algn="l"/>
              </a:tabLst>
            </a:pPr>
            <a:r>
              <a:rPr lang="en-US" b="1" spc="-5" dirty="0">
                <a:latin typeface="Arial"/>
                <a:cs typeface="Arial"/>
              </a:rPr>
              <a:t>5</a:t>
            </a:r>
            <a:r>
              <a:rPr lang="vi-VN" b="1" spc="-5" dirty="0">
                <a:latin typeface="Arial"/>
                <a:cs typeface="Arial"/>
              </a:rPr>
              <a:t>. Không </a:t>
            </a:r>
            <a:r>
              <a:rPr lang="vi-VN" b="1" dirty="0">
                <a:latin typeface="Arial"/>
                <a:cs typeface="Arial"/>
              </a:rPr>
              <a:t>tuân theo </a:t>
            </a:r>
            <a:r>
              <a:rPr lang="vi-VN" b="1" spc="-5" dirty="0">
                <a:latin typeface="Arial"/>
                <a:cs typeface="Arial"/>
              </a:rPr>
              <a:t>các </a:t>
            </a:r>
            <a:r>
              <a:rPr lang="vi-VN" b="1" dirty="0">
                <a:latin typeface="Arial"/>
                <a:cs typeface="Arial"/>
              </a:rPr>
              <a:t>tài liệu </a:t>
            </a:r>
            <a:r>
              <a:rPr lang="vi-VN" b="1" spc="-5" dirty="0">
                <a:latin typeface="Arial"/>
                <a:cs typeface="Arial"/>
              </a:rPr>
              <a:t>và cấu </a:t>
            </a:r>
            <a:r>
              <a:rPr lang="vi-VN" b="1" dirty="0">
                <a:latin typeface="Arial"/>
                <a:cs typeface="Arial"/>
              </a:rPr>
              <a:t>trúc</a:t>
            </a:r>
            <a:r>
              <a:rPr lang="vi-VN" b="1" spc="-75" dirty="0">
                <a:latin typeface="Arial"/>
                <a:cs typeface="Arial"/>
              </a:rPr>
              <a:t> </a:t>
            </a:r>
            <a:r>
              <a:rPr lang="vi-VN" b="1" spc="-5" dirty="0">
                <a:latin typeface="Arial"/>
                <a:cs typeface="Arial"/>
              </a:rPr>
              <a:t>code</a:t>
            </a:r>
            <a:endParaRPr lang="vi-VN" dirty="0">
              <a:latin typeface="Arial"/>
              <a:cs typeface="Arial"/>
            </a:endParaRPr>
          </a:p>
          <a:p>
            <a:pPr marL="756285" lvl="1" indent="-287020">
              <a:lnSpc>
                <a:spcPct val="100000"/>
              </a:lnSpc>
              <a:spcBef>
                <a:spcPts val="580"/>
              </a:spcBef>
              <a:buChar char="–"/>
              <a:tabLst>
                <a:tab pos="756920" algn="l"/>
              </a:tabLst>
            </a:pPr>
            <a:r>
              <a:rPr lang="vi-VN" sz="2000" spc="-5" dirty="0">
                <a:latin typeface="Arial"/>
                <a:cs typeface="Arial"/>
              </a:rPr>
              <a:t>Không </a:t>
            </a:r>
            <a:r>
              <a:rPr lang="vi-VN" sz="2000" dirty="0">
                <a:latin typeface="Arial"/>
                <a:cs typeface="Arial"/>
              </a:rPr>
              <a:t>tuân theo các </a:t>
            </a:r>
            <a:r>
              <a:rPr lang="vi-VN" sz="2000" spc="-5" dirty="0">
                <a:latin typeface="Arial"/>
                <a:cs typeface="Arial"/>
              </a:rPr>
              <a:t>chuẩn </a:t>
            </a:r>
            <a:r>
              <a:rPr lang="vi-VN" sz="2000" dirty="0">
                <a:latin typeface="Arial"/>
                <a:cs typeface="Arial"/>
              </a:rPr>
              <a:t>tài </a:t>
            </a:r>
            <a:r>
              <a:rPr lang="vi-VN" sz="2000" spc="-5" dirty="0">
                <a:latin typeface="Arial"/>
                <a:cs typeface="Arial"/>
              </a:rPr>
              <a:t>liệu</a:t>
            </a:r>
            <a:r>
              <a:rPr lang="vi-VN" sz="2000" spc="-20" dirty="0">
                <a:latin typeface="Arial"/>
                <a:cs typeface="Arial"/>
              </a:rPr>
              <a:t> </a:t>
            </a:r>
            <a:r>
              <a:rPr lang="vi-VN" sz="2000" spc="-5" dirty="0">
                <a:latin typeface="Arial"/>
                <a:cs typeface="Arial"/>
              </a:rPr>
              <a:t>(templates…)</a:t>
            </a:r>
            <a:endParaRPr lang="vi-VN" sz="2000" dirty="0">
              <a:latin typeface="Arial"/>
              <a:cs typeface="Arial"/>
            </a:endParaRPr>
          </a:p>
          <a:p>
            <a:pPr marL="756285" lvl="1" indent="-287020">
              <a:lnSpc>
                <a:spcPct val="100000"/>
              </a:lnSpc>
              <a:spcBef>
                <a:spcPts val="575"/>
              </a:spcBef>
              <a:buChar char="–"/>
              <a:tabLst>
                <a:tab pos="756920" algn="l"/>
              </a:tabLst>
            </a:pPr>
            <a:r>
              <a:rPr lang="vi-VN" sz="2000" spc="-5" dirty="0">
                <a:latin typeface="Arial"/>
                <a:cs typeface="Arial"/>
              </a:rPr>
              <a:t>Không </a:t>
            </a:r>
            <a:r>
              <a:rPr lang="vi-VN" sz="2000" dirty="0">
                <a:latin typeface="Arial"/>
                <a:cs typeface="Arial"/>
              </a:rPr>
              <a:t>tuân </a:t>
            </a:r>
            <a:r>
              <a:rPr lang="vi-VN" sz="2000" spc="-5" dirty="0">
                <a:latin typeface="Arial"/>
                <a:cs typeface="Arial"/>
              </a:rPr>
              <a:t>theo </a:t>
            </a:r>
            <a:r>
              <a:rPr lang="vi-VN" sz="2000" dirty="0">
                <a:latin typeface="Arial"/>
                <a:cs typeface="Arial"/>
              </a:rPr>
              <a:t>các cấu trúc mã</a:t>
            </a:r>
            <a:r>
              <a:rPr lang="vi-VN" sz="2000" spc="-25" dirty="0">
                <a:latin typeface="Arial"/>
                <a:cs typeface="Arial"/>
              </a:rPr>
              <a:t> </a:t>
            </a:r>
            <a:r>
              <a:rPr lang="vi-VN" sz="2000" spc="-5" dirty="0">
                <a:latin typeface="Arial"/>
                <a:cs typeface="Arial"/>
              </a:rPr>
              <a:t>hóa</a:t>
            </a:r>
            <a:endParaRPr lang="vi-VN" sz="2000" dirty="0">
              <a:latin typeface="Arial"/>
              <a:cs typeface="Arial"/>
            </a:endParaRPr>
          </a:p>
          <a:p>
            <a:pPr marL="12700">
              <a:lnSpc>
                <a:spcPct val="100000"/>
              </a:lnSpc>
              <a:spcBef>
                <a:spcPts val="575"/>
              </a:spcBef>
              <a:tabLst>
                <a:tab pos="354965" algn="l"/>
                <a:tab pos="355600" algn="l"/>
              </a:tabLst>
            </a:pPr>
            <a:r>
              <a:rPr lang="en-US" b="1" spc="-5" dirty="0">
                <a:latin typeface="Arial"/>
                <a:cs typeface="Arial"/>
              </a:rPr>
              <a:t>6</a:t>
            </a:r>
            <a:r>
              <a:rPr lang="vi-VN" b="1" spc="-5" dirty="0">
                <a:latin typeface="Arial"/>
                <a:cs typeface="Arial"/>
              </a:rPr>
              <a:t>. Rút ngắn </a:t>
            </a:r>
            <a:r>
              <a:rPr lang="vi-VN" b="1" dirty="0">
                <a:latin typeface="Arial"/>
                <a:cs typeface="Arial"/>
              </a:rPr>
              <a:t>quá trình </a:t>
            </a:r>
            <a:r>
              <a:rPr lang="vi-VN" b="1" spc="-5" dirty="0">
                <a:latin typeface="Arial"/>
                <a:cs typeface="Arial"/>
              </a:rPr>
              <a:t>kiểm </a:t>
            </a:r>
            <a:r>
              <a:rPr lang="vi-VN" b="1" dirty="0">
                <a:latin typeface="Arial"/>
                <a:cs typeface="Arial"/>
              </a:rPr>
              <a:t>thử </a:t>
            </a:r>
            <a:r>
              <a:rPr lang="vi-VN" b="1" spc="-5" dirty="0">
                <a:latin typeface="Arial"/>
                <a:cs typeface="Arial"/>
              </a:rPr>
              <a:t>phần</a:t>
            </a:r>
            <a:r>
              <a:rPr lang="vi-VN" b="1" spc="-80" dirty="0">
                <a:latin typeface="Arial"/>
                <a:cs typeface="Arial"/>
              </a:rPr>
              <a:t> </a:t>
            </a:r>
            <a:r>
              <a:rPr lang="vi-VN" b="1" spc="-5" dirty="0">
                <a:latin typeface="Arial"/>
                <a:cs typeface="Arial"/>
              </a:rPr>
              <a:t>mềm</a:t>
            </a:r>
            <a:endParaRPr lang="vi-VN" dirty="0">
              <a:latin typeface="Arial"/>
              <a:cs typeface="Arial"/>
            </a:endParaRPr>
          </a:p>
          <a:p>
            <a:pPr marL="756285" lvl="1" indent="-287020">
              <a:lnSpc>
                <a:spcPct val="100000"/>
              </a:lnSpc>
              <a:spcBef>
                <a:spcPts val="580"/>
              </a:spcBef>
              <a:buChar char="–"/>
              <a:tabLst>
                <a:tab pos="756920" algn="l"/>
              </a:tabLst>
            </a:pPr>
            <a:r>
              <a:rPr lang="vi-VN" sz="2000" spc="-5" dirty="0">
                <a:latin typeface="Arial"/>
                <a:cs typeface="Arial"/>
              </a:rPr>
              <a:t>Do áp lực </a:t>
            </a:r>
            <a:r>
              <a:rPr lang="vi-VN" sz="2000" dirty="0">
                <a:latin typeface="Arial"/>
                <a:cs typeface="Arial"/>
              </a:rPr>
              <a:t>về </a:t>
            </a:r>
            <a:r>
              <a:rPr lang="vi-VN" sz="2000" spc="-5" dirty="0">
                <a:latin typeface="Arial"/>
                <a:cs typeface="Arial"/>
              </a:rPr>
              <a:t>thời gian, </a:t>
            </a:r>
            <a:r>
              <a:rPr lang="vi-VN" sz="2000" dirty="0">
                <a:latin typeface="Arial"/>
                <a:cs typeface="Arial"/>
              </a:rPr>
              <a:t>tiến </a:t>
            </a:r>
            <a:r>
              <a:rPr lang="vi-VN" sz="2000" spc="-5" dirty="0">
                <a:latin typeface="Arial"/>
                <a:cs typeface="Arial"/>
              </a:rPr>
              <a:t>độ hoàn </a:t>
            </a:r>
            <a:r>
              <a:rPr lang="vi-VN" sz="2000" dirty="0">
                <a:latin typeface="Arial"/>
                <a:cs typeface="Arial"/>
              </a:rPr>
              <a:t>thành </a:t>
            </a:r>
            <a:r>
              <a:rPr lang="vi-VN" sz="2000" spc="-5" dirty="0">
                <a:latin typeface="Arial"/>
                <a:cs typeface="Arial"/>
              </a:rPr>
              <a:t>dự</a:t>
            </a:r>
            <a:r>
              <a:rPr lang="vi-VN" sz="2000" dirty="0">
                <a:latin typeface="Arial"/>
                <a:cs typeface="Arial"/>
              </a:rPr>
              <a:t> </a:t>
            </a:r>
            <a:r>
              <a:rPr lang="vi-VN" sz="2000" spc="-5" dirty="0">
                <a:latin typeface="Arial"/>
                <a:cs typeface="Arial"/>
              </a:rPr>
              <a:t>án</a:t>
            </a:r>
            <a:endParaRPr lang="vi-VN" sz="2000" dirty="0">
              <a:latin typeface="Arial"/>
              <a:cs typeface="Arial"/>
            </a:endParaRPr>
          </a:p>
          <a:p>
            <a:pPr marL="756285" lvl="1" indent="-287020">
              <a:lnSpc>
                <a:spcPct val="100000"/>
              </a:lnSpc>
              <a:spcBef>
                <a:spcPts val="575"/>
              </a:spcBef>
              <a:buChar char="–"/>
              <a:tabLst>
                <a:tab pos="756920" algn="l"/>
              </a:tabLst>
            </a:pPr>
            <a:r>
              <a:rPr lang="vi-VN" sz="2000" spc="-5" dirty="0">
                <a:latin typeface="Arial"/>
                <a:cs typeface="Arial"/>
              </a:rPr>
              <a:t>Lập </a:t>
            </a:r>
            <a:r>
              <a:rPr lang="vi-VN" sz="2000" dirty="0">
                <a:latin typeface="Arial"/>
                <a:cs typeface="Arial"/>
              </a:rPr>
              <a:t>kế </a:t>
            </a:r>
            <a:r>
              <a:rPr lang="vi-VN" sz="2000" spc="-5" dirty="0">
                <a:latin typeface="Arial"/>
                <a:cs typeface="Arial"/>
              </a:rPr>
              <a:t>hoạch </a:t>
            </a:r>
            <a:r>
              <a:rPr lang="vi-VN" sz="2000" dirty="0">
                <a:latin typeface="Arial"/>
                <a:cs typeface="Arial"/>
              </a:rPr>
              <a:t>kiểm thử </a:t>
            </a:r>
            <a:r>
              <a:rPr lang="vi-VN" sz="2000" spc="-5" dirty="0">
                <a:latin typeface="Arial"/>
                <a:cs typeface="Arial"/>
              </a:rPr>
              <a:t>không đầy</a:t>
            </a:r>
            <a:r>
              <a:rPr lang="vi-VN" sz="2000" spc="30" dirty="0">
                <a:latin typeface="Arial"/>
                <a:cs typeface="Arial"/>
              </a:rPr>
              <a:t> </a:t>
            </a:r>
            <a:r>
              <a:rPr lang="vi-VN" sz="2000" spc="-5" dirty="0">
                <a:latin typeface="Arial"/>
                <a:cs typeface="Arial"/>
              </a:rPr>
              <a:t>đủ</a:t>
            </a:r>
            <a:endParaRPr lang="vi-VN" sz="2000" dirty="0">
              <a:latin typeface="Arial"/>
              <a:cs typeface="Arial"/>
            </a:endParaRPr>
          </a:p>
          <a:p>
            <a:pPr marL="756285" lvl="1" indent="-287020">
              <a:lnSpc>
                <a:spcPct val="100000"/>
              </a:lnSpc>
              <a:spcBef>
                <a:spcPts val="575"/>
              </a:spcBef>
              <a:buChar char="–"/>
              <a:tabLst>
                <a:tab pos="756920" algn="l"/>
              </a:tabLst>
            </a:pPr>
            <a:r>
              <a:rPr lang="vi-VN" sz="2000" spc="-5" dirty="0">
                <a:latin typeface="Arial"/>
                <a:cs typeface="Arial"/>
              </a:rPr>
              <a:t>Không báo </a:t>
            </a:r>
            <a:r>
              <a:rPr lang="vi-VN" sz="2000" dirty="0">
                <a:latin typeface="Arial"/>
                <a:cs typeface="Arial"/>
              </a:rPr>
              <a:t>cáo </a:t>
            </a:r>
            <a:r>
              <a:rPr lang="vi-VN" sz="2000" spc="-5" dirty="0">
                <a:latin typeface="Arial"/>
                <a:cs typeface="Arial"/>
              </a:rPr>
              <a:t>đầy đủ </a:t>
            </a:r>
            <a:r>
              <a:rPr lang="vi-VN" sz="2000" dirty="0">
                <a:latin typeface="Arial"/>
                <a:cs typeface="Arial"/>
              </a:rPr>
              <a:t>các</a:t>
            </a:r>
            <a:r>
              <a:rPr lang="vi-VN" sz="2000" spc="5" dirty="0">
                <a:latin typeface="Arial"/>
                <a:cs typeface="Arial"/>
              </a:rPr>
              <a:t> </a:t>
            </a:r>
            <a:r>
              <a:rPr lang="vi-VN" sz="2000" spc="-5" dirty="0">
                <a:latin typeface="Arial"/>
                <a:cs typeface="Arial"/>
              </a:rPr>
              <a:t>lỗi</a:t>
            </a:r>
            <a:endParaRPr lang="vi-VN" sz="2000" dirty="0">
              <a:latin typeface="Arial"/>
              <a:cs typeface="Arial"/>
            </a:endParaRPr>
          </a:p>
          <a:p>
            <a:pPr marL="756285" lvl="1" indent="-287020">
              <a:lnSpc>
                <a:spcPct val="100000"/>
              </a:lnSpc>
              <a:spcBef>
                <a:spcPts val="580"/>
              </a:spcBef>
              <a:buChar char="–"/>
              <a:tabLst>
                <a:tab pos="756920" algn="l"/>
              </a:tabLst>
            </a:pPr>
            <a:r>
              <a:rPr lang="vi-VN" sz="2000" dirty="0">
                <a:latin typeface="Arial"/>
                <a:cs typeface="Arial"/>
              </a:rPr>
              <a:t>Báo cáo </a:t>
            </a:r>
            <a:r>
              <a:rPr lang="vi-VN" sz="2000" spc="-5" dirty="0">
                <a:latin typeface="Arial"/>
                <a:cs typeface="Arial"/>
              </a:rPr>
              <a:t>không </a:t>
            </a:r>
            <a:r>
              <a:rPr lang="vi-VN" sz="2000" dirty="0">
                <a:latin typeface="Arial"/>
                <a:cs typeface="Arial"/>
              </a:rPr>
              <a:t>chính </a:t>
            </a:r>
            <a:r>
              <a:rPr lang="vi-VN" sz="2000" spc="-10" dirty="0">
                <a:latin typeface="Arial"/>
                <a:cs typeface="Arial"/>
              </a:rPr>
              <a:t>xác</a:t>
            </a:r>
            <a:r>
              <a:rPr lang="vi-VN" sz="2000" spc="15" dirty="0">
                <a:latin typeface="Arial"/>
                <a:cs typeface="Arial"/>
              </a:rPr>
              <a:t> </a:t>
            </a:r>
            <a:r>
              <a:rPr lang="vi-VN" sz="2000" spc="-5" dirty="0">
                <a:latin typeface="Arial"/>
                <a:cs typeface="Arial"/>
              </a:rPr>
              <a:t>lỗi</a:t>
            </a:r>
            <a:endParaRPr lang="vi-VN" sz="2000" dirty="0">
              <a:latin typeface="Arial"/>
              <a:cs typeface="Arial"/>
            </a:endParaRPr>
          </a:p>
        </p:txBody>
      </p:sp>
    </p:spTree>
    <p:extLst>
      <p:ext uri="{BB962C8B-B14F-4D97-AF65-F5344CB8AC3E}">
        <p14:creationId xmlns:p14="http://schemas.microsoft.com/office/powerpoint/2010/main" val="93831780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69874" y="1246119"/>
            <a:ext cx="8883926" cy="4692650"/>
          </a:xfrm>
        </p:spPr>
        <p:txBody>
          <a:bodyPr>
            <a:noAutofit/>
          </a:bodyPr>
          <a:lstStyle/>
          <a:p>
            <a:pPr marL="12700">
              <a:lnSpc>
                <a:spcPct val="100000"/>
              </a:lnSpc>
              <a:spcBef>
                <a:spcPts val="580"/>
              </a:spcBef>
              <a:tabLst>
                <a:tab pos="354965" algn="l"/>
                <a:tab pos="355600" algn="l"/>
              </a:tabLst>
            </a:pPr>
            <a:r>
              <a:rPr lang="en-US" b="1" spc="-5" dirty="0">
                <a:latin typeface="Arial"/>
                <a:cs typeface="Arial"/>
              </a:rPr>
              <a:t>7. </a:t>
            </a:r>
            <a:r>
              <a:rPr lang="vi-VN" b="1" spc="-5" dirty="0">
                <a:latin typeface="Arial"/>
                <a:cs typeface="Arial"/>
              </a:rPr>
              <a:t>Lỗi </a:t>
            </a:r>
            <a:r>
              <a:rPr lang="vi-VN" b="1" dirty="0">
                <a:latin typeface="Arial"/>
                <a:cs typeface="Arial"/>
              </a:rPr>
              <a:t>tài</a:t>
            </a:r>
            <a:r>
              <a:rPr lang="vi-VN" b="1" spc="-15" dirty="0">
                <a:latin typeface="Arial"/>
                <a:cs typeface="Arial"/>
              </a:rPr>
              <a:t> </a:t>
            </a:r>
            <a:r>
              <a:rPr lang="vi-VN" b="1" dirty="0">
                <a:latin typeface="Arial"/>
                <a:cs typeface="Arial"/>
              </a:rPr>
              <a:t>liệu</a:t>
            </a:r>
            <a:endParaRPr lang="vi-VN" dirty="0">
              <a:latin typeface="Arial"/>
              <a:cs typeface="Arial"/>
            </a:endParaRPr>
          </a:p>
          <a:p>
            <a:pPr marL="756285" lvl="1" indent="-287020">
              <a:lnSpc>
                <a:spcPct val="100000"/>
              </a:lnSpc>
              <a:spcBef>
                <a:spcPts val="580"/>
              </a:spcBef>
              <a:buChar char="–"/>
              <a:tabLst>
                <a:tab pos="756920" algn="l"/>
              </a:tabLst>
            </a:pPr>
            <a:r>
              <a:rPr lang="vi-VN" sz="2000" spc="-5" dirty="0">
                <a:latin typeface="Arial"/>
                <a:cs typeface="Arial"/>
              </a:rPr>
              <a:t>Sai </a:t>
            </a:r>
            <a:r>
              <a:rPr lang="vi-VN" sz="2000" dirty="0">
                <a:latin typeface="Arial"/>
                <a:cs typeface="Arial"/>
              </a:rPr>
              <a:t>sót trong </a:t>
            </a:r>
            <a:r>
              <a:rPr lang="vi-VN" sz="2000" spc="-5" dirty="0">
                <a:latin typeface="Arial"/>
                <a:cs typeface="Arial"/>
              </a:rPr>
              <a:t>hồ </a:t>
            </a:r>
            <a:r>
              <a:rPr lang="vi-VN" sz="2000" dirty="0">
                <a:latin typeface="Arial"/>
                <a:cs typeface="Arial"/>
              </a:rPr>
              <a:t>sơ </a:t>
            </a:r>
            <a:r>
              <a:rPr lang="vi-VN" sz="2000" spc="-5" dirty="0">
                <a:latin typeface="Arial"/>
                <a:cs typeface="Arial"/>
              </a:rPr>
              <a:t>thiết </a:t>
            </a:r>
            <a:r>
              <a:rPr lang="vi-VN" sz="2000" dirty="0">
                <a:latin typeface="Arial"/>
                <a:cs typeface="Arial"/>
              </a:rPr>
              <a:t>kế</a:t>
            </a:r>
          </a:p>
          <a:p>
            <a:pPr marL="756285" lvl="1" indent="-287020">
              <a:lnSpc>
                <a:spcPct val="100000"/>
              </a:lnSpc>
              <a:spcBef>
                <a:spcPts val="575"/>
              </a:spcBef>
              <a:buChar char="–"/>
              <a:tabLst>
                <a:tab pos="756920" algn="l"/>
              </a:tabLst>
            </a:pPr>
            <a:r>
              <a:rPr lang="vi-VN" sz="2000" spc="-5" dirty="0">
                <a:latin typeface="Arial"/>
                <a:cs typeface="Arial"/>
              </a:rPr>
              <a:t>Sai </a:t>
            </a:r>
            <a:r>
              <a:rPr lang="vi-VN" sz="2000" dirty="0">
                <a:latin typeface="Arial"/>
                <a:cs typeface="Arial"/>
              </a:rPr>
              <a:t>sót trong </a:t>
            </a:r>
            <a:r>
              <a:rPr lang="vi-VN" sz="2000" spc="-5" dirty="0">
                <a:latin typeface="Arial"/>
                <a:cs typeface="Arial"/>
              </a:rPr>
              <a:t>việc lập </a:t>
            </a:r>
            <a:r>
              <a:rPr lang="vi-VN" sz="2000" dirty="0">
                <a:latin typeface="Arial"/>
                <a:cs typeface="Arial"/>
              </a:rPr>
              <a:t>tài </a:t>
            </a:r>
            <a:r>
              <a:rPr lang="vi-VN" sz="2000" spc="-5" dirty="0">
                <a:latin typeface="Arial"/>
                <a:cs typeface="Arial"/>
              </a:rPr>
              <a:t>liệu hướng dẫn </a:t>
            </a:r>
            <a:r>
              <a:rPr lang="vi-VN" sz="2000" dirty="0">
                <a:latin typeface="Arial"/>
                <a:cs typeface="Arial"/>
              </a:rPr>
              <a:t>sử</a:t>
            </a:r>
            <a:r>
              <a:rPr lang="vi-VN" sz="2000" spc="25" dirty="0">
                <a:latin typeface="Arial"/>
                <a:cs typeface="Arial"/>
              </a:rPr>
              <a:t> </a:t>
            </a:r>
            <a:r>
              <a:rPr lang="vi-VN" sz="2000" spc="-10" dirty="0">
                <a:latin typeface="Arial"/>
                <a:cs typeface="Arial"/>
              </a:rPr>
              <a:t>dụng</a:t>
            </a:r>
            <a:endParaRPr lang="vi-VN" sz="2000" dirty="0">
              <a:latin typeface="Arial"/>
              <a:cs typeface="Arial"/>
            </a:endParaRPr>
          </a:p>
          <a:p>
            <a:pPr marL="756285" lvl="1" indent="-287020">
              <a:lnSpc>
                <a:spcPct val="100000"/>
              </a:lnSpc>
              <a:spcBef>
                <a:spcPts val="580"/>
              </a:spcBef>
              <a:buChar char="–"/>
              <a:tabLst>
                <a:tab pos="756920" algn="l"/>
              </a:tabLst>
            </a:pPr>
            <a:r>
              <a:rPr lang="vi-VN" sz="2000" spc="-5" dirty="0">
                <a:latin typeface="Arial"/>
                <a:cs typeface="Arial"/>
              </a:rPr>
              <a:t>Các danh </a:t>
            </a:r>
            <a:r>
              <a:rPr lang="vi-VN" sz="2000" dirty="0">
                <a:latin typeface="Arial"/>
                <a:cs typeface="Arial"/>
              </a:rPr>
              <a:t>sách chức </a:t>
            </a:r>
            <a:r>
              <a:rPr lang="vi-VN" sz="2000" spc="-5" dirty="0">
                <a:latin typeface="Arial"/>
                <a:cs typeface="Arial"/>
              </a:rPr>
              <a:t>năng không </a:t>
            </a:r>
            <a:r>
              <a:rPr lang="vi-VN" sz="2000" dirty="0">
                <a:latin typeface="Arial"/>
                <a:cs typeface="Arial"/>
              </a:rPr>
              <a:t>có </a:t>
            </a:r>
            <a:r>
              <a:rPr lang="vi-VN" sz="2000" spc="-5" dirty="0">
                <a:latin typeface="Arial"/>
                <a:cs typeface="Arial"/>
              </a:rPr>
              <a:t>trong phần</a:t>
            </a:r>
            <a:r>
              <a:rPr lang="vi-VN" sz="2000" spc="50" dirty="0">
                <a:latin typeface="Arial"/>
                <a:cs typeface="Arial"/>
              </a:rPr>
              <a:t> </a:t>
            </a:r>
            <a:r>
              <a:rPr lang="vi-VN" sz="2000" dirty="0">
                <a:latin typeface="Arial"/>
                <a:cs typeface="Arial"/>
              </a:rPr>
              <a:t>mềm</a:t>
            </a:r>
          </a:p>
          <a:p>
            <a:pPr marL="756285">
              <a:lnSpc>
                <a:spcPct val="100000"/>
              </a:lnSpc>
            </a:pPr>
            <a:r>
              <a:rPr lang="vi-VN" spc="-5" dirty="0">
                <a:latin typeface="Arial"/>
                <a:cs typeface="Arial"/>
              </a:rPr>
              <a:t>nhưng lại </a:t>
            </a:r>
            <a:r>
              <a:rPr lang="vi-VN" dirty="0">
                <a:latin typeface="Arial"/>
                <a:cs typeface="Arial"/>
              </a:rPr>
              <a:t>có </a:t>
            </a:r>
            <a:r>
              <a:rPr lang="vi-VN" spc="-5" dirty="0">
                <a:latin typeface="Arial"/>
                <a:cs typeface="Arial"/>
              </a:rPr>
              <a:t>trong tài</a:t>
            </a:r>
            <a:r>
              <a:rPr lang="vi-VN" spc="5" dirty="0">
                <a:latin typeface="Arial"/>
                <a:cs typeface="Arial"/>
              </a:rPr>
              <a:t> </a:t>
            </a:r>
            <a:r>
              <a:rPr lang="vi-VN" spc="-10" dirty="0">
                <a:latin typeface="Arial"/>
                <a:cs typeface="Arial"/>
              </a:rPr>
              <a:t>liệu</a:t>
            </a:r>
            <a:endParaRPr lang="en-US" spc="-10" dirty="0">
              <a:latin typeface="Arial"/>
              <a:cs typeface="Arial"/>
            </a:endParaRPr>
          </a:p>
          <a:p>
            <a:pPr marL="756285">
              <a:lnSpc>
                <a:spcPct val="100000"/>
              </a:lnSpc>
            </a:pPr>
            <a:endParaRPr lang="en-US" b="1" spc="-10" dirty="0">
              <a:solidFill>
                <a:srgbClr val="FF0000"/>
              </a:solidFill>
              <a:latin typeface="Arial"/>
              <a:cs typeface="Arial"/>
            </a:endParaRPr>
          </a:p>
          <a:p>
            <a:pPr>
              <a:lnSpc>
                <a:spcPct val="100000"/>
              </a:lnSpc>
            </a:pPr>
            <a:r>
              <a:rPr lang="en-US" b="1" spc="-10" dirty="0" err="1">
                <a:solidFill>
                  <a:srgbClr val="FF0000"/>
                </a:solidFill>
                <a:latin typeface="Arial"/>
                <a:cs typeface="Arial"/>
              </a:rPr>
              <a:t>Vậy</a:t>
            </a:r>
            <a:r>
              <a:rPr lang="en-US" b="1" spc="-10" dirty="0">
                <a:solidFill>
                  <a:srgbClr val="FF0000"/>
                </a:solidFill>
                <a:latin typeface="Arial"/>
                <a:cs typeface="Arial"/>
              </a:rPr>
              <a:t> </a:t>
            </a:r>
            <a:r>
              <a:rPr lang="en-US" b="1" spc="-10" dirty="0" err="1">
                <a:solidFill>
                  <a:srgbClr val="FF0000"/>
                </a:solidFill>
                <a:latin typeface="Arial"/>
                <a:cs typeface="Arial"/>
              </a:rPr>
              <a:t>chất</a:t>
            </a:r>
            <a:r>
              <a:rPr lang="en-US" b="1" spc="-10" dirty="0">
                <a:solidFill>
                  <a:srgbClr val="FF0000"/>
                </a:solidFill>
                <a:latin typeface="Arial"/>
                <a:cs typeface="Arial"/>
              </a:rPr>
              <a:t> </a:t>
            </a:r>
            <a:r>
              <a:rPr lang="en-US" b="1" spc="-10" dirty="0" err="1">
                <a:solidFill>
                  <a:srgbClr val="FF0000"/>
                </a:solidFill>
                <a:latin typeface="Arial"/>
                <a:cs typeface="Arial"/>
              </a:rPr>
              <a:t>lượng</a:t>
            </a:r>
            <a:r>
              <a:rPr lang="en-US" b="1" spc="-10" dirty="0">
                <a:solidFill>
                  <a:srgbClr val="FF0000"/>
                </a:solidFill>
                <a:latin typeface="Arial"/>
                <a:cs typeface="Arial"/>
              </a:rPr>
              <a:t> </a:t>
            </a:r>
            <a:r>
              <a:rPr lang="en-US" b="1" spc="-10" dirty="0" err="1">
                <a:solidFill>
                  <a:srgbClr val="FF0000"/>
                </a:solidFill>
                <a:latin typeface="Arial"/>
                <a:cs typeface="Arial"/>
              </a:rPr>
              <a:t>phần</a:t>
            </a:r>
            <a:r>
              <a:rPr lang="en-US" b="1" spc="-10" dirty="0">
                <a:solidFill>
                  <a:srgbClr val="FF0000"/>
                </a:solidFill>
                <a:latin typeface="Arial"/>
                <a:cs typeface="Arial"/>
              </a:rPr>
              <a:t> </a:t>
            </a:r>
            <a:r>
              <a:rPr lang="en-US" b="1" spc="-10" dirty="0" err="1">
                <a:solidFill>
                  <a:srgbClr val="FF0000"/>
                </a:solidFill>
                <a:latin typeface="Arial"/>
                <a:cs typeface="Arial"/>
              </a:rPr>
              <a:t>mềm</a:t>
            </a:r>
            <a:r>
              <a:rPr lang="en-US" b="1" spc="-10" dirty="0">
                <a:solidFill>
                  <a:srgbClr val="FF0000"/>
                </a:solidFill>
                <a:latin typeface="Arial"/>
                <a:cs typeface="Arial"/>
              </a:rPr>
              <a:t> </a:t>
            </a:r>
            <a:r>
              <a:rPr lang="en-US" b="1" spc="-10" dirty="0" err="1">
                <a:solidFill>
                  <a:srgbClr val="FF0000"/>
                </a:solidFill>
                <a:latin typeface="Arial"/>
                <a:cs typeface="Arial"/>
              </a:rPr>
              <a:t>là</a:t>
            </a:r>
            <a:r>
              <a:rPr lang="en-US" b="1" spc="-10" dirty="0">
                <a:solidFill>
                  <a:srgbClr val="FF0000"/>
                </a:solidFill>
                <a:latin typeface="Arial"/>
                <a:cs typeface="Arial"/>
              </a:rPr>
              <a:t> </a:t>
            </a:r>
            <a:r>
              <a:rPr lang="en-US" b="1" spc="-10" dirty="0" err="1">
                <a:solidFill>
                  <a:srgbClr val="FF0000"/>
                </a:solidFill>
                <a:latin typeface="Arial"/>
                <a:cs typeface="Arial"/>
              </a:rPr>
              <a:t>gì</a:t>
            </a:r>
            <a:r>
              <a:rPr lang="en-US" b="1" spc="-10" dirty="0">
                <a:solidFill>
                  <a:srgbClr val="FF0000"/>
                </a:solidFill>
                <a:latin typeface="Arial"/>
                <a:cs typeface="Arial"/>
              </a:rPr>
              <a:t>?</a:t>
            </a:r>
          </a:p>
          <a:p>
            <a:pPr marL="756285">
              <a:lnSpc>
                <a:spcPct val="100000"/>
              </a:lnSpc>
            </a:pPr>
            <a:endParaRPr lang="en-US" spc="-10" dirty="0">
              <a:latin typeface="Arial"/>
              <a:cs typeface="Arial"/>
            </a:endParaRPr>
          </a:p>
          <a:p>
            <a:pPr marL="355600" marR="5080" indent="-342900">
              <a:lnSpc>
                <a:spcPct val="100000"/>
              </a:lnSpc>
              <a:spcBef>
                <a:spcPts val="100"/>
              </a:spcBef>
              <a:buFont typeface="Wingdings" panose="05000000000000000000" pitchFamily="2" charset="2"/>
              <a:buChar char="Ø"/>
              <a:tabLst>
                <a:tab pos="354965" algn="l"/>
                <a:tab pos="355600" algn="l"/>
              </a:tabLst>
            </a:pPr>
            <a:r>
              <a:rPr lang="vi-VN" b="1" dirty="0">
                <a:latin typeface="Arial"/>
                <a:cs typeface="Arial"/>
              </a:rPr>
              <a:t>Theo quan </a:t>
            </a:r>
            <a:r>
              <a:rPr lang="vi-VN" b="1" spc="-5" dirty="0">
                <a:latin typeface="Arial"/>
                <a:cs typeface="Arial"/>
              </a:rPr>
              <a:t>điểm của </a:t>
            </a:r>
            <a:r>
              <a:rPr lang="vi-VN" b="1" dirty="0">
                <a:latin typeface="Arial"/>
                <a:cs typeface="Arial"/>
              </a:rPr>
              <a:t>người </a:t>
            </a:r>
            <a:r>
              <a:rPr lang="vi-VN" b="1" spc="5" dirty="0">
                <a:latin typeface="Arial"/>
                <a:cs typeface="Arial"/>
              </a:rPr>
              <a:t>dùng</a:t>
            </a:r>
            <a:r>
              <a:rPr lang="vi-VN" spc="5" dirty="0">
                <a:latin typeface="Arial"/>
                <a:cs typeface="Arial"/>
              </a:rPr>
              <a:t>: </a:t>
            </a:r>
            <a:r>
              <a:rPr lang="vi-VN" dirty="0">
                <a:latin typeface="Arial"/>
                <a:cs typeface="Arial"/>
              </a:rPr>
              <a:t>sản </a:t>
            </a:r>
            <a:r>
              <a:rPr lang="vi-VN" spc="-5" dirty="0">
                <a:latin typeface="Arial"/>
                <a:cs typeface="Arial"/>
              </a:rPr>
              <a:t>phẩm  phù hợp </a:t>
            </a:r>
            <a:r>
              <a:rPr lang="vi-VN" dirty="0">
                <a:latin typeface="Arial"/>
                <a:cs typeface="Arial"/>
              </a:rPr>
              <a:t>với mục </a:t>
            </a:r>
            <a:r>
              <a:rPr lang="vi-VN" spc="-5" dirty="0">
                <a:latin typeface="Arial"/>
                <a:cs typeface="Arial"/>
              </a:rPr>
              <a:t>đích </a:t>
            </a:r>
            <a:r>
              <a:rPr lang="vi-VN" dirty="0">
                <a:latin typeface="Arial"/>
                <a:cs typeface="Arial"/>
              </a:rPr>
              <a:t>sử </a:t>
            </a:r>
            <a:r>
              <a:rPr lang="vi-VN" spc="-5" dirty="0">
                <a:latin typeface="Arial"/>
                <a:cs typeface="Arial"/>
              </a:rPr>
              <a:t>dụng </a:t>
            </a:r>
            <a:r>
              <a:rPr lang="vi-VN" dirty="0">
                <a:latin typeface="Arial"/>
                <a:cs typeface="Arial"/>
              </a:rPr>
              <a:t>của </a:t>
            </a:r>
            <a:r>
              <a:rPr lang="vi-VN" spc="-5" dirty="0">
                <a:latin typeface="Arial"/>
                <a:cs typeface="Arial"/>
              </a:rPr>
              <a:t>người</a:t>
            </a:r>
            <a:r>
              <a:rPr lang="vi-VN" spc="-120" dirty="0">
                <a:latin typeface="Arial"/>
                <a:cs typeface="Arial"/>
              </a:rPr>
              <a:t> </a:t>
            </a:r>
            <a:r>
              <a:rPr lang="vi-VN" spc="-5" dirty="0">
                <a:latin typeface="Arial"/>
                <a:cs typeface="Arial"/>
              </a:rPr>
              <a:t>dùng</a:t>
            </a:r>
            <a:endParaRPr lang="vi-VN" dirty="0">
              <a:latin typeface="Arial"/>
              <a:cs typeface="Arial"/>
            </a:endParaRPr>
          </a:p>
          <a:p>
            <a:pPr marL="355600" indent="-342900">
              <a:lnSpc>
                <a:spcPct val="100000"/>
              </a:lnSpc>
              <a:spcBef>
                <a:spcPts val="720"/>
              </a:spcBef>
              <a:buFont typeface="Wingdings" panose="05000000000000000000" pitchFamily="2" charset="2"/>
              <a:buChar char="Ø"/>
              <a:tabLst>
                <a:tab pos="354965" algn="l"/>
                <a:tab pos="355600" algn="l"/>
              </a:tabLst>
            </a:pPr>
            <a:r>
              <a:rPr lang="vi-VN" b="1" dirty="0">
                <a:latin typeface="Arial"/>
                <a:cs typeface="Arial"/>
              </a:rPr>
              <a:t>Theo quan </a:t>
            </a:r>
            <a:r>
              <a:rPr lang="vi-VN" b="1" spc="-5" dirty="0">
                <a:latin typeface="Arial"/>
                <a:cs typeface="Arial"/>
              </a:rPr>
              <a:t>điểm của </a:t>
            </a:r>
            <a:r>
              <a:rPr lang="vi-VN" b="1" dirty="0">
                <a:latin typeface="Arial"/>
                <a:cs typeface="Arial"/>
              </a:rPr>
              <a:t>nhà </a:t>
            </a:r>
            <a:r>
              <a:rPr lang="vi-VN" b="1" spc="-5" dirty="0">
                <a:latin typeface="Arial"/>
                <a:cs typeface="Arial"/>
              </a:rPr>
              <a:t>cung cấp</a:t>
            </a:r>
            <a:r>
              <a:rPr lang="vi-VN" b="1" spc="5" dirty="0">
                <a:latin typeface="Arial"/>
                <a:cs typeface="Arial"/>
              </a:rPr>
              <a:t> </a:t>
            </a:r>
            <a:r>
              <a:rPr lang="vi-VN" b="1" spc="-5" dirty="0">
                <a:latin typeface="Arial"/>
                <a:cs typeface="Arial"/>
              </a:rPr>
              <a:t>sản</a:t>
            </a:r>
            <a:r>
              <a:rPr lang="en-US" spc="-5" dirty="0">
                <a:latin typeface="Arial"/>
                <a:cs typeface="Arial"/>
              </a:rPr>
              <a:t> </a:t>
            </a:r>
            <a:r>
              <a:rPr lang="vi-VN" b="1" dirty="0">
                <a:latin typeface="Arial"/>
                <a:cs typeface="Arial"/>
              </a:rPr>
              <a:t>phẩm</a:t>
            </a:r>
            <a:r>
              <a:rPr lang="vi-VN" dirty="0">
                <a:latin typeface="Arial"/>
                <a:cs typeface="Arial"/>
              </a:rPr>
              <a:t>: sản </a:t>
            </a:r>
            <a:r>
              <a:rPr lang="vi-VN" spc="-5" dirty="0">
                <a:latin typeface="Arial"/>
                <a:cs typeface="Arial"/>
              </a:rPr>
              <a:t>phẩm đạt được </a:t>
            </a:r>
            <a:r>
              <a:rPr lang="vi-VN" dirty="0">
                <a:latin typeface="Arial"/>
                <a:cs typeface="Arial"/>
              </a:rPr>
              <a:t>các </a:t>
            </a:r>
            <a:r>
              <a:rPr lang="vi-VN" spc="-10" dirty="0">
                <a:latin typeface="Arial"/>
                <a:cs typeface="Arial"/>
              </a:rPr>
              <a:t>tiêu </a:t>
            </a:r>
            <a:r>
              <a:rPr lang="vi-VN" dirty="0">
                <a:latin typeface="Arial"/>
                <a:cs typeface="Arial"/>
              </a:rPr>
              <a:t>chí </a:t>
            </a:r>
            <a:r>
              <a:rPr lang="vi-VN" spc="-5" dirty="0">
                <a:latin typeface="Arial"/>
                <a:cs typeface="Arial"/>
              </a:rPr>
              <a:t>đánh  giá do nhà </a:t>
            </a:r>
            <a:r>
              <a:rPr lang="vi-VN" dirty="0">
                <a:latin typeface="Arial"/>
                <a:cs typeface="Arial"/>
              </a:rPr>
              <a:t>cung cấp </a:t>
            </a:r>
            <a:r>
              <a:rPr lang="vi-VN" spc="-5" dirty="0">
                <a:latin typeface="Arial"/>
                <a:cs typeface="Arial"/>
              </a:rPr>
              <a:t>đề</a:t>
            </a:r>
            <a:r>
              <a:rPr lang="vi-VN" spc="-60" dirty="0">
                <a:latin typeface="Arial"/>
                <a:cs typeface="Arial"/>
              </a:rPr>
              <a:t> </a:t>
            </a:r>
            <a:r>
              <a:rPr lang="vi-VN" spc="-5" dirty="0">
                <a:latin typeface="Arial"/>
                <a:cs typeface="Arial"/>
              </a:rPr>
              <a:t>ra</a:t>
            </a:r>
            <a:endParaRPr lang="vi-VN" dirty="0">
              <a:latin typeface="Arial"/>
              <a:cs typeface="Arial"/>
            </a:endParaRPr>
          </a:p>
          <a:p>
            <a:pPr marL="355600" marR="417830" indent="-342900">
              <a:lnSpc>
                <a:spcPct val="100000"/>
              </a:lnSpc>
              <a:spcBef>
                <a:spcPts val="725"/>
              </a:spcBef>
              <a:buFont typeface="Wingdings" panose="05000000000000000000" pitchFamily="2" charset="2"/>
              <a:buChar char="Ø"/>
              <a:tabLst>
                <a:tab pos="354965" algn="l"/>
                <a:tab pos="355600" algn="l"/>
              </a:tabLst>
            </a:pPr>
            <a:r>
              <a:rPr lang="vi-VN" b="1" dirty="0">
                <a:latin typeface="Arial"/>
                <a:cs typeface="Arial"/>
              </a:rPr>
              <a:t>Theo quan </a:t>
            </a:r>
            <a:r>
              <a:rPr lang="vi-VN" b="1" spc="-5" dirty="0">
                <a:latin typeface="Arial"/>
                <a:cs typeface="Arial"/>
              </a:rPr>
              <a:t>điểm của </a:t>
            </a:r>
            <a:r>
              <a:rPr lang="vi-VN" b="1" dirty="0">
                <a:latin typeface="Arial"/>
                <a:cs typeface="Arial"/>
              </a:rPr>
              <a:t>nhà </a:t>
            </a:r>
            <a:r>
              <a:rPr lang="vi-VN" b="1" spc="-5" dirty="0">
                <a:latin typeface="Arial"/>
                <a:cs typeface="Arial"/>
              </a:rPr>
              <a:t>sản xuất </a:t>
            </a:r>
            <a:r>
              <a:rPr lang="vi-VN" b="1" dirty="0">
                <a:latin typeface="Arial"/>
                <a:cs typeface="Arial"/>
              </a:rPr>
              <a:t>phần  </a:t>
            </a:r>
            <a:r>
              <a:rPr lang="vi-VN" b="1" spc="-5" dirty="0">
                <a:latin typeface="Arial"/>
                <a:cs typeface="Arial"/>
              </a:rPr>
              <a:t>mềm</a:t>
            </a:r>
            <a:r>
              <a:rPr lang="vi-VN" spc="-5" dirty="0">
                <a:latin typeface="Arial"/>
                <a:cs typeface="Arial"/>
              </a:rPr>
              <a:t>: </a:t>
            </a:r>
            <a:r>
              <a:rPr lang="vi-VN" dirty="0">
                <a:latin typeface="Arial"/>
                <a:cs typeface="Arial"/>
              </a:rPr>
              <a:t>sản </a:t>
            </a:r>
            <a:r>
              <a:rPr lang="vi-VN" spc="-5" dirty="0">
                <a:latin typeface="Arial"/>
                <a:cs typeface="Arial"/>
              </a:rPr>
              <a:t>phẩm đáp ứng đầy đủ </a:t>
            </a:r>
            <a:r>
              <a:rPr lang="vi-VN" dirty="0">
                <a:latin typeface="Arial"/>
                <a:cs typeface="Arial"/>
              </a:rPr>
              <a:t>các tiêu</a:t>
            </a:r>
            <a:r>
              <a:rPr lang="vi-VN" spc="-114" dirty="0">
                <a:latin typeface="Arial"/>
                <a:cs typeface="Arial"/>
              </a:rPr>
              <a:t> </a:t>
            </a:r>
            <a:r>
              <a:rPr lang="vi-VN" dirty="0">
                <a:latin typeface="Arial"/>
                <a:cs typeface="Arial"/>
              </a:rPr>
              <a:t>chí  </a:t>
            </a:r>
            <a:r>
              <a:rPr lang="vi-VN" spc="-5" dirty="0">
                <a:latin typeface="Arial"/>
                <a:cs typeface="Arial"/>
              </a:rPr>
              <a:t>đề ra </a:t>
            </a:r>
            <a:r>
              <a:rPr lang="vi-VN" dirty="0">
                <a:latin typeface="Arial"/>
                <a:cs typeface="Arial"/>
              </a:rPr>
              <a:t>trong </a:t>
            </a:r>
            <a:r>
              <a:rPr lang="vi-VN" spc="-5" dirty="0">
                <a:latin typeface="Arial"/>
                <a:cs typeface="Arial"/>
              </a:rPr>
              <a:t>bản đặc</a:t>
            </a:r>
            <a:r>
              <a:rPr lang="vi-VN" spc="-45" dirty="0">
                <a:latin typeface="Arial"/>
                <a:cs typeface="Arial"/>
              </a:rPr>
              <a:t> </a:t>
            </a:r>
            <a:r>
              <a:rPr lang="vi-VN" dirty="0">
                <a:latin typeface="Arial"/>
                <a:cs typeface="Arial"/>
              </a:rPr>
              <a:t>tả.</a:t>
            </a:r>
          </a:p>
          <a:p>
            <a:pPr marL="756285">
              <a:lnSpc>
                <a:spcPct val="100000"/>
              </a:lnSpc>
            </a:pPr>
            <a:endParaRPr lang="vi-VN" dirty="0">
              <a:latin typeface="Arial"/>
              <a:cs typeface="Arial"/>
            </a:endParaRPr>
          </a:p>
        </p:txBody>
      </p:sp>
    </p:spTree>
    <p:extLst>
      <p:ext uri="{BB962C8B-B14F-4D97-AF65-F5344CB8AC3E}">
        <p14:creationId xmlns:p14="http://schemas.microsoft.com/office/powerpoint/2010/main" val="441638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Sự</a:t>
            </a:r>
            <a:r>
              <a:rPr lang="en-US" sz="2800" i="1" dirty="0">
                <a:latin typeface="+mj-lt"/>
              </a:rPr>
              <a:t> </a:t>
            </a:r>
            <a:r>
              <a:rPr lang="en-US" sz="2800" i="1" dirty="0" err="1">
                <a:latin typeface="+mj-lt"/>
              </a:rPr>
              <a:t>cần</a:t>
            </a:r>
            <a:r>
              <a:rPr lang="en-US" sz="2800" i="1" dirty="0">
                <a:latin typeface="+mj-lt"/>
              </a:rPr>
              <a:t> </a:t>
            </a:r>
            <a:r>
              <a:rPr lang="en-US" sz="2800" i="1" dirty="0" err="1">
                <a:latin typeface="+mj-lt"/>
              </a:rPr>
              <a:t>thiết</a:t>
            </a:r>
            <a:r>
              <a:rPr lang="en-US" sz="2800" i="1" dirty="0">
                <a:latin typeface="+mj-lt"/>
              </a:rPr>
              <a:t> </a:t>
            </a:r>
            <a:r>
              <a:rPr lang="en-US" sz="2800" i="1" dirty="0" err="1">
                <a:latin typeface="+mj-lt"/>
              </a:rPr>
              <a:t>của</a:t>
            </a:r>
            <a:r>
              <a:rPr lang="en-US" sz="2800" i="1" dirty="0">
                <a:latin typeface="+mj-lt"/>
              </a:rPr>
              <a:t> </a:t>
            </a:r>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97258" y="1285875"/>
            <a:ext cx="8224630" cy="4692650"/>
          </a:xfrm>
        </p:spPr>
        <p:txBody>
          <a:bodyPr>
            <a:noAutofit/>
          </a:bodyPr>
          <a:lstStyle/>
          <a:p>
            <a:pPr marL="355600" marR="1540510" indent="-342900" algn="just">
              <a:lnSpc>
                <a:spcPct val="123700"/>
              </a:lnSpc>
              <a:buFont typeface="Wingdings" panose="05000000000000000000" pitchFamily="2" charset="2"/>
              <a:buChar char="§"/>
            </a:pPr>
            <a:r>
              <a:rPr lang="en-US" sz="2200" spc="-5" dirty="0" err="1">
                <a:solidFill>
                  <a:schemeClr val="tx1"/>
                </a:solidFill>
                <a:latin typeface="+mj-lt"/>
                <a:cs typeface="Tahoma"/>
              </a:rPr>
              <a:t>Phần</a:t>
            </a:r>
            <a:r>
              <a:rPr lang="en-US" sz="2200" spc="-5" dirty="0">
                <a:solidFill>
                  <a:schemeClr val="tx1"/>
                </a:solidFill>
                <a:latin typeface="+mj-lt"/>
                <a:cs typeface="Tahoma"/>
              </a:rPr>
              <a:t> </a:t>
            </a:r>
            <a:r>
              <a:rPr lang="en-US" sz="2200" spc="-5" dirty="0" err="1">
                <a:solidFill>
                  <a:schemeClr val="tx1"/>
                </a:solidFill>
                <a:latin typeface="+mj-lt"/>
                <a:cs typeface="Tahoma"/>
              </a:rPr>
              <a:t>mềm</a:t>
            </a:r>
            <a:r>
              <a:rPr lang="en-US" sz="2200" spc="-5" dirty="0">
                <a:solidFill>
                  <a:schemeClr val="tx1"/>
                </a:solidFill>
                <a:latin typeface="+mj-lt"/>
                <a:cs typeface="Tahoma"/>
              </a:rPr>
              <a:t> </a:t>
            </a:r>
            <a:r>
              <a:rPr lang="en-US" sz="2200" spc="-5" dirty="0" err="1">
                <a:solidFill>
                  <a:schemeClr val="tx1"/>
                </a:solidFill>
                <a:latin typeface="+mj-lt"/>
                <a:cs typeface="Tahoma"/>
              </a:rPr>
              <a:t>được</a:t>
            </a:r>
            <a:r>
              <a:rPr lang="en-US" sz="2200" spc="-5" dirty="0">
                <a:solidFill>
                  <a:schemeClr val="tx1"/>
                </a:solidFill>
                <a:latin typeface="+mj-lt"/>
                <a:cs typeface="Tahoma"/>
              </a:rPr>
              <a:t> </a:t>
            </a:r>
            <a:r>
              <a:rPr lang="en-US" sz="2200" spc="-5" dirty="0" err="1">
                <a:solidFill>
                  <a:schemeClr val="tx1"/>
                </a:solidFill>
                <a:latin typeface="+mj-lt"/>
                <a:cs typeface="Tahoma"/>
              </a:rPr>
              <a:t>ứng</a:t>
            </a:r>
            <a:r>
              <a:rPr lang="en-US" sz="2200" spc="-5" dirty="0">
                <a:solidFill>
                  <a:schemeClr val="tx1"/>
                </a:solidFill>
                <a:latin typeface="+mj-lt"/>
                <a:cs typeface="Tahoma"/>
              </a:rPr>
              <a:t> </a:t>
            </a:r>
            <a:r>
              <a:rPr lang="en-US" sz="2200" spc="-5" dirty="0" err="1">
                <a:solidFill>
                  <a:schemeClr val="tx1"/>
                </a:solidFill>
                <a:latin typeface="+mj-lt"/>
                <a:cs typeface="Tahoma"/>
              </a:rPr>
              <a:t>dụng</a:t>
            </a:r>
            <a:r>
              <a:rPr lang="en-US" sz="2200" spc="-5" dirty="0">
                <a:solidFill>
                  <a:schemeClr val="tx1"/>
                </a:solidFill>
                <a:latin typeface="+mj-lt"/>
                <a:cs typeface="Tahoma"/>
              </a:rPr>
              <a:t> </a:t>
            </a:r>
            <a:r>
              <a:rPr lang="en-US" sz="2200" spc="-5" dirty="0" err="1">
                <a:solidFill>
                  <a:schemeClr val="tx1"/>
                </a:solidFill>
                <a:latin typeface="+mj-lt"/>
                <a:cs typeface="Tahoma"/>
              </a:rPr>
              <a:t>ngày</a:t>
            </a:r>
            <a:r>
              <a:rPr lang="en-US" sz="2200" spc="-5" dirty="0">
                <a:solidFill>
                  <a:schemeClr val="tx1"/>
                </a:solidFill>
                <a:latin typeface="+mj-lt"/>
                <a:cs typeface="Tahoma"/>
              </a:rPr>
              <a:t> </a:t>
            </a:r>
            <a:r>
              <a:rPr lang="en-US" sz="2200" spc="-5" dirty="0" err="1">
                <a:solidFill>
                  <a:schemeClr val="tx1"/>
                </a:solidFill>
                <a:latin typeface="+mj-lt"/>
                <a:cs typeface="Tahoma"/>
              </a:rPr>
              <a:t>càng</a:t>
            </a:r>
            <a:r>
              <a:rPr lang="en-US" sz="2200" spc="-5" dirty="0">
                <a:solidFill>
                  <a:schemeClr val="tx1"/>
                </a:solidFill>
                <a:latin typeface="+mj-lt"/>
                <a:cs typeface="Tahoma"/>
              </a:rPr>
              <a:t> </a:t>
            </a:r>
            <a:r>
              <a:rPr lang="en-US" sz="2200" spc="-5" dirty="0" err="1">
                <a:solidFill>
                  <a:schemeClr val="tx1"/>
                </a:solidFill>
                <a:latin typeface="+mj-lt"/>
                <a:cs typeface="Tahoma"/>
              </a:rPr>
              <a:t>nhiều</a:t>
            </a:r>
            <a:r>
              <a:rPr lang="en-US" sz="2200" spc="-5" dirty="0">
                <a:solidFill>
                  <a:schemeClr val="tx1"/>
                </a:solidFill>
                <a:latin typeface="+mj-lt"/>
                <a:cs typeface="Tahoma"/>
              </a:rPr>
              <a:t>, </a:t>
            </a:r>
            <a:r>
              <a:rPr lang="en-US" sz="2200" spc="-5" dirty="0" err="1">
                <a:solidFill>
                  <a:schemeClr val="tx1"/>
                </a:solidFill>
                <a:latin typeface="+mj-lt"/>
                <a:cs typeface="Tahoma"/>
              </a:rPr>
              <a:t>trong</a:t>
            </a:r>
            <a:r>
              <a:rPr lang="en-US" sz="2200" spc="-5" dirty="0">
                <a:solidFill>
                  <a:schemeClr val="tx1"/>
                </a:solidFill>
                <a:latin typeface="+mj-lt"/>
                <a:cs typeface="Tahoma"/>
              </a:rPr>
              <a:t> </a:t>
            </a:r>
            <a:r>
              <a:rPr lang="en-US" sz="2200" spc="-5" dirty="0" err="1">
                <a:solidFill>
                  <a:schemeClr val="tx1"/>
                </a:solidFill>
                <a:latin typeface="+mj-lt"/>
                <a:cs typeface="Tahoma"/>
              </a:rPr>
              <a:t>mọi</a:t>
            </a:r>
            <a:r>
              <a:rPr lang="en-US" sz="2200" spc="-5" dirty="0">
                <a:solidFill>
                  <a:schemeClr val="tx1"/>
                </a:solidFill>
                <a:latin typeface="+mj-lt"/>
                <a:cs typeface="Tahoma"/>
              </a:rPr>
              <a:t> </a:t>
            </a:r>
            <a:r>
              <a:rPr lang="en-US" sz="2200" spc="-5" dirty="0" err="1">
                <a:solidFill>
                  <a:schemeClr val="tx1"/>
                </a:solidFill>
                <a:latin typeface="+mj-lt"/>
                <a:cs typeface="Tahoma"/>
              </a:rPr>
              <a:t>lĩnh</a:t>
            </a:r>
            <a:r>
              <a:rPr lang="en-US" sz="2200" spc="-5" dirty="0">
                <a:solidFill>
                  <a:schemeClr val="tx1"/>
                </a:solidFill>
                <a:latin typeface="+mj-lt"/>
                <a:cs typeface="Tahoma"/>
              </a:rPr>
              <a:t> </a:t>
            </a:r>
            <a:r>
              <a:rPr lang="en-US" sz="2200" spc="-5" dirty="0" err="1">
                <a:solidFill>
                  <a:schemeClr val="tx1"/>
                </a:solidFill>
                <a:latin typeface="+mj-lt"/>
                <a:cs typeface="Tahoma"/>
              </a:rPr>
              <a:t>vực</a:t>
            </a:r>
            <a:r>
              <a:rPr lang="en-US" sz="2200" spc="-5" dirty="0">
                <a:solidFill>
                  <a:schemeClr val="tx1"/>
                </a:solidFill>
                <a:latin typeface="+mj-lt"/>
                <a:cs typeface="Tahoma"/>
              </a:rPr>
              <a:t> </a:t>
            </a:r>
            <a:r>
              <a:rPr lang="en-US" sz="2200" spc="-5" dirty="0" err="1">
                <a:solidFill>
                  <a:schemeClr val="tx1"/>
                </a:solidFill>
                <a:latin typeface="+mj-lt"/>
                <a:cs typeface="Tahoma"/>
              </a:rPr>
              <a:t>của</a:t>
            </a:r>
            <a:r>
              <a:rPr lang="en-US" sz="2200" spc="-5" dirty="0">
                <a:solidFill>
                  <a:schemeClr val="tx1"/>
                </a:solidFill>
                <a:latin typeface="+mj-lt"/>
                <a:cs typeface="Tahoma"/>
              </a:rPr>
              <a:t> </a:t>
            </a:r>
            <a:r>
              <a:rPr lang="en-US" sz="2200" spc="-5" dirty="0" err="1">
                <a:solidFill>
                  <a:schemeClr val="tx1"/>
                </a:solidFill>
                <a:latin typeface="+mj-lt"/>
                <a:cs typeface="Tahoma"/>
              </a:rPr>
              <a:t>đời</a:t>
            </a:r>
            <a:r>
              <a:rPr lang="en-US" sz="2200" spc="-5" dirty="0">
                <a:solidFill>
                  <a:schemeClr val="tx1"/>
                </a:solidFill>
                <a:latin typeface="+mj-lt"/>
                <a:cs typeface="Tahoma"/>
              </a:rPr>
              <a:t> </a:t>
            </a:r>
            <a:r>
              <a:rPr lang="en-US" sz="2200" spc="-5" dirty="0" err="1">
                <a:solidFill>
                  <a:schemeClr val="tx1"/>
                </a:solidFill>
                <a:latin typeface="+mj-lt"/>
                <a:cs typeface="Tahoma"/>
              </a:rPr>
              <a:t>sống</a:t>
            </a:r>
            <a:r>
              <a:rPr lang="en-US" sz="2200" spc="-5" dirty="0">
                <a:solidFill>
                  <a:schemeClr val="tx1"/>
                </a:solidFill>
                <a:latin typeface="+mj-lt"/>
                <a:cs typeface="Tahoma"/>
              </a:rPr>
              <a:t> </a:t>
            </a:r>
            <a:r>
              <a:rPr lang="en-US" sz="2200" spc="-5" dirty="0" err="1">
                <a:solidFill>
                  <a:schemeClr val="tx1"/>
                </a:solidFill>
                <a:latin typeface="+mj-lt"/>
                <a:cs typeface="Tahoma"/>
              </a:rPr>
              <a:t>xã</a:t>
            </a:r>
            <a:r>
              <a:rPr lang="en-US" sz="2200" spc="-5" dirty="0">
                <a:solidFill>
                  <a:schemeClr val="tx1"/>
                </a:solidFill>
                <a:latin typeface="+mj-lt"/>
                <a:cs typeface="Tahoma"/>
              </a:rPr>
              <a:t> </a:t>
            </a:r>
            <a:r>
              <a:rPr lang="en-US" sz="2200" spc="-5" dirty="0" err="1">
                <a:solidFill>
                  <a:schemeClr val="tx1"/>
                </a:solidFill>
                <a:latin typeface="+mj-lt"/>
                <a:cs typeface="Tahoma"/>
              </a:rPr>
              <a:t>hội</a:t>
            </a:r>
            <a:endParaRPr lang="en-US" sz="2200" spc="-5" dirty="0">
              <a:solidFill>
                <a:schemeClr val="tx1"/>
              </a:solidFill>
              <a:latin typeface="+mj-lt"/>
              <a:cs typeface="Tahoma"/>
            </a:endParaRPr>
          </a:p>
          <a:p>
            <a:pPr marL="355600" marR="1540510" indent="-342900" algn="just">
              <a:lnSpc>
                <a:spcPct val="123700"/>
              </a:lnSpc>
              <a:buFont typeface="Wingdings" panose="05000000000000000000" pitchFamily="2" charset="2"/>
              <a:buChar char="§"/>
            </a:pPr>
            <a:r>
              <a:rPr lang="en-US" sz="2200" spc="-5" dirty="0" err="1">
                <a:solidFill>
                  <a:schemeClr val="tx1"/>
                </a:solidFill>
                <a:latin typeface="+mj-lt"/>
                <a:cs typeface="Tahoma"/>
              </a:rPr>
              <a:t>Yêu</a:t>
            </a:r>
            <a:r>
              <a:rPr lang="en-US" sz="2200" spc="-5" dirty="0">
                <a:solidFill>
                  <a:schemeClr val="tx1"/>
                </a:solidFill>
                <a:latin typeface="+mj-lt"/>
                <a:cs typeface="Tahoma"/>
              </a:rPr>
              <a:t> </a:t>
            </a:r>
            <a:r>
              <a:rPr lang="en-US" sz="2200" spc="-5" dirty="0" err="1">
                <a:solidFill>
                  <a:schemeClr val="tx1"/>
                </a:solidFill>
                <a:latin typeface="+mj-lt"/>
                <a:cs typeface="Tahoma"/>
              </a:rPr>
              <a:t>cầu</a:t>
            </a:r>
            <a:r>
              <a:rPr lang="en-US" sz="2200" spc="-5" dirty="0">
                <a:solidFill>
                  <a:schemeClr val="tx1"/>
                </a:solidFill>
                <a:latin typeface="+mj-lt"/>
                <a:cs typeface="Tahoma"/>
              </a:rPr>
              <a:t> </a:t>
            </a:r>
            <a:r>
              <a:rPr lang="en-US" sz="2200" spc="-5" dirty="0" err="1">
                <a:solidFill>
                  <a:schemeClr val="tx1"/>
                </a:solidFill>
                <a:latin typeface="+mj-lt"/>
                <a:cs typeface="Tahoma"/>
              </a:rPr>
              <a:t>phần</a:t>
            </a:r>
            <a:r>
              <a:rPr lang="en-US" sz="2200" spc="-5" dirty="0">
                <a:solidFill>
                  <a:schemeClr val="tx1"/>
                </a:solidFill>
                <a:latin typeface="+mj-lt"/>
                <a:cs typeface="Tahoma"/>
              </a:rPr>
              <a:t> </a:t>
            </a:r>
            <a:r>
              <a:rPr lang="en-US" sz="2200" spc="-5" dirty="0" err="1">
                <a:solidFill>
                  <a:schemeClr val="tx1"/>
                </a:solidFill>
                <a:latin typeface="+mj-lt"/>
                <a:cs typeface="Tahoma"/>
              </a:rPr>
              <a:t>mềm</a:t>
            </a:r>
            <a:r>
              <a:rPr lang="en-US" sz="2200" spc="-5" dirty="0">
                <a:solidFill>
                  <a:schemeClr val="tx1"/>
                </a:solidFill>
                <a:latin typeface="+mj-lt"/>
                <a:cs typeface="Tahoma"/>
              </a:rPr>
              <a:t> </a:t>
            </a:r>
            <a:r>
              <a:rPr lang="en-US" sz="2200" spc="-5" dirty="0" err="1">
                <a:solidFill>
                  <a:schemeClr val="tx1"/>
                </a:solidFill>
                <a:latin typeface="+mj-lt"/>
                <a:cs typeface="Tahoma"/>
              </a:rPr>
              <a:t>luôn</a:t>
            </a:r>
            <a:r>
              <a:rPr lang="en-US" sz="2200" spc="-5" dirty="0">
                <a:solidFill>
                  <a:schemeClr val="tx1"/>
                </a:solidFill>
                <a:latin typeface="+mj-lt"/>
                <a:cs typeface="Tahoma"/>
              </a:rPr>
              <a:t> </a:t>
            </a:r>
            <a:r>
              <a:rPr lang="en-US" sz="2200" spc="-5" dirty="0" err="1">
                <a:solidFill>
                  <a:schemeClr val="tx1"/>
                </a:solidFill>
                <a:latin typeface="+mj-lt"/>
                <a:cs typeface="Tahoma"/>
              </a:rPr>
              <a:t>có</a:t>
            </a:r>
            <a:r>
              <a:rPr lang="en-US" sz="2200" spc="-5" dirty="0">
                <a:solidFill>
                  <a:schemeClr val="tx1"/>
                </a:solidFill>
                <a:latin typeface="+mj-lt"/>
                <a:cs typeface="Tahoma"/>
              </a:rPr>
              <a:t> </a:t>
            </a:r>
            <a:r>
              <a:rPr lang="en-US" sz="2200" spc="-5" dirty="0" err="1">
                <a:solidFill>
                  <a:schemeClr val="tx1"/>
                </a:solidFill>
                <a:latin typeface="+mj-lt"/>
                <a:cs typeface="Tahoma"/>
              </a:rPr>
              <a:t>sự</a:t>
            </a:r>
            <a:r>
              <a:rPr lang="en-US" sz="2200" spc="-5" dirty="0">
                <a:solidFill>
                  <a:schemeClr val="tx1"/>
                </a:solidFill>
                <a:latin typeface="+mj-lt"/>
                <a:cs typeface="Tahoma"/>
              </a:rPr>
              <a:t> </a:t>
            </a:r>
            <a:r>
              <a:rPr lang="en-US" sz="2200" spc="-5" dirty="0" err="1">
                <a:solidFill>
                  <a:schemeClr val="tx1"/>
                </a:solidFill>
                <a:latin typeface="+mj-lt"/>
                <a:cs typeface="Tahoma"/>
              </a:rPr>
              <a:t>thay</a:t>
            </a:r>
            <a:r>
              <a:rPr lang="en-US" sz="2200" spc="-5" dirty="0">
                <a:solidFill>
                  <a:schemeClr val="tx1"/>
                </a:solidFill>
                <a:latin typeface="+mj-lt"/>
                <a:cs typeface="Tahoma"/>
              </a:rPr>
              <a:t> </a:t>
            </a:r>
            <a:r>
              <a:rPr lang="en-US" sz="2200" spc="-5" dirty="0" err="1">
                <a:solidFill>
                  <a:schemeClr val="tx1"/>
                </a:solidFill>
                <a:latin typeface="+mj-lt"/>
                <a:cs typeface="Tahoma"/>
              </a:rPr>
              <a:t>đổi</a:t>
            </a:r>
            <a:endParaRPr lang="en-US" sz="2200" spc="-5" dirty="0">
              <a:solidFill>
                <a:schemeClr val="tx1"/>
              </a:solidFill>
              <a:latin typeface="+mj-lt"/>
              <a:cs typeface="Tahoma"/>
            </a:endParaRPr>
          </a:p>
          <a:p>
            <a:pPr marL="355600" marR="1540510" indent="-342900" algn="just">
              <a:lnSpc>
                <a:spcPct val="123700"/>
              </a:lnSpc>
              <a:buFont typeface="Wingdings" panose="05000000000000000000" pitchFamily="2" charset="2"/>
              <a:buChar char="§"/>
            </a:pPr>
            <a:r>
              <a:rPr lang="en-US" sz="2200" spc="-5" dirty="0" err="1">
                <a:solidFill>
                  <a:schemeClr val="tx1"/>
                </a:solidFill>
                <a:latin typeface="+mj-lt"/>
                <a:cs typeface="Tahoma"/>
              </a:rPr>
              <a:t>Tính</a:t>
            </a:r>
            <a:r>
              <a:rPr lang="en-US" sz="2200" spc="-5" dirty="0">
                <a:solidFill>
                  <a:schemeClr val="tx1"/>
                </a:solidFill>
                <a:latin typeface="+mj-lt"/>
                <a:cs typeface="Tahoma"/>
              </a:rPr>
              <a:t> </a:t>
            </a:r>
            <a:r>
              <a:rPr lang="en-US" sz="2200" spc="-5" dirty="0" err="1">
                <a:solidFill>
                  <a:schemeClr val="tx1"/>
                </a:solidFill>
                <a:latin typeface="+mj-lt"/>
                <a:cs typeface="Tahoma"/>
              </a:rPr>
              <a:t>thiết</a:t>
            </a:r>
            <a:r>
              <a:rPr lang="en-US" sz="2200" spc="-5" dirty="0">
                <a:solidFill>
                  <a:schemeClr val="tx1"/>
                </a:solidFill>
                <a:latin typeface="+mj-lt"/>
                <a:cs typeface="Tahoma"/>
              </a:rPr>
              <a:t> </a:t>
            </a:r>
            <a:r>
              <a:rPr lang="en-US" sz="2200" spc="-5" dirty="0" err="1">
                <a:solidFill>
                  <a:schemeClr val="tx1"/>
                </a:solidFill>
                <a:latin typeface="+mj-lt"/>
                <a:cs typeface="Tahoma"/>
              </a:rPr>
              <a:t>yếu</a:t>
            </a:r>
            <a:r>
              <a:rPr lang="en-US" sz="2200" spc="-5" dirty="0">
                <a:solidFill>
                  <a:schemeClr val="tx1"/>
                </a:solidFill>
                <a:latin typeface="+mj-lt"/>
                <a:cs typeface="Tahoma"/>
              </a:rPr>
              <a:t>, </a:t>
            </a:r>
            <a:r>
              <a:rPr lang="en-US" sz="2200" spc="-5" dirty="0" err="1">
                <a:solidFill>
                  <a:schemeClr val="tx1"/>
                </a:solidFill>
                <a:latin typeface="+mj-lt"/>
                <a:cs typeface="Tahoma"/>
              </a:rPr>
              <a:t>việc</a:t>
            </a:r>
            <a:r>
              <a:rPr lang="en-US" sz="2200" spc="-5" dirty="0">
                <a:solidFill>
                  <a:schemeClr val="tx1"/>
                </a:solidFill>
                <a:latin typeface="+mj-lt"/>
                <a:cs typeface="Tahoma"/>
              </a:rPr>
              <a:t> </a:t>
            </a:r>
            <a:r>
              <a:rPr lang="en-US" sz="2200" spc="-5" dirty="0" err="1">
                <a:solidFill>
                  <a:schemeClr val="tx1"/>
                </a:solidFill>
                <a:latin typeface="+mj-lt"/>
                <a:cs typeface="Tahoma"/>
              </a:rPr>
              <a:t>gián</a:t>
            </a:r>
            <a:r>
              <a:rPr lang="en-US" sz="2200" spc="-5" dirty="0">
                <a:solidFill>
                  <a:schemeClr val="tx1"/>
                </a:solidFill>
                <a:latin typeface="+mj-lt"/>
                <a:cs typeface="Tahoma"/>
              </a:rPr>
              <a:t> </a:t>
            </a:r>
            <a:r>
              <a:rPr lang="en-US" sz="2200" spc="-5" dirty="0" err="1">
                <a:solidFill>
                  <a:schemeClr val="tx1"/>
                </a:solidFill>
                <a:latin typeface="+mj-lt"/>
                <a:cs typeface="Tahoma"/>
              </a:rPr>
              <a:t>đoạn</a:t>
            </a:r>
            <a:r>
              <a:rPr lang="en-US" sz="2200" spc="-5" dirty="0">
                <a:solidFill>
                  <a:schemeClr val="tx1"/>
                </a:solidFill>
                <a:latin typeface="+mj-lt"/>
                <a:cs typeface="Tahoma"/>
              </a:rPr>
              <a:t> </a:t>
            </a:r>
            <a:r>
              <a:rPr lang="en-US" sz="2200" spc="-5" dirty="0" err="1">
                <a:solidFill>
                  <a:schemeClr val="tx1"/>
                </a:solidFill>
                <a:latin typeface="+mj-lt"/>
                <a:cs typeface="Tahoma"/>
              </a:rPr>
              <a:t>công</a:t>
            </a:r>
            <a:r>
              <a:rPr lang="en-US" sz="2200" spc="-5" dirty="0">
                <a:solidFill>
                  <a:schemeClr val="tx1"/>
                </a:solidFill>
                <a:latin typeface="+mj-lt"/>
                <a:cs typeface="Tahoma"/>
              </a:rPr>
              <a:t> </a:t>
            </a:r>
            <a:r>
              <a:rPr lang="en-US" sz="2200" spc="-5" dirty="0" err="1">
                <a:solidFill>
                  <a:schemeClr val="tx1"/>
                </a:solidFill>
                <a:latin typeface="+mj-lt"/>
                <a:cs typeface="Tahoma"/>
              </a:rPr>
              <a:t>việc</a:t>
            </a:r>
            <a:r>
              <a:rPr lang="en-US" sz="2200" spc="-5" dirty="0">
                <a:solidFill>
                  <a:schemeClr val="tx1"/>
                </a:solidFill>
                <a:latin typeface="+mj-lt"/>
                <a:cs typeface="Tahoma"/>
              </a:rPr>
              <a:t> </a:t>
            </a:r>
            <a:r>
              <a:rPr lang="en-US" sz="2200" spc="-5" dirty="0" err="1">
                <a:solidFill>
                  <a:schemeClr val="tx1"/>
                </a:solidFill>
                <a:latin typeface="+mj-lt"/>
                <a:cs typeface="Tahoma"/>
              </a:rPr>
              <a:t>nếu</a:t>
            </a:r>
            <a:r>
              <a:rPr lang="en-US" sz="2200" spc="-5" dirty="0">
                <a:solidFill>
                  <a:schemeClr val="tx1"/>
                </a:solidFill>
                <a:latin typeface="+mj-lt"/>
                <a:cs typeface="Tahoma"/>
              </a:rPr>
              <a:t> </a:t>
            </a:r>
            <a:r>
              <a:rPr lang="en-US" sz="2200" spc="-5" dirty="0" err="1">
                <a:solidFill>
                  <a:schemeClr val="tx1"/>
                </a:solidFill>
                <a:latin typeface="+mj-lt"/>
                <a:cs typeface="Tahoma"/>
              </a:rPr>
              <a:t>phần</a:t>
            </a:r>
            <a:r>
              <a:rPr lang="en-US" sz="2200" spc="-5" dirty="0">
                <a:solidFill>
                  <a:schemeClr val="tx1"/>
                </a:solidFill>
                <a:latin typeface="+mj-lt"/>
                <a:cs typeface="Tahoma"/>
              </a:rPr>
              <a:t> </a:t>
            </a:r>
            <a:r>
              <a:rPr lang="en-US" sz="2200" spc="-5" dirty="0" err="1">
                <a:solidFill>
                  <a:schemeClr val="tx1"/>
                </a:solidFill>
                <a:latin typeface="+mj-lt"/>
                <a:cs typeface="Tahoma"/>
              </a:rPr>
              <a:t>mềm</a:t>
            </a:r>
            <a:r>
              <a:rPr lang="en-US" sz="2200" spc="-5" dirty="0">
                <a:solidFill>
                  <a:schemeClr val="tx1"/>
                </a:solidFill>
                <a:latin typeface="+mj-lt"/>
                <a:cs typeface="Tahoma"/>
              </a:rPr>
              <a:t> </a:t>
            </a:r>
            <a:r>
              <a:rPr lang="en-US" sz="2200" spc="-5" dirty="0" err="1">
                <a:solidFill>
                  <a:schemeClr val="tx1"/>
                </a:solidFill>
                <a:latin typeface="+mj-lt"/>
                <a:cs typeface="Tahoma"/>
              </a:rPr>
              <a:t>gặp</a:t>
            </a:r>
            <a:r>
              <a:rPr lang="en-US" sz="2200" spc="-5" dirty="0">
                <a:solidFill>
                  <a:schemeClr val="tx1"/>
                </a:solidFill>
                <a:latin typeface="+mj-lt"/>
                <a:cs typeface="Tahoma"/>
              </a:rPr>
              <a:t> </a:t>
            </a:r>
            <a:r>
              <a:rPr lang="en-US" sz="2200" spc="-5" dirty="0" err="1">
                <a:solidFill>
                  <a:schemeClr val="tx1"/>
                </a:solidFill>
                <a:latin typeface="+mj-lt"/>
                <a:cs typeface="Tahoma"/>
              </a:rPr>
              <a:t>sự</a:t>
            </a:r>
            <a:r>
              <a:rPr lang="en-US" sz="2200" spc="-5" dirty="0">
                <a:solidFill>
                  <a:schemeClr val="tx1"/>
                </a:solidFill>
                <a:latin typeface="+mj-lt"/>
                <a:cs typeface="Tahoma"/>
              </a:rPr>
              <a:t> </a:t>
            </a:r>
            <a:r>
              <a:rPr lang="en-US" sz="2200" spc="-5" dirty="0" err="1">
                <a:solidFill>
                  <a:schemeClr val="tx1"/>
                </a:solidFill>
                <a:latin typeface="+mj-lt"/>
                <a:cs typeface="Tahoma"/>
              </a:rPr>
              <a:t>cố</a:t>
            </a:r>
            <a:endParaRPr lang="en-US" sz="2200" spc="-5" dirty="0">
              <a:solidFill>
                <a:schemeClr val="tx1"/>
              </a:solidFill>
              <a:latin typeface="+mj-lt"/>
              <a:cs typeface="Tahoma"/>
            </a:endParaRPr>
          </a:p>
          <a:p>
            <a:pPr marL="12700" marR="1540510" algn="just">
              <a:lnSpc>
                <a:spcPct val="123700"/>
              </a:lnSpc>
            </a:pPr>
            <a:endParaRPr lang="en-US" sz="2200" spc="-5" dirty="0">
              <a:solidFill>
                <a:schemeClr val="tx1"/>
              </a:solidFill>
              <a:latin typeface="+mj-lt"/>
              <a:cs typeface="Tahoma"/>
            </a:endParaRPr>
          </a:p>
          <a:p>
            <a:pPr marL="12700" marR="1540510" algn="just">
              <a:lnSpc>
                <a:spcPct val="123700"/>
              </a:lnSpc>
            </a:pPr>
            <a:r>
              <a:rPr lang="en-US" sz="2200" spc="-5" dirty="0">
                <a:solidFill>
                  <a:schemeClr val="tx1"/>
                </a:solidFill>
                <a:latin typeface="+mj-lt"/>
                <a:cs typeface="Tahoma"/>
              </a:rPr>
              <a:t>-&gt; </a:t>
            </a:r>
            <a:r>
              <a:rPr lang="en-US" sz="2200" spc="-5" dirty="0" err="1">
                <a:solidFill>
                  <a:schemeClr val="tx1"/>
                </a:solidFill>
                <a:latin typeface="+mj-lt"/>
                <a:cs typeface="Tahoma"/>
              </a:rPr>
              <a:t>Điều</a:t>
            </a:r>
            <a:r>
              <a:rPr lang="en-US" sz="2200" spc="-5" dirty="0">
                <a:solidFill>
                  <a:schemeClr val="tx1"/>
                </a:solidFill>
                <a:latin typeface="+mj-lt"/>
                <a:cs typeface="Tahoma"/>
              </a:rPr>
              <a:t> </a:t>
            </a:r>
            <a:r>
              <a:rPr lang="en-US" sz="2200" spc="-5" dirty="0" err="1">
                <a:solidFill>
                  <a:schemeClr val="tx1"/>
                </a:solidFill>
                <a:latin typeface="+mj-lt"/>
                <a:cs typeface="Tahoma"/>
              </a:rPr>
              <a:t>đó</a:t>
            </a:r>
            <a:r>
              <a:rPr lang="en-US" sz="2200" spc="-5" dirty="0">
                <a:solidFill>
                  <a:schemeClr val="tx1"/>
                </a:solidFill>
                <a:latin typeface="+mj-lt"/>
                <a:cs typeface="Tahoma"/>
              </a:rPr>
              <a:t> </a:t>
            </a:r>
            <a:r>
              <a:rPr lang="en-US" sz="2200" spc="-5" dirty="0" err="1">
                <a:solidFill>
                  <a:schemeClr val="tx1"/>
                </a:solidFill>
                <a:latin typeface="+mj-lt"/>
                <a:cs typeface="Tahoma"/>
              </a:rPr>
              <a:t>đặt</a:t>
            </a:r>
            <a:r>
              <a:rPr lang="en-US" sz="2200" spc="-5" dirty="0">
                <a:solidFill>
                  <a:schemeClr val="tx1"/>
                </a:solidFill>
                <a:latin typeface="+mj-lt"/>
                <a:cs typeface="Tahoma"/>
              </a:rPr>
              <a:t> ra </a:t>
            </a:r>
            <a:r>
              <a:rPr lang="en-US" sz="2200" spc="-5" dirty="0" err="1">
                <a:solidFill>
                  <a:schemeClr val="tx1"/>
                </a:solidFill>
                <a:latin typeface="+mj-lt"/>
                <a:cs typeface="Tahoma"/>
              </a:rPr>
              <a:t>yêu</a:t>
            </a:r>
            <a:r>
              <a:rPr lang="en-US" sz="2200" spc="-5" dirty="0">
                <a:solidFill>
                  <a:schemeClr val="tx1"/>
                </a:solidFill>
                <a:latin typeface="+mj-lt"/>
                <a:cs typeface="Tahoma"/>
              </a:rPr>
              <a:t> </a:t>
            </a:r>
            <a:r>
              <a:rPr lang="en-US" sz="2200" spc="-5" dirty="0" err="1">
                <a:solidFill>
                  <a:schemeClr val="tx1"/>
                </a:solidFill>
                <a:latin typeface="+mj-lt"/>
                <a:cs typeface="Tahoma"/>
              </a:rPr>
              <a:t>cầu</a:t>
            </a:r>
            <a:r>
              <a:rPr lang="en-US" sz="2200" spc="-5" dirty="0">
                <a:solidFill>
                  <a:schemeClr val="tx1"/>
                </a:solidFill>
                <a:latin typeface="+mj-lt"/>
                <a:cs typeface="Tahoma"/>
              </a:rPr>
              <a:t> </a:t>
            </a:r>
            <a:r>
              <a:rPr lang="en-US" sz="2200" spc="-5" dirty="0" err="1">
                <a:solidFill>
                  <a:schemeClr val="tx1"/>
                </a:solidFill>
                <a:latin typeface="+mj-lt"/>
                <a:cs typeface="Tahoma"/>
              </a:rPr>
              <a:t>cần</a:t>
            </a:r>
            <a:r>
              <a:rPr lang="en-US" sz="2200" spc="-5" dirty="0">
                <a:solidFill>
                  <a:schemeClr val="tx1"/>
                </a:solidFill>
                <a:latin typeface="+mj-lt"/>
                <a:cs typeface="Tahoma"/>
              </a:rPr>
              <a:t> </a:t>
            </a:r>
            <a:r>
              <a:rPr lang="en-US" sz="2200" spc="-5" dirty="0" err="1">
                <a:solidFill>
                  <a:schemeClr val="tx1"/>
                </a:solidFill>
                <a:latin typeface="+mj-lt"/>
                <a:cs typeface="Tahoma"/>
              </a:rPr>
              <a:t>xây</a:t>
            </a:r>
            <a:r>
              <a:rPr lang="en-US" sz="2200" spc="-5" dirty="0">
                <a:solidFill>
                  <a:schemeClr val="tx1"/>
                </a:solidFill>
                <a:latin typeface="+mj-lt"/>
                <a:cs typeface="Tahoma"/>
              </a:rPr>
              <a:t> </a:t>
            </a:r>
            <a:r>
              <a:rPr lang="en-US" sz="2200" spc="-5" dirty="0" err="1">
                <a:solidFill>
                  <a:schemeClr val="tx1"/>
                </a:solidFill>
                <a:latin typeface="+mj-lt"/>
                <a:cs typeface="Tahoma"/>
              </a:rPr>
              <a:t>dựng</a:t>
            </a:r>
            <a:r>
              <a:rPr lang="en-US" sz="2200" spc="-5" dirty="0">
                <a:solidFill>
                  <a:schemeClr val="tx1"/>
                </a:solidFill>
                <a:latin typeface="+mj-lt"/>
                <a:cs typeface="Tahoma"/>
              </a:rPr>
              <a:t> </a:t>
            </a:r>
            <a:r>
              <a:rPr lang="en-US" sz="2200" spc="-5" dirty="0" err="1">
                <a:solidFill>
                  <a:schemeClr val="tx1"/>
                </a:solidFill>
                <a:latin typeface="+mj-lt"/>
                <a:cs typeface="Tahoma"/>
              </a:rPr>
              <a:t>phần</a:t>
            </a:r>
            <a:r>
              <a:rPr lang="en-US" sz="2200" spc="-5" dirty="0">
                <a:solidFill>
                  <a:schemeClr val="tx1"/>
                </a:solidFill>
                <a:latin typeface="+mj-lt"/>
                <a:cs typeface="Tahoma"/>
              </a:rPr>
              <a:t> </a:t>
            </a:r>
            <a:r>
              <a:rPr lang="en-US" sz="2200" spc="-5" dirty="0" err="1">
                <a:solidFill>
                  <a:schemeClr val="tx1"/>
                </a:solidFill>
                <a:latin typeface="+mj-lt"/>
                <a:cs typeface="Tahoma"/>
              </a:rPr>
              <a:t>mềm</a:t>
            </a:r>
            <a:r>
              <a:rPr lang="en-US" sz="2200" spc="-5" dirty="0">
                <a:solidFill>
                  <a:schemeClr val="tx1"/>
                </a:solidFill>
                <a:latin typeface="+mj-lt"/>
                <a:cs typeface="Tahoma"/>
              </a:rPr>
              <a:t> </a:t>
            </a:r>
            <a:r>
              <a:rPr lang="en-US" sz="2200" spc="-5" dirty="0" err="1">
                <a:solidFill>
                  <a:schemeClr val="tx1"/>
                </a:solidFill>
                <a:latin typeface="+mj-lt"/>
                <a:cs typeface="Tahoma"/>
              </a:rPr>
              <a:t>có</a:t>
            </a:r>
            <a:r>
              <a:rPr lang="en-US" sz="2200" spc="-5" dirty="0">
                <a:solidFill>
                  <a:schemeClr val="tx1"/>
                </a:solidFill>
                <a:latin typeface="+mj-lt"/>
                <a:cs typeface="Tahoma"/>
              </a:rPr>
              <a:t> </a:t>
            </a:r>
            <a:r>
              <a:rPr lang="en-US" sz="2200" spc="-5" dirty="0" err="1">
                <a:solidFill>
                  <a:schemeClr val="tx1"/>
                </a:solidFill>
                <a:latin typeface="+mj-lt"/>
                <a:cs typeface="Tahoma"/>
              </a:rPr>
              <a:t>chất</a:t>
            </a:r>
            <a:r>
              <a:rPr lang="en-US" sz="2200" spc="-5" dirty="0">
                <a:solidFill>
                  <a:schemeClr val="tx1"/>
                </a:solidFill>
                <a:latin typeface="+mj-lt"/>
                <a:cs typeface="Tahoma"/>
              </a:rPr>
              <a:t> </a:t>
            </a:r>
            <a:r>
              <a:rPr lang="en-US" sz="2200" spc="-5" dirty="0" err="1">
                <a:solidFill>
                  <a:schemeClr val="tx1"/>
                </a:solidFill>
                <a:latin typeface="+mj-lt"/>
                <a:cs typeface="Tahoma"/>
              </a:rPr>
              <a:t>lượng</a:t>
            </a:r>
            <a:r>
              <a:rPr lang="en-US" sz="2200" spc="-5" dirty="0">
                <a:solidFill>
                  <a:schemeClr val="tx1"/>
                </a:solidFill>
                <a:latin typeface="+mj-lt"/>
                <a:cs typeface="Tahoma"/>
              </a:rPr>
              <a:t>, </a:t>
            </a:r>
            <a:r>
              <a:rPr lang="en-US" sz="2200" spc="-5" dirty="0" err="1">
                <a:solidFill>
                  <a:schemeClr val="tx1"/>
                </a:solidFill>
                <a:latin typeface="+mj-lt"/>
                <a:cs typeface="Tahoma"/>
              </a:rPr>
              <a:t>và</a:t>
            </a:r>
            <a:r>
              <a:rPr lang="en-US" sz="2200" spc="-5" dirty="0">
                <a:solidFill>
                  <a:schemeClr val="tx1"/>
                </a:solidFill>
                <a:latin typeface="+mj-lt"/>
                <a:cs typeface="Tahoma"/>
              </a:rPr>
              <a:t> </a:t>
            </a:r>
            <a:r>
              <a:rPr lang="en-US" sz="2200" spc="-5" dirty="0" err="1">
                <a:solidFill>
                  <a:schemeClr val="tx1"/>
                </a:solidFill>
                <a:latin typeface="+mj-lt"/>
                <a:cs typeface="Tahoma"/>
              </a:rPr>
              <a:t>để</a:t>
            </a:r>
            <a:r>
              <a:rPr lang="en-US" sz="2200" spc="-5" dirty="0">
                <a:solidFill>
                  <a:schemeClr val="tx1"/>
                </a:solidFill>
                <a:latin typeface="+mj-lt"/>
                <a:cs typeface="Tahoma"/>
              </a:rPr>
              <a:t> </a:t>
            </a:r>
            <a:r>
              <a:rPr lang="en-US" sz="2200" spc="-5" dirty="0" err="1">
                <a:solidFill>
                  <a:schemeClr val="tx1"/>
                </a:solidFill>
                <a:latin typeface="+mj-lt"/>
                <a:cs typeface="Tahoma"/>
              </a:rPr>
              <a:t>thực</a:t>
            </a:r>
            <a:r>
              <a:rPr lang="en-US" sz="2200" spc="-5" dirty="0">
                <a:solidFill>
                  <a:schemeClr val="tx1"/>
                </a:solidFill>
                <a:latin typeface="+mj-lt"/>
                <a:cs typeface="Tahoma"/>
              </a:rPr>
              <a:t> </a:t>
            </a:r>
            <a:r>
              <a:rPr lang="en-US" sz="2200" spc="-5" dirty="0" err="1">
                <a:solidFill>
                  <a:schemeClr val="tx1"/>
                </a:solidFill>
                <a:latin typeface="+mj-lt"/>
                <a:cs typeface="Tahoma"/>
              </a:rPr>
              <a:t>hiện</a:t>
            </a:r>
            <a:r>
              <a:rPr lang="en-US" sz="2200" spc="-5" dirty="0">
                <a:solidFill>
                  <a:schemeClr val="tx1"/>
                </a:solidFill>
                <a:latin typeface="+mj-lt"/>
                <a:cs typeface="Tahoma"/>
              </a:rPr>
              <a:t> </a:t>
            </a:r>
            <a:r>
              <a:rPr lang="en-US" sz="2200" spc="-5" dirty="0" err="1">
                <a:solidFill>
                  <a:schemeClr val="tx1"/>
                </a:solidFill>
                <a:latin typeface="+mj-lt"/>
                <a:cs typeface="Tahoma"/>
              </a:rPr>
              <a:t>thì</a:t>
            </a:r>
            <a:r>
              <a:rPr lang="en-US" sz="2200" spc="-5" dirty="0">
                <a:solidFill>
                  <a:schemeClr val="tx1"/>
                </a:solidFill>
                <a:latin typeface="+mj-lt"/>
                <a:cs typeface="Tahoma"/>
              </a:rPr>
              <a:t> </a:t>
            </a:r>
            <a:r>
              <a:rPr lang="en-US" sz="2200" spc="-5" dirty="0" err="1">
                <a:solidFill>
                  <a:schemeClr val="tx1"/>
                </a:solidFill>
                <a:latin typeface="+mj-lt"/>
                <a:cs typeface="Tahoma"/>
              </a:rPr>
              <a:t>cần</a:t>
            </a:r>
            <a:r>
              <a:rPr lang="en-US" sz="2200" spc="-5" dirty="0">
                <a:solidFill>
                  <a:schemeClr val="tx1"/>
                </a:solidFill>
                <a:latin typeface="+mj-lt"/>
                <a:cs typeface="Tahoma"/>
              </a:rPr>
              <a:t> </a:t>
            </a:r>
            <a:r>
              <a:rPr lang="en-US" sz="2200" spc="-5" dirty="0" err="1">
                <a:solidFill>
                  <a:schemeClr val="tx1"/>
                </a:solidFill>
                <a:latin typeface="+mj-lt"/>
                <a:cs typeface="Tahoma"/>
              </a:rPr>
              <a:t>có</a:t>
            </a:r>
            <a:r>
              <a:rPr lang="en-US" sz="2200" spc="-5" dirty="0">
                <a:solidFill>
                  <a:schemeClr val="tx1"/>
                </a:solidFill>
                <a:latin typeface="+mj-lt"/>
                <a:cs typeface="Tahoma"/>
              </a:rPr>
              <a:t> </a:t>
            </a:r>
            <a:r>
              <a:rPr lang="en-US" sz="2200" spc="-5" dirty="0" err="1">
                <a:solidFill>
                  <a:schemeClr val="tx1"/>
                </a:solidFill>
                <a:latin typeface="+mj-lt"/>
                <a:cs typeface="Tahoma"/>
              </a:rPr>
              <a:t>công</a:t>
            </a:r>
            <a:r>
              <a:rPr lang="en-US" sz="2200" spc="-5" dirty="0">
                <a:solidFill>
                  <a:schemeClr val="tx1"/>
                </a:solidFill>
                <a:latin typeface="+mj-lt"/>
                <a:cs typeface="Tahoma"/>
              </a:rPr>
              <a:t> </a:t>
            </a:r>
            <a:r>
              <a:rPr lang="en-US" sz="2200" spc="-5" dirty="0" err="1">
                <a:solidFill>
                  <a:schemeClr val="tx1"/>
                </a:solidFill>
                <a:latin typeface="+mj-lt"/>
                <a:cs typeface="Tahoma"/>
              </a:rPr>
              <a:t>nghệ</a:t>
            </a:r>
            <a:r>
              <a:rPr lang="en-US" sz="2200" spc="-5" dirty="0">
                <a:solidFill>
                  <a:schemeClr val="tx1"/>
                </a:solidFill>
                <a:latin typeface="+mj-lt"/>
                <a:cs typeface="Tahoma"/>
              </a:rPr>
              <a:t> </a:t>
            </a:r>
            <a:r>
              <a:rPr lang="en-US" sz="2200" spc="-5" dirty="0" err="1">
                <a:solidFill>
                  <a:schemeClr val="tx1"/>
                </a:solidFill>
                <a:latin typeface="+mj-lt"/>
                <a:cs typeface="Tahoma"/>
              </a:rPr>
              <a:t>phần</a:t>
            </a:r>
            <a:r>
              <a:rPr lang="en-US" sz="2200" spc="-5" dirty="0">
                <a:solidFill>
                  <a:schemeClr val="tx1"/>
                </a:solidFill>
                <a:latin typeface="+mj-lt"/>
                <a:cs typeface="Tahoma"/>
              </a:rPr>
              <a:t> </a:t>
            </a:r>
            <a:r>
              <a:rPr lang="en-US" sz="2200" spc="-5" dirty="0" err="1">
                <a:solidFill>
                  <a:schemeClr val="tx1"/>
                </a:solidFill>
                <a:latin typeface="+mj-lt"/>
                <a:cs typeface="Tahoma"/>
              </a:rPr>
              <a:t>mềm</a:t>
            </a:r>
            <a:r>
              <a:rPr lang="en-US" sz="2200" spc="-5" dirty="0">
                <a:solidFill>
                  <a:schemeClr val="tx1"/>
                </a:solidFill>
                <a:latin typeface="+mj-lt"/>
                <a:cs typeface="Tahoma"/>
              </a:rPr>
              <a:t>.</a:t>
            </a:r>
            <a:endParaRPr lang="en-US" sz="2200" dirty="0">
              <a:solidFill>
                <a:schemeClr val="tx1"/>
              </a:solidFill>
              <a:latin typeface="+mj-lt"/>
              <a:cs typeface="Tahoma"/>
            </a:endParaRPr>
          </a:p>
        </p:txBody>
      </p:sp>
    </p:spTree>
    <p:extLst>
      <p:ext uri="{BB962C8B-B14F-4D97-AF65-F5344CB8AC3E}">
        <p14:creationId xmlns:p14="http://schemas.microsoft.com/office/powerpoint/2010/main" val="237968167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69874" y="1246119"/>
            <a:ext cx="8883926" cy="4692650"/>
          </a:xfrm>
        </p:spPr>
        <p:txBody>
          <a:bodyPr>
            <a:noAutofit/>
          </a:bodyPr>
          <a:lstStyle/>
          <a:p>
            <a:pPr marL="50800">
              <a:lnSpc>
                <a:spcPct val="100000"/>
              </a:lnSpc>
              <a:spcBef>
                <a:spcPts val="650"/>
              </a:spcBef>
              <a:tabLst>
                <a:tab pos="393065" algn="l"/>
                <a:tab pos="393700" algn="l"/>
              </a:tabLst>
            </a:pPr>
            <a:r>
              <a:rPr lang="vi-VN" b="1" spc="-5" dirty="0">
                <a:latin typeface="Arial"/>
                <a:cs typeface="Arial"/>
              </a:rPr>
              <a:t>Định nghĩa của</a:t>
            </a:r>
            <a:r>
              <a:rPr lang="vi-VN" b="1" spc="-55" dirty="0">
                <a:latin typeface="Arial"/>
                <a:cs typeface="Arial"/>
              </a:rPr>
              <a:t> </a:t>
            </a:r>
            <a:r>
              <a:rPr lang="vi-VN" b="1" dirty="0">
                <a:latin typeface="Arial"/>
                <a:cs typeface="Arial"/>
              </a:rPr>
              <a:t>IEEE</a:t>
            </a:r>
            <a:r>
              <a:rPr lang="vi-VN" dirty="0">
                <a:latin typeface="Arial"/>
                <a:cs typeface="Arial"/>
              </a:rPr>
              <a:t>:</a:t>
            </a:r>
          </a:p>
          <a:p>
            <a:pPr marL="50800">
              <a:lnSpc>
                <a:spcPct val="100000"/>
              </a:lnSpc>
              <a:spcBef>
                <a:spcPts val="550"/>
              </a:spcBef>
              <a:tabLst>
                <a:tab pos="393065" algn="l"/>
                <a:tab pos="393700" algn="l"/>
              </a:tabLst>
            </a:pPr>
            <a:r>
              <a:rPr lang="vi-VN" spc="-5" dirty="0">
                <a:latin typeface="Arial"/>
                <a:cs typeface="Arial"/>
              </a:rPr>
              <a:t>Chất </a:t>
            </a:r>
            <a:r>
              <a:rPr lang="vi-VN" dirty="0">
                <a:latin typeface="Arial"/>
                <a:cs typeface="Arial"/>
              </a:rPr>
              <a:t>lượng </a:t>
            </a:r>
            <a:r>
              <a:rPr lang="vi-VN" spc="-5" dirty="0">
                <a:latin typeface="Arial"/>
                <a:cs typeface="Arial"/>
              </a:rPr>
              <a:t>phần </a:t>
            </a:r>
            <a:r>
              <a:rPr lang="vi-VN" dirty="0">
                <a:latin typeface="Arial"/>
                <a:cs typeface="Arial"/>
              </a:rPr>
              <a:t>mềm</a:t>
            </a:r>
            <a:r>
              <a:rPr lang="vi-VN" spc="-90" dirty="0">
                <a:latin typeface="Arial"/>
                <a:cs typeface="Arial"/>
              </a:rPr>
              <a:t> </a:t>
            </a:r>
            <a:r>
              <a:rPr lang="vi-VN" spc="-85" dirty="0">
                <a:latin typeface="Arial"/>
                <a:cs typeface="Arial"/>
              </a:rPr>
              <a:t>là:</a:t>
            </a:r>
            <a:endParaRPr lang="vi-VN" dirty="0">
              <a:latin typeface="Arial"/>
              <a:cs typeface="Arial"/>
            </a:endParaRPr>
          </a:p>
          <a:p>
            <a:pPr marL="794385" marR="557530" lvl="1" indent="-287020">
              <a:lnSpc>
                <a:spcPct val="100000"/>
              </a:lnSpc>
              <a:spcBef>
                <a:spcPts val="555"/>
              </a:spcBef>
              <a:buChar char="–"/>
              <a:tabLst>
                <a:tab pos="795020" algn="l"/>
              </a:tabLst>
            </a:pPr>
            <a:r>
              <a:rPr lang="vi-VN" sz="2000" dirty="0">
                <a:latin typeface="Arial"/>
                <a:cs typeface="Arial"/>
              </a:rPr>
              <a:t>Mức </a:t>
            </a:r>
            <a:r>
              <a:rPr lang="vi-VN" sz="2000" spc="-5" dirty="0">
                <a:latin typeface="Arial"/>
                <a:cs typeface="Arial"/>
              </a:rPr>
              <a:t>độ </a:t>
            </a:r>
            <a:r>
              <a:rPr lang="vi-VN" sz="2000" dirty="0">
                <a:latin typeface="Arial"/>
                <a:cs typeface="Arial"/>
              </a:rPr>
              <a:t>mà một </a:t>
            </a:r>
            <a:r>
              <a:rPr lang="vi-VN" sz="2000" spc="-5" dirty="0">
                <a:latin typeface="Arial"/>
                <a:cs typeface="Arial"/>
              </a:rPr>
              <a:t>hệ </a:t>
            </a:r>
            <a:r>
              <a:rPr lang="vi-VN" sz="2000" dirty="0">
                <a:latin typeface="Arial"/>
                <a:cs typeface="Arial"/>
              </a:rPr>
              <a:t>thống, thành </a:t>
            </a:r>
            <a:r>
              <a:rPr lang="vi-VN" sz="2000" spc="-5" dirty="0">
                <a:latin typeface="Arial"/>
                <a:cs typeface="Arial"/>
              </a:rPr>
              <a:t>phần hoặc quá </a:t>
            </a:r>
            <a:r>
              <a:rPr lang="vi-VN" sz="2000" spc="20" dirty="0">
                <a:latin typeface="Arial"/>
                <a:cs typeface="Arial"/>
              </a:rPr>
              <a:t>trình</a:t>
            </a:r>
            <a:r>
              <a:rPr lang="vi-VN" sz="2000" spc="-200" dirty="0">
                <a:latin typeface="Arial"/>
                <a:cs typeface="Arial"/>
              </a:rPr>
              <a:t> </a:t>
            </a:r>
            <a:r>
              <a:rPr lang="vi-VN" sz="2000" dirty="0">
                <a:latin typeface="Arial"/>
                <a:cs typeface="Arial"/>
              </a:rPr>
              <a:t>đáp  ứng yêu cầu </a:t>
            </a:r>
            <a:r>
              <a:rPr lang="vi-VN" sz="2000" spc="-5" dirty="0">
                <a:latin typeface="Arial"/>
                <a:cs typeface="Arial"/>
              </a:rPr>
              <a:t>quy</a:t>
            </a:r>
            <a:r>
              <a:rPr lang="vi-VN" sz="2000" spc="-90" dirty="0">
                <a:latin typeface="Arial"/>
                <a:cs typeface="Arial"/>
              </a:rPr>
              <a:t> </a:t>
            </a:r>
            <a:r>
              <a:rPr lang="vi-VN" sz="2000" spc="-5" dirty="0">
                <a:latin typeface="Arial"/>
                <a:cs typeface="Arial"/>
              </a:rPr>
              <a:t>định</a:t>
            </a:r>
            <a:endParaRPr lang="vi-VN" sz="2000" dirty="0">
              <a:latin typeface="Arial"/>
              <a:cs typeface="Arial"/>
            </a:endParaRPr>
          </a:p>
          <a:p>
            <a:pPr marL="794385" marR="55880" lvl="1" indent="-287020">
              <a:lnSpc>
                <a:spcPct val="100000"/>
              </a:lnSpc>
              <a:spcBef>
                <a:spcPts val="555"/>
              </a:spcBef>
              <a:buChar char="–"/>
              <a:tabLst>
                <a:tab pos="795020" algn="l"/>
              </a:tabLst>
            </a:pPr>
            <a:r>
              <a:rPr lang="vi-VN" sz="2000" dirty="0">
                <a:latin typeface="Arial"/>
                <a:cs typeface="Arial"/>
              </a:rPr>
              <a:t>Mức </a:t>
            </a:r>
            <a:r>
              <a:rPr lang="vi-VN" sz="2000" spc="-5" dirty="0">
                <a:latin typeface="Arial"/>
                <a:cs typeface="Arial"/>
              </a:rPr>
              <a:t>độ và </a:t>
            </a:r>
            <a:r>
              <a:rPr lang="vi-VN" sz="2000" dirty="0">
                <a:latin typeface="Arial"/>
                <a:cs typeface="Arial"/>
              </a:rPr>
              <a:t>một </a:t>
            </a:r>
            <a:r>
              <a:rPr lang="vi-VN" sz="2000" spc="-5" dirty="0">
                <a:latin typeface="Arial"/>
                <a:cs typeface="Arial"/>
              </a:rPr>
              <a:t>hệ </a:t>
            </a:r>
            <a:r>
              <a:rPr lang="vi-VN" sz="2000" dirty="0">
                <a:latin typeface="Arial"/>
                <a:cs typeface="Arial"/>
              </a:rPr>
              <a:t>thống, thành </a:t>
            </a:r>
            <a:r>
              <a:rPr lang="vi-VN" sz="2000" spc="-5" dirty="0">
                <a:latin typeface="Arial"/>
                <a:cs typeface="Arial"/>
              </a:rPr>
              <a:t>phần hoặc quá trính đáp</a:t>
            </a:r>
            <a:r>
              <a:rPr lang="vi-VN" sz="2000" spc="-180" dirty="0">
                <a:latin typeface="Arial"/>
                <a:cs typeface="Arial"/>
              </a:rPr>
              <a:t> </a:t>
            </a:r>
            <a:r>
              <a:rPr lang="vi-VN" sz="2000" dirty="0">
                <a:latin typeface="Arial"/>
                <a:cs typeface="Arial"/>
              </a:rPr>
              <a:t>ứng  </a:t>
            </a:r>
            <a:r>
              <a:rPr lang="vi-VN" sz="2000" spc="-5" dirty="0">
                <a:latin typeface="Arial"/>
                <a:cs typeface="Arial"/>
              </a:rPr>
              <a:t>nhu </a:t>
            </a:r>
            <a:r>
              <a:rPr lang="vi-VN" sz="2000" dirty="0">
                <a:latin typeface="Arial"/>
                <a:cs typeface="Arial"/>
              </a:rPr>
              <a:t>cầu của người sử </a:t>
            </a:r>
            <a:r>
              <a:rPr lang="vi-VN" sz="2000" spc="-5" dirty="0">
                <a:latin typeface="Arial"/>
                <a:cs typeface="Arial"/>
              </a:rPr>
              <a:t>dụng hoặc </a:t>
            </a:r>
            <a:r>
              <a:rPr lang="vi-VN" sz="2000" dirty="0">
                <a:latin typeface="Arial"/>
                <a:cs typeface="Arial"/>
              </a:rPr>
              <a:t>mong </a:t>
            </a:r>
            <a:r>
              <a:rPr lang="vi-VN" sz="2000" spc="-5" dirty="0">
                <a:latin typeface="Arial"/>
                <a:cs typeface="Arial"/>
              </a:rPr>
              <a:t>đợi </a:t>
            </a:r>
            <a:r>
              <a:rPr lang="vi-VN" sz="2000" dirty="0">
                <a:latin typeface="Arial"/>
                <a:cs typeface="Arial"/>
              </a:rPr>
              <a:t>của khách</a:t>
            </a:r>
            <a:r>
              <a:rPr lang="vi-VN" sz="2000" spc="-175" dirty="0">
                <a:latin typeface="Arial"/>
                <a:cs typeface="Arial"/>
              </a:rPr>
              <a:t> </a:t>
            </a:r>
            <a:r>
              <a:rPr lang="vi-VN" sz="2000" spc="-5" dirty="0">
                <a:latin typeface="Arial"/>
                <a:cs typeface="Arial"/>
              </a:rPr>
              <a:t>hàng.</a:t>
            </a:r>
            <a:endParaRPr lang="vi-VN" sz="2000" dirty="0">
              <a:latin typeface="Arial"/>
              <a:cs typeface="Arial"/>
            </a:endParaRPr>
          </a:p>
          <a:p>
            <a:pPr marL="50800">
              <a:lnSpc>
                <a:spcPct val="100000"/>
              </a:lnSpc>
              <a:spcBef>
                <a:spcPts val="555"/>
              </a:spcBef>
              <a:tabLst>
                <a:tab pos="393065" algn="l"/>
                <a:tab pos="393700" algn="l"/>
              </a:tabLst>
            </a:pPr>
            <a:endParaRPr lang="en-US" b="1" dirty="0">
              <a:latin typeface="Arial"/>
              <a:cs typeface="Arial"/>
            </a:endParaRPr>
          </a:p>
          <a:p>
            <a:pPr marL="50800">
              <a:lnSpc>
                <a:spcPct val="100000"/>
              </a:lnSpc>
              <a:spcBef>
                <a:spcPts val="555"/>
              </a:spcBef>
              <a:tabLst>
                <a:tab pos="393065" algn="l"/>
                <a:tab pos="393700" algn="l"/>
              </a:tabLst>
            </a:pPr>
            <a:r>
              <a:rPr lang="vi-VN" b="1" dirty="0">
                <a:latin typeface="Arial"/>
                <a:cs typeface="Arial"/>
              </a:rPr>
              <a:t>Theo </a:t>
            </a:r>
            <a:r>
              <a:rPr lang="vi-VN" b="1" spc="-5" dirty="0">
                <a:latin typeface="Arial"/>
                <a:cs typeface="Arial"/>
              </a:rPr>
              <a:t>cách </a:t>
            </a:r>
            <a:r>
              <a:rPr lang="vi-VN" b="1" dirty="0">
                <a:latin typeface="Arial"/>
                <a:cs typeface="Arial"/>
              </a:rPr>
              <a:t>tiếp cận của</a:t>
            </a:r>
            <a:r>
              <a:rPr lang="vi-VN" b="1" spc="-145" dirty="0">
                <a:latin typeface="Arial"/>
                <a:cs typeface="Arial"/>
              </a:rPr>
              <a:t> </a:t>
            </a:r>
            <a:r>
              <a:rPr lang="vi-VN" b="1" dirty="0">
                <a:latin typeface="Arial"/>
                <a:cs typeface="Arial"/>
              </a:rPr>
              <a:t>ISO:</a:t>
            </a:r>
            <a:endParaRPr lang="vi-VN" dirty="0">
              <a:latin typeface="Arial"/>
              <a:cs typeface="Arial"/>
            </a:endParaRPr>
          </a:p>
          <a:p>
            <a:pPr marL="50800" marR="330200">
              <a:lnSpc>
                <a:spcPct val="100000"/>
              </a:lnSpc>
              <a:spcBef>
                <a:spcPts val="550"/>
              </a:spcBef>
              <a:tabLst>
                <a:tab pos="393065" algn="l"/>
                <a:tab pos="393700" algn="l"/>
              </a:tabLst>
            </a:pPr>
            <a:r>
              <a:rPr lang="vi-VN" spc="-5" dirty="0">
                <a:latin typeface="Arial"/>
                <a:cs typeface="Arial"/>
              </a:rPr>
              <a:t>Chất </a:t>
            </a:r>
            <a:r>
              <a:rPr lang="vi-VN" dirty="0">
                <a:latin typeface="Arial"/>
                <a:cs typeface="Arial"/>
              </a:rPr>
              <a:t>lượng toàn </a:t>
            </a:r>
            <a:r>
              <a:rPr lang="vi-VN" spc="-5" dirty="0">
                <a:latin typeface="Arial"/>
                <a:cs typeface="Arial"/>
              </a:rPr>
              <a:t>diện </a:t>
            </a:r>
            <a:r>
              <a:rPr lang="vi-VN" dirty="0">
                <a:latin typeface="Arial"/>
                <a:cs typeface="Arial"/>
              </a:rPr>
              <a:t>của </a:t>
            </a:r>
            <a:r>
              <a:rPr lang="vi-VN" spc="-5" dirty="0">
                <a:latin typeface="Arial"/>
                <a:cs typeface="Arial"/>
              </a:rPr>
              <a:t>phần </a:t>
            </a:r>
            <a:r>
              <a:rPr lang="vi-VN" dirty="0">
                <a:latin typeface="Arial"/>
                <a:cs typeface="Arial"/>
              </a:rPr>
              <a:t>mềm cần phải được quan</a:t>
            </a:r>
            <a:r>
              <a:rPr lang="vi-VN" spc="-250" dirty="0">
                <a:latin typeface="Arial"/>
                <a:cs typeface="Arial"/>
              </a:rPr>
              <a:t> </a:t>
            </a:r>
            <a:r>
              <a:rPr lang="vi-VN" dirty="0">
                <a:latin typeface="Arial"/>
                <a:cs typeface="Arial"/>
              </a:rPr>
              <a:t>tâm  từ:</a:t>
            </a:r>
          </a:p>
          <a:p>
            <a:pPr marL="794385" lvl="1" indent="-287020">
              <a:lnSpc>
                <a:spcPct val="100000"/>
              </a:lnSpc>
              <a:spcBef>
                <a:spcPts val="550"/>
              </a:spcBef>
              <a:buChar char="–"/>
              <a:tabLst>
                <a:tab pos="795020" algn="l"/>
              </a:tabLst>
            </a:pPr>
            <a:r>
              <a:rPr lang="vi-VN" sz="2000" spc="-5" dirty="0">
                <a:latin typeface="Arial"/>
                <a:cs typeface="Arial"/>
              </a:rPr>
              <a:t>Chất </a:t>
            </a:r>
            <a:r>
              <a:rPr lang="vi-VN" sz="2000" dirty="0">
                <a:latin typeface="Arial"/>
                <a:cs typeface="Arial"/>
              </a:rPr>
              <a:t>lượng </a:t>
            </a:r>
            <a:r>
              <a:rPr lang="vi-VN" sz="2000" spc="-5" dirty="0">
                <a:latin typeface="Arial"/>
                <a:cs typeface="Arial"/>
              </a:rPr>
              <a:t>quy</a:t>
            </a:r>
            <a:r>
              <a:rPr lang="vi-VN" sz="2000" spc="-75" dirty="0">
                <a:latin typeface="Arial"/>
                <a:cs typeface="Arial"/>
              </a:rPr>
              <a:t> </a:t>
            </a:r>
            <a:r>
              <a:rPr lang="vi-VN" sz="2000" spc="20" dirty="0">
                <a:latin typeface="Arial"/>
                <a:cs typeface="Arial"/>
              </a:rPr>
              <a:t>trình</a:t>
            </a:r>
            <a:endParaRPr lang="vi-VN" sz="2000" dirty="0">
              <a:latin typeface="Arial"/>
              <a:cs typeface="Arial"/>
            </a:endParaRPr>
          </a:p>
          <a:p>
            <a:pPr marL="794385" lvl="1" indent="-287020">
              <a:lnSpc>
                <a:spcPct val="100000"/>
              </a:lnSpc>
              <a:spcBef>
                <a:spcPts val="555"/>
              </a:spcBef>
              <a:buChar char="–"/>
              <a:tabLst>
                <a:tab pos="795020" algn="l"/>
              </a:tabLst>
            </a:pPr>
            <a:r>
              <a:rPr lang="vi-VN" sz="2000" spc="-5" dirty="0">
                <a:latin typeface="Arial"/>
                <a:cs typeface="Arial"/>
              </a:rPr>
              <a:t>Chất </a:t>
            </a:r>
            <a:r>
              <a:rPr lang="vi-VN" sz="2000" dirty="0">
                <a:latin typeface="Arial"/>
                <a:cs typeface="Arial"/>
              </a:rPr>
              <a:t>lượng </a:t>
            </a:r>
            <a:r>
              <a:rPr lang="vi-VN" sz="2000" spc="-5" dirty="0">
                <a:latin typeface="Arial"/>
                <a:cs typeface="Arial"/>
              </a:rPr>
              <a:t>phần </a:t>
            </a:r>
            <a:r>
              <a:rPr lang="vi-VN" sz="2000" dirty="0">
                <a:latin typeface="Arial"/>
                <a:cs typeface="Arial"/>
              </a:rPr>
              <a:t>mềm </a:t>
            </a:r>
            <a:r>
              <a:rPr lang="vi-VN" sz="2000" spc="-5" dirty="0">
                <a:latin typeface="Arial"/>
                <a:cs typeface="Arial"/>
              </a:rPr>
              <a:t>nội bộ </a:t>
            </a:r>
            <a:r>
              <a:rPr lang="vi-VN" sz="2000" dirty="0">
                <a:latin typeface="Arial"/>
                <a:cs typeface="Arial"/>
              </a:rPr>
              <a:t>(chất lượng</a:t>
            </a:r>
            <a:r>
              <a:rPr lang="vi-VN" sz="2000" spc="-180" dirty="0">
                <a:latin typeface="Arial"/>
                <a:cs typeface="Arial"/>
              </a:rPr>
              <a:t> </a:t>
            </a:r>
            <a:r>
              <a:rPr lang="vi-VN" sz="2000" dirty="0">
                <a:latin typeface="Arial"/>
                <a:cs typeface="Arial"/>
              </a:rPr>
              <a:t>trong)</a:t>
            </a:r>
          </a:p>
          <a:p>
            <a:pPr marL="794385" marR="591185" lvl="1" indent="-287020">
              <a:lnSpc>
                <a:spcPct val="100000"/>
              </a:lnSpc>
              <a:spcBef>
                <a:spcPts val="555"/>
              </a:spcBef>
              <a:buChar char="–"/>
              <a:tabLst>
                <a:tab pos="795020" algn="l"/>
              </a:tabLst>
            </a:pPr>
            <a:r>
              <a:rPr lang="vi-VN" sz="2000" spc="-5" dirty="0">
                <a:latin typeface="Arial"/>
                <a:cs typeface="Arial"/>
              </a:rPr>
              <a:t>Chất </a:t>
            </a:r>
            <a:r>
              <a:rPr lang="vi-VN" sz="2000" dirty="0">
                <a:latin typeface="Arial"/>
                <a:cs typeface="Arial"/>
              </a:rPr>
              <a:t>lượng </a:t>
            </a:r>
            <a:r>
              <a:rPr lang="vi-VN" sz="2000" spc="-5" dirty="0">
                <a:latin typeface="Arial"/>
                <a:cs typeface="Arial"/>
              </a:rPr>
              <a:t>phần </a:t>
            </a:r>
            <a:r>
              <a:rPr lang="vi-VN" sz="2000" dirty="0">
                <a:latin typeface="Arial"/>
                <a:cs typeface="Arial"/>
              </a:rPr>
              <a:t>mềm </a:t>
            </a:r>
            <a:r>
              <a:rPr lang="vi-VN" sz="2000" spc="-5" dirty="0">
                <a:latin typeface="Arial"/>
                <a:cs typeface="Arial"/>
              </a:rPr>
              <a:t>đối chiếu với </a:t>
            </a:r>
            <a:r>
              <a:rPr lang="vi-VN" sz="2000" dirty="0">
                <a:latin typeface="Arial"/>
                <a:cs typeface="Arial"/>
              </a:rPr>
              <a:t>yêu cầu người</a:t>
            </a:r>
            <a:r>
              <a:rPr lang="vi-VN" sz="2000" spc="-145" dirty="0">
                <a:latin typeface="Arial"/>
                <a:cs typeface="Arial"/>
              </a:rPr>
              <a:t> </a:t>
            </a:r>
            <a:r>
              <a:rPr lang="vi-VN" sz="2000" dirty="0">
                <a:latin typeface="Arial"/>
                <a:cs typeface="Arial"/>
              </a:rPr>
              <a:t>dùng  (chất lượng</a:t>
            </a:r>
            <a:r>
              <a:rPr lang="vi-VN" sz="2000" spc="-60" dirty="0">
                <a:latin typeface="Arial"/>
                <a:cs typeface="Arial"/>
              </a:rPr>
              <a:t> </a:t>
            </a:r>
            <a:r>
              <a:rPr lang="vi-VN" sz="2000" spc="-5" dirty="0">
                <a:latin typeface="Arial"/>
                <a:cs typeface="Arial"/>
              </a:rPr>
              <a:t>ngoài)</a:t>
            </a:r>
            <a:endParaRPr lang="vi-VN" sz="2000" dirty="0">
              <a:latin typeface="Arial"/>
              <a:cs typeface="Arial"/>
            </a:endParaRPr>
          </a:p>
          <a:p>
            <a:pPr marL="794385" lvl="1" indent="-287020">
              <a:lnSpc>
                <a:spcPct val="100000"/>
              </a:lnSpc>
              <a:spcBef>
                <a:spcPts val="550"/>
              </a:spcBef>
              <a:buChar char="–"/>
              <a:tabLst>
                <a:tab pos="795020" algn="l"/>
              </a:tabLst>
            </a:pPr>
            <a:r>
              <a:rPr lang="vi-VN" sz="2000" spc="-5" dirty="0">
                <a:latin typeface="Arial"/>
                <a:cs typeface="Arial"/>
              </a:rPr>
              <a:t>C</a:t>
            </a:r>
            <a:r>
              <a:rPr lang="vi-VN" sz="2000" dirty="0">
                <a:latin typeface="Arial"/>
                <a:cs typeface="Arial"/>
              </a:rPr>
              <a:t>h</a:t>
            </a:r>
            <a:r>
              <a:rPr lang="vi-VN" sz="2000" spc="-5" dirty="0">
                <a:latin typeface="Arial"/>
                <a:cs typeface="Arial"/>
              </a:rPr>
              <a:t>ấ</a:t>
            </a:r>
            <a:r>
              <a:rPr lang="vi-VN" sz="2000" dirty="0">
                <a:latin typeface="Arial"/>
                <a:cs typeface="Arial"/>
              </a:rPr>
              <a:t>t</a:t>
            </a:r>
            <a:r>
              <a:rPr lang="vi-VN" sz="2000" spc="-30" dirty="0">
                <a:latin typeface="Arial"/>
                <a:cs typeface="Arial"/>
              </a:rPr>
              <a:t> </a:t>
            </a:r>
            <a:r>
              <a:rPr lang="vi-VN" sz="2000" spc="-5" dirty="0">
                <a:latin typeface="Arial"/>
                <a:cs typeface="Arial"/>
              </a:rPr>
              <a:t>l</a:t>
            </a:r>
            <a:r>
              <a:rPr lang="vi-VN" sz="2000" spc="5" dirty="0">
                <a:latin typeface="Arial"/>
                <a:cs typeface="Arial"/>
              </a:rPr>
              <a:t>ư</a:t>
            </a:r>
            <a:r>
              <a:rPr lang="vi-VN" sz="2000" dirty="0">
                <a:latin typeface="Arial"/>
                <a:cs typeface="Arial"/>
              </a:rPr>
              <a:t>ợng</a:t>
            </a:r>
            <a:r>
              <a:rPr lang="vi-VN" sz="2000" spc="-25" dirty="0">
                <a:latin typeface="Arial"/>
                <a:cs typeface="Arial"/>
              </a:rPr>
              <a:t> </a:t>
            </a:r>
            <a:r>
              <a:rPr lang="vi-VN" sz="2000" spc="-5" dirty="0">
                <a:latin typeface="Arial"/>
                <a:cs typeface="Arial"/>
              </a:rPr>
              <a:t>phâ</a:t>
            </a:r>
            <a:r>
              <a:rPr lang="vi-VN" sz="2000" spc="5" dirty="0">
                <a:latin typeface="Arial"/>
                <a:cs typeface="Arial"/>
              </a:rPr>
              <a:t>̀</a:t>
            </a:r>
            <a:r>
              <a:rPr lang="vi-VN" sz="2000" dirty="0">
                <a:latin typeface="Arial"/>
                <a:cs typeface="Arial"/>
              </a:rPr>
              <a:t>n</a:t>
            </a:r>
            <a:r>
              <a:rPr lang="vi-VN" sz="2000" spc="-40" dirty="0">
                <a:latin typeface="Arial"/>
                <a:cs typeface="Arial"/>
              </a:rPr>
              <a:t> </a:t>
            </a:r>
            <a:r>
              <a:rPr lang="vi-VN" sz="2000" dirty="0">
                <a:latin typeface="Arial"/>
                <a:cs typeface="Arial"/>
              </a:rPr>
              <a:t>mềm</a:t>
            </a:r>
            <a:r>
              <a:rPr lang="vi-VN" sz="2000" spc="-25" dirty="0">
                <a:latin typeface="Arial"/>
                <a:cs typeface="Arial"/>
              </a:rPr>
              <a:t> </a:t>
            </a:r>
            <a:r>
              <a:rPr lang="vi-VN" sz="2000" dirty="0">
                <a:latin typeface="Arial"/>
                <a:cs typeface="Arial"/>
              </a:rPr>
              <a:t>trong</a:t>
            </a:r>
            <a:r>
              <a:rPr lang="vi-VN" sz="2000" spc="-25" dirty="0">
                <a:latin typeface="Arial"/>
                <a:cs typeface="Arial"/>
              </a:rPr>
              <a:t> </a:t>
            </a:r>
            <a:r>
              <a:rPr lang="vi-VN" sz="2000" dirty="0">
                <a:latin typeface="Arial"/>
                <a:cs typeface="Arial"/>
              </a:rPr>
              <a:t>sử</a:t>
            </a:r>
            <a:r>
              <a:rPr lang="vi-VN" sz="2000" spc="-10" dirty="0">
                <a:latin typeface="Arial"/>
                <a:cs typeface="Arial"/>
              </a:rPr>
              <a:t> </a:t>
            </a:r>
            <a:r>
              <a:rPr lang="vi-VN" sz="2000" spc="-5" dirty="0">
                <a:latin typeface="Arial"/>
                <a:cs typeface="Arial"/>
              </a:rPr>
              <a:t>dụ</a:t>
            </a:r>
            <a:r>
              <a:rPr lang="vi-VN" sz="2000" spc="5" dirty="0">
                <a:latin typeface="Arial"/>
                <a:cs typeface="Arial"/>
              </a:rPr>
              <a:t>n</a:t>
            </a:r>
            <a:r>
              <a:rPr lang="vi-VN" sz="2000" dirty="0">
                <a:latin typeface="Arial"/>
                <a:cs typeface="Arial"/>
              </a:rPr>
              <a:t>g</a:t>
            </a:r>
            <a:r>
              <a:rPr lang="vi-VN" sz="2000" spc="-40" dirty="0">
                <a:latin typeface="Arial"/>
                <a:cs typeface="Arial"/>
              </a:rPr>
              <a:t> </a:t>
            </a:r>
            <a:r>
              <a:rPr lang="vi-VN" sz="2000" dirty="0">
                <a:latin typeface="Arial"/>
                <a:cs typeface="Arial"/>
              </a:rPr>
              <a:t>(chất</a:t>
            </a:r>
            <a:r>
              <a:rPr lang="vi-VN" sz="2000" spc="-25" dirty="0">
                <a:latin typeface="Arial"/>
                <a:cs typeface="Arial"/>
              </a:rPr>
              <a:t> </a:t>
            </a:r>
            <a:r>
              <a:rPr lang="vi-VN" sz="2000" spc="-5" dirty="0">
                <a:latin typeface="Arial"/>
                <a:cs typeface="Arial"/>
              </a:rPr>
              <a:t>l</a:t>
            </a:r>
            <a:r>
              <a:rPr lang="vi-VN" sz="2000" spc="5" dirty="0">
                <a:latin typeface="Arial"/>
                <a:cs typeface="Arial"/>
              </a:rPr>
              <a:t>ư</a:t>
            </a:r>
            <a:r>
              <a:rPr lang="vi-VN" sz="2000" dirty="0">
                <a:latin typeface="Arial"/>
                <a:cs typeface="Arial"/>
              </a:rPr>
              <a:t>ợng</a:t>
            </a:r>
            <a:r>
              <a:rPr lang="vi-VN" sz="2000" spc="-35" dirty="0">
                <a:latin typeface="Arial"/>
                <a:cs typeface="Arial"/>
              </a:rPr>
              <a:t> </a:t>
            </a:r>
            <a:r>
              <a:rPr lang="vi-VN" sz="2000" dirty="0">
                <a:latin typeface="Arial"/>
                <a:cs typeface="Arial"/>
              </a:rPr>
              <a:t>sử </a:t>
            </a:r>
            <a:r>
              <a:rPr lang="vi-VN" sz="2000" spc="-5" dirty="0">
                <a:latin typeface="Arial"/>
                <a:cs typeface="Arial"/>
              </a:rPr>
              <a:t>du</a:t>
            </a:r>
            <a:r>
              <a:rPr lang="vi-VN" sz="2000" dirty="0">
                <a:latin typeface="Arial"/>
                <a:cs typeface="Arial"/>
              </a:rPr>
              <a:t>̣</a:t>
            </a:r>
            <a:r>
              <a:rPr lang="vi-VN" sz="2000" spc="-5" dirty="0">
                <a:latin typeface="Arial"/>
                <a:cs typeface="Arial"/>
              </a:rPr>
              <a:t>n</a:t>
            </a:r>
            <a:r>
              <a:rPr lang="vi-VN" sz="2000" spc="-425" dirty="0">
                <a:latin typeface="Arial"/>
                <a:cs typeface="Arial"/>
              </a:rPr>
              <a:t>g</a:t>
            </a:r>
            <a:r>
              <a:rPr lang="vi-VN" sz="2000" spc="-209" baseline="5555" dirty="0">
                <a:latin typeface="Arial"/>
                <a:cs typeface="Arial"/>
              </a:rPr>
              <a:t>2</a:t>
            </a:r>
            <a:r>
              <a:rPr lang="vi-VN" sz="2000" spc="-640" dirty="0">
                <a:latin typeface="Arial"/>
                <a:cs typeface="Arial"/>
              </a:rPr>
              <a:t>)</a:t>
            </a:r>
            <a:r>
              <a:rPr lang="vi-VN" sz="2000" spc="-15" baseline="5555" dirty="0">
                <a:latin typeface="Arial"/>
                <a:cs typeface="Arial"/>
              </a:rPr>
              <a:t>1</a:t>
            </a:r>
            <a:endParaRPr lang="vi-VN" sz="2000" baseline="5555" dirty="0">
              <a:latin typeface="Arial"/>
              <a:cs typeface="Arial"/>
            </a:endParaRPr>
          </a:p>
        </p:txBody>
      </p:sp>
    </p:spTree>
    <p:extLst>
      <p:ext uri="{BB962C8B-B14F-4D97-AF65-F5344CB8AC3E}">
        <p14:creationId xmlns:p14="http://schemas.microsoft.com/office/powerpoint/2010/main" val="3387778315"/>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81739" y="1082675"/>
            <a:ext cx="8552622" cy="4692650"/>
          </a:xfrm>
        </p:spPr>
        <p:txBody>
          <a:bodyPr>
            <a:noAutofit/>
          </a:bodyPr>
          <a:lstStyle/>
          <a:p>
            <a:pPr marL="12700" marR="5080" algn="just">
              <a:lnSpc>
                <a:spcPct val="100000"/>
              </a:lnSpc>
              <a:spcBef>
                <a:spcPts val="100"/>
              </a:spcBef>
              <a:tabLst>
                <a:tab pos="354965" algn="l"/>
                <a:tab pos="355600" algn="l"/>
              </a:tabLst>
            </a:pPr>
            <a:r>
              <a:rPr lang="vi-VN" spc="-5" dirty="0">
                <a:solidFill>
                  <a:schemeClr val="tx1"/>
                </a:solidFill>
                <a:latin typeface="Arial"/>
                <a:cs typeface="Arial"/>
              </a:rPr>
              <a:t>Có ba </a:t>
            </a:r>
            <a:r>
              <a:rPr lang="vi-VN" dirty="0">
                <a:solidFill>
                  <a:schemeClr val="tx1"/>
                </a:solidFill>
                <a:latin typeface="Arial"/>
                <a:cs typeface="Arial"/>
              </a:rPr>
              <a:t>yếu </a:t>
            </a:r>
            <a:r>
              <a:rPr lang="vi-VN" spc="-5" dirty="0">
                <a:solidFill>
                  <a:schemeClr val="tx1"/>
                </a:solidFill>
                <a:latin typeface="Arial"/>
                <a:cs typeface="Arial"/>
              </a:rPr>
              <a:t>tố ảnh hưởng tới </a:t>
            </a:r>
            <a:r>
              <a:rPr lang="vi-VN" dirty="0">
                <a:solidFill>
                  <a:schemeClr val="tx1"/>
                </a:solidFill>
                <a:latin typeface="Arial"/>
                <a:cs typeface="Arial"/>
              </a:rPr>
              <a:t>chất </a:t>
            </a:r>
            <a:r>
              <a:rPr lang="vi-VN" spc="-5" dirty="0">
                <a:solidFill>
                  <a:schemeClr val="tx1"/>
                </a:solidFill>
                <a:latin typeface="Arial"/>
                <a:cs typeface="Arial"/>
              </a:rPr>
              <a:t>lượng phần  </a:t>
            </a:r>
            <a:r>
              <a:rPr lang="vi-VN" dirty="0">
                <a:solidFill>
                  <a:schemeClr val="tx1"/>
                </a:solidFill>
                <a:latin typeface="Arial"/>
                <a:cs typeface="Arial"/>
              </a:rPr>
              <a:t>mềm (tam </a:t>
            </a:r>
            <a:r>
              <a:rPr lang="vi-VN" spc="-5" dirty="0">
                <a:solidFill>
                  <a:schemeClr val="tx1"/>
                </a:solidFill>
                <a:latin typeface="Arial"/>
                <a:cs typeface="Arial"/>
              </a:rPr>
              <a:t>giác </a:t>
            </a:r>
            <a:r>
              <a:rPr lang="vi-VN" dirty="0">
                <a:solidFill>
                  <a:schemeClr val="tx1"/>
                </a:solidFill>
                <a:latin typeface="Arial"/>
                <a:cs typeface="Arial"/>
              </a:rPr>
              <a:t>chất</a:t>
            </a:r>
            <a:r>
              <a:rPr lang="vi-VN" spc="-50" dirty="0">
                <a:solidFill>
                  <a:schemeClr val="tx1"/>
                </a:solidFill>
                <a:latin typeface="Arial"/>
                <a:cs typeface="Arial"/>
              </a:rPr>
              <a:t> </a:t>
            </a:r>
            <a:r>
              <a:rPr lang="vi-VN" spc="-5" dirty="0">
                <a:solidFill>
                  <a:schemeClr val="tx1"/>
                </a:solidFill>
                <a:latin typeface="Arial"/>
                <a:cs typeface="Arial"/>
              </a:rPr>
              <a:t>lượng)</a:t>
            </a:r>
            <a:endParaRPr lang="vi-VN" dirty="0">
              <a:solidFill>
                <a:schemeClr val="tx1"/>
              </a:solidFill>
              <a:latin typeface="Arial"/>
              <a:cs typeface="Arial"/>
            </a:endParaRPr>
          </a:p>
          <a:p>
            <a:pPr marL="756285" lvl="1" indent="-287020" algn="just">
              <a:lnSpc>
                <a:spcPct val="100000"/>
              </a:lnSpc>
              <a:spcBef>
                <a:spcPts val="680"/>
              </a:spcBef>
              <a:buChar char="–"/>
              <a:tabLst>
                <a:tab pos="756920" algn="l"/>
              </a:tabLst>
            </a:pPr>
            <a:r>
              <a:rPr lang="vi-VN" sz="2000" spc="-5" dirty="0">
                <a:latin typeface="Arial"/>
                <a:cs typeface="Arial"/>
              </a:rPr>
              <a:t>Con</a:t>
            </a:r>
            <a:r>
              <a:rPr lang="vi-VN" sz="2000" spc="15" dirty="0">
                <a:latin typeface="Arial"/>
                <a:cs typeface="Arial"/>
              </a:rPr>
              <a:t> </a:t>
            </a:r>
            <a:r>
              <a:rPr lang="vi-VN" sz="2000" spc="-10" dirty="0">
                <a:latin typeface="Arial"/>
                <a:cs typeface="Arial"/>
              </a:rPr>
              <a:t>người</a:t>
            </a:r>
            <a:endParaRPr lang="vi-VN" sz="2000" dirty="0">
              <a:latin typeface="Arial"/>
              <a:cs typeface="Arial"/>
            </a:endParaRPr>
          </a:p>
          <a:p>
            <a:pPr marL="756285" lvl="1" indent="-287020" algn="just">
              <a:lnSpc>
                <a:spcPct val="100000"/>
              </a:lnSpc>
              <a:spcBef>
                <a:spcPts val="675"/>
              </a:spcBef>
              <a:buChar char="–"/>
              <a:tabLst>
                <a:tab pos="756920" algn="l"/>
              </a:tabLst>
            </a:pPr>
            <a:r>
              <a:rPr lang="vi-VN" sz="2000" spc="-5" dirty="0">
                <a:latin typeface="Arial"/>
                <a:cs typeface="Arial"/>
              </a:rPr>
              <a:t>Quy</a:t>
            </a:r>
            <a:r>
              <a:rPr lang="vi-VN" sz="2000" spc="5" dirty="0">
                <a:latin typeface="Arial"/>
                <a:cs typeface="Arial"/>
              </a:rPr>
              <a:t> </a:t>
            </a:r>
            <a:r>
              <a:rPr lang="vi-VN" sz="2000" spc="25" dirty="0">
                <a:latin typeface="Arial"/>
                <a:cs typeface="Arial"/>
              </a:rPr>
              <a:t>trình</a:t>
            </a:r>
            <a:endParaRPr lang="vi-VN" sz="2000" dirty="0">
              <a:latin typeface="Arial"/>
              <a:cs typeface="Arial"/>
            </a:endParaRPr>
          </a:p>
          <a:p>
            <a:pPr marL="756285" lvl="1" indent="-287020" algn="just">
              <a:lnSpc>
                <a:spcPct val="100000"/>
              </a:lnSpc>
              <a:spcBef>
                <a:spcPts val="675"/>
              </a:spcBef>
              <a:buChar char="–"/>
              <a:tabLst>
                <a:tab pos="756920" algn="l"/>
              </a:tabLst>
            </a:pPr>
            <a:r>
              <a:rPr lang="vi-VN" sz="2000" spc="-5" dirty="0">
                <a:latin typeface="Arial"/>
                <a:cs typeface="Arial"/>
              </a:rPr>
              <a:t>Công</a:t>
            </a:r>
            <a:r>
              <a:rPr lang="vi-VN" sz="2000" spc="15" dirty="0">
                <a:latin typeface="Arial"/>
                <a:cs typeface="Arial"/>
              </a:rPr>
              <a:t> </a:t>
            </a:r>
            <a:r>
              <a:rPr lang="vi-VN" sz="2000" spc="-5" dirty="0">
                <a:latin typeface="Arial"/>
                <a:cs typeface="Arial"/>
              </a:rPr>
              <a:t>cụ</a:t>
            </a:r>
            <a:endParaRPr lang="en-US" sz="2000" spc="-5" dirty="0">
              <a:latin typeface="Arial"/>
              <a:cs typeface="Arial"/>
            </a:endParaRPr>
          </a:p>
          <a:p>
            <a:pPr marL="756285" lvl="1" indent="-287020" algn="just">
              <a:lnSpc>
                <a:spcPct val="100000"/>
              </a:lnSpc>
              <a:spcBef>
                <a:spcPts val="675"/>
              </a:spcBef>
              <a:buChar char="–"/>
              <a:tabLst>
                <a:tab pos="756920" algn="l"/>
              </a:tabLst>
            </a:pPr>
            <a:endParaRPr lang="en-US" sz="2000" spc="-5" baseline="5555" dirty="0">
              <a:latin typeface="Arial"/>
              <a:cs typeface="Arial"/>
            </a:endParaRPr>
          </a:p>
          <a:p>
            <a:pPr marL="12700" marR="306070" algn="just">
              <a:lnSpc>
                <a:spcPct val="100000"/>
              </a:lnSpc>
              <a:spcBef>
                <a:spcPts val="100"/>
              </a:spcBef>
              <a:tabLst>
                <a:tab pos="354965" algn="l"/>
                <a:tab pos="355600" algn="l"/>
              </a:tabLst>
            </a:pPr>
            <a:r>
              <a:rPr lang="en-US" dirty="0" err="1">
                <a:solidFill>
                  <a:schemeClr val="tx1"/>
                </a:solidFill>
                <a:latin typeface="Arial"/>
                <a:cs typeface="Arial"/>
              </a:rPr>
              <a:t>Có</a:t>
            </a:r>
            <a:r>
              <a:rPr lang="en-US" dirty="0">
                <a:solidFill>
                  <a:schemeClr val="tx1"/>
                </a:solidFill>
                <a:latin typeface="Arial"/>
                <a:cs typeface="Arial"/>
              </a:rPr>
              <a:t> 2 </a:t>
            </a:r>
            <a:r>
              <a:rPr lang="en-US" dirty="0" err="1">
                <a:solidFill>
                  <a:schemeClr val="tx1"/>
                </a:solidFill>
                <a:latin typeface="Arial"/>
                <a:cs typeface="Arial"/>
              </a:rPr>
              <a:t>khoảng</a:t>
            </a:r>
            <a:r>
              <a:rPr lang="en-US" dirty="0">
                <a:solidFill>
                  <a:schemeClr val="tx1"/>
                </a:solidFill>
                <a:latin typeface="Arial"/>
                <a:cs typeface="Arial"/>
              </a:rPr>
              <a:t> </a:t>
            </a:r>
            <a:r>
              <a:rPr lang="en-US" dirty="0" err="1">
                <a:solidFill>
                  <a:schemeClr val="tx1"/>
                </a:solidFill>
                <a:latin typeface="Arial"/>
                <a:cs typeface="Arial"/>
              </a:rPr>
              <a:t>cách</a:t>
            </a:r>
            <a:r>
              <a:rPr lang="en-US" dirty="0">
                <a:solidFill>
                  <a:schemeClr val="tx1"/>
                </a:solidFill>
                <a:latin typeface="Arial"/>
                <a:cs typeface="Arial"/>
              </a:rPr>
              <a:t> </a:t>
            </a:r>
            <a:r>
              <a:rPr lang="en-US" dirty="0" err="1">
                <a:solidFill>
                  <a:schemeClr val="tx1"/>
                </a:solidFill>
                <a:latin typeface="Arial"/>
                <a:cs typeface="Arial"/>
              </a:rPr>
              <a:t>liên</a:t>
            </a:r>
            <a:r>
              <a:rPr lang="en-US" dirty="0">
                <a:solidFill>
                  <a:schemeClr val="tx1"/>
                </a:solidFill>
                <a:latin typeface="Arial"/>
                <a:cs typeface="Arial"/>
              </a:rPr>
              <a:t> </a:t>
            </a:r>
            <a:r>
              <a:rPr lang="en-US" dirty="0" err="1">
                <a:solidFill>
                  <a:schemeClr val="tx1"/>
                </a:solidFill>
                <a:latin typeface="Arial"/>
                <a:cs typeface="Arial"/>
              </a:rPr>
              <a:t>quan</a:t>
            </a:r>
            <a:r>
              <a:rPr lang="en-US" dirty="0">
                <a:solidFill>
                  <a:schemeClr val="tx1"/>
                </a:solidFill>
                <a:latin typeface="Arial"/>
                <a:cs typeface="Arial"/>
              </a:rPr>
              <a:t> </a:t>
            </a:r>
            <a:r>
              <a:rPr lang="en-US" dirty="0" err="1">
                <a:solidFill>
                  <a:schemeClr val="tx1"/>
                </a:solidFill>
                <a:latin typeface="Arial"/>
                <a:cs typeface="Arial"/>
              </a:rPr>
              <a:t>đến</a:t>
            </a:r>
            <a:r>
              <a:rPr lang="en-US" dirty="0">
                <a:solidFill>
                  <a:schemeClr val="tx1"/>
                </a:solidFill>
                <a:latin typeface="Arial"/>
                <a:cs typeface="Arial"/>
              </a:rPr>
              <a:t> </a:t>
            </a:r>
            <a:r>
              <a:rPr lang="en-US" dirty="0" err="1">
                <a:solidFill>
                  <a:schemeClr val="tx1"/>
                </a:solidFill>
                <a:latin typeface="Arial"/>
                <a:cs typeface="Arial"/>
              </a:rPr>
              <a:t>chất</a:t>
            </a:r>
            <a:r>
              <a:rPr lang="en-US" dirty="0">
                <a:solidFill>
                  <a:schemeClr val="tx1"/>
                </a:solidFill>
                <a:latin typeface="Arial"/>
                <a:cs typeface="Arial"/>
              </a:rPr>
              <a:t> </a:t>
            </a:r>
            <a:r>
              <a:rPr lang="en-US" dirty="0" err="1">
                <a:solidFill>
                  <a:schemeClr val="tx1"/>
                </a:solidFill>
                <a:latin typeface="Arial"/>
                <a:cs typeface="Arial"/>
              </a:rPr>
              <a:t>lượng</a:t>
            </a:r>
            <a:r>
              <a:rPr lang="en-US" dirty="0">
                <a:solidFill>
                  <a:schemeClr val="tx1"/>
                </a:solidFill>
                <a:latin typeface="Arial"/>
                <a:cs typeface="Arial"/>
              </a:rPr>
              <a:t>:</a:t>
            </a:r>
          </a:p>
          <a:p>
            <a:pPr marL="12700" marR="306070" algn="just">
              <a:lnSpc>
                <a:spcPct val="100000"/>
              </a:lnSpc>
              <a:spcBef>
                <a:spcPts val="100"/>
              </a:spcBef>
              <a:tabLst>
                <a:tab pos="354965" algn="l"/>
                <a:tab pos="355600" algn="l"/>
              </a:tabLst>
            </a:pPr>
            <a:r>
              <a:rPr lang="en-US" dirty="0">
                <a:solidFill>
                  <a:schemeClr val="tx1"/>
                </a:solidFill>
                <a:latin typeface="Arial"/>
                <a:cs typeface="Arial"/>
              </a:rPr>
              <a:t>1.  </a:t>
            </a:r>
            <a:r>
              <a:rPr lang="vi-VN" dirty="0">
                <a:solidFill>
                  <a:schemeClr val="tx1"/>
                </a:solidFill>
                <a:latin typeface="Arial"/>
                <a:cs typeface="Arial"/>
              </a:rPr>
              <a:t>Khoảng cách </a:t>
            </a:r>
            <a:r>
              <a:rPr lang="vi-VN" spc="-5" dirty="0">
                <a:solidFill>
                  <a:schemeClr val="tx1"/>
                </a:solidFill>
                <a:latin typeface="Arial"/>
                <a:cs typeface="Arial"/>
              </a:rPr>
              <a:t>giữa </a:t>
            </a:r>
            <a:r>
              <a:rPr lang="vi-VN" dirty="0">
                <a:solidFill>
                  <a:schemeClr val="tx1"/>
                </a:solidFill>
                <a:latin typeface="Arial"/>
                <a:cs typeface="Arial"/>
              </a:rPr>
              <a:t>yêu cầu </a:t>
            </a:r>
            <a:r>
              <a:rPr lang="vi-VN" spc="-5" dirty="0">
                <a:solidFill>
                  <a:schemeClr val="tx1"/>
                </a:solidFill>
                <a:latin typeface="Arial"/>
                <a:cs typeface="Arial"/>
              </a:rPr>
              <a:t>người dùng</a:t>
            </a:r>
            <a:r>
              <a:rPr lang="vi-VN" spc="-160" dirty="0">
                <a:solidFill>
                  <a:schemeClr val="tx1"/>
                </a:solidFill>
                <a:latin typeface="Arial"/>
                <a:cs typeface="Arial"/>
              </a:rPr>
              <a:t> </a:t>
            </a:r>
            <a:r>
              <a:rPr lang="vi-VN" dirty="0">
                <a:solidFill>
                  <a:schemeClr val="tx1"/>
                </a:solidFill>
                <a:latin typeface="Arial"/>
                <a:cs typeface="Arial"/>
              </a:rPr>
              <a:t>và  </a:t>
            </a:r>
            <a:r>
              <a:rPr lang="vi-VN" spc="-5" dirty="0">
                <a:solidFill>
                  <a:schemeClr val="tx1"/>
                </a:solidFill>
                <a:latin typeface="Arial"/>
                <a:cs typeface="Arial"/>
              </a:rPr>
              <a:t>bản đặc </a:t>
            </a:r>
            <a:r>
              <a:rPr lang="vi-VN" spc="-10" dirty="0">
                <a:solidFill>
                  <a:schemeClr val="tx1"/>
                </a:solidFill>
                <a:latin typeface="Arial"/>
                <a:cs typeface="Arial"/>
              </a:rPr>
              <a:t>tả </a:t>
            </a:r>
            <a:r>
              <a:rPr lang="vi-VN" dirty="0">
                <a:solidFill>
                  <a:schemeClr val="tx1"/>
                </a:solidFill>
                <a:latin typeface="Arial"/>
                <a:cs typeface="Arial"/>
              </a:rPr>
              <a:t>yêu cầu </a:t>
            </a:r>
            <a:r>
              <a:rPr lang="vi-VN" spc="-5" dirty="0">
                <a:solidFill>
                  <a:schemeClr val="tx1"/>
                </a:solidFill>
                <a:latin typeface="Arial"/>
                <a:cs typeface="Arial"/>
              </a:rPr>
              <a:t>hệ</a:t>
            </a:r>
            <a:r>
              <a:rPr lang="vi-VN" spc="-25" dirty="0">
                <a:solidFill>
                  <a:schemeClr val="tx1"/>
                </a:solidFill>
                <a:latin typeface="Arial"/>
                <a:cs typeface="Arial"/>
              </a:rPr>
              <a:t> </a:t>
            </a:r>
            <a:r>
              <a:rPr lang="vi-VN" spc="-10" dirty="0">
                <a:solidFill>
                  <a:schemeClr val="tx1"/>
                </a:solidFill>
                <a:latin typeface="Arial"/>
                <a:cs typeface="Arial"/>
              </a:rPr>
              <a:t>thống:</a:t>
            </a:r>
            <a:endParaRPr lang="vi-VN" dirty="0">
              <a:solidFill>
                <a:schemeClr val="tx1"/>
              </a:solidFill>
              <a:latin typeface="Arial"/>
              <a:cs typeface="Arial"/>
            </a:endParaRPr>
          </a:p>
          <a:p>
            <a:pPr marL="756285" lvl="1" indent="-287020" algn="just">
              <a:lnSpc>
                <a:spcPct val="100000"/>
              </a:lnSpc>
              <a:spcBef>
                <a:spcPts val="680"/>
              </a:spcBef>
              <a:buChar char="–"/>
              <a:tabLst>
                <a:tab pos="756920" algn="l"/>
              </a:tabLst>
            </a:pPr>
            <a:r>
              <a:rPr lang="vi-VN" sz="2000" spc="-5" dirty="0">
                <a:latin typeface="Arial"/>
                <a:cs typeface="Arial"/>
              </a:rPr>
              <a:t>Không hiểu rõ </a:t>
            </a:r>
            <a:r>
              <a:rPr lang="vi-VN" sz="2000" dirty="0">
                <a:latin typeface="Arial"/>
                <a:cs typeface="Arial"/>
              </a:rPr>
              <a:t>yêu </a:t>
            </a:r>
            <a:r>
              <a:rPr lang="vi-VN" sz="2000" spc="-5" dirty="0">
                <a:latin typeface="Arial"/>
                <a:cs typeface="Arial"/>
              </a:rPr>
              <a:t>cầu của người</a:t>
            </a:r>
            <a:r>
              <a:rPr lang="vi-VN" sz="2000" spc="45" dirty="0">
                <a:latin typeface="Arial"/>
                <a:cs typeface="Arial"/>
              </a:rPr>
              <a:t> </a:t>
            </a:r>
            <a:r>
              <a:rPr lang="vi-VN" sz="2000" spc="-5" dirty="0">
                <a:latin typeface="Arial"/>
                <a:cs typeface="Arial"/>
              </a:rPr>
              <a:t>dùng</a:t>
            </a:r>
            <a:endParaRPr lang="vi-VN" sz="2000" dirty="0">
              <a:latin typeface="Arial"/>
              <a:cs typeface="Arial"/>
            </a:endParaRPr>
          </a:p>
          <a:p>
            <a:pPr marL="756285" lvl="1" indent="-287020" algn="just">
              <a:lnSpc>
                <a:spcPct val="100000"/>
              </a:lnSpc>
              <a:spcBef>
                <a:spcPts val="670"/>
              </a:spcBef>
              <a:buChar char="–"/>
              <a:tabLst>
                <a:tab pos="756920" algn="l"/>
              </a:tabLst>
            </a:pPr>
            <a:r>
              <a:rPr lang="vi-VN" sz="2000" spc="-5" dirty="0">
                <a:latin typeface="Arial"/>
                <a:cs typeface="Arial"/>
              </a:rPr>
              <a:t>Bỏ qua yêu</a:t>
            </a:r>
            <a:r>
              <a:rPr lang="vi-VN" sz="2000" spc="5" dirty="0">
                <a:latin typeface="Arial"/>
                <a:cs typeface="Arial"/>
              </a:rPr>
              <a:t> </a:t>
            </a:r>
            <a:r>
              <a:rPr lang="vi-VN" sz="2000" spc="-5" dirty="0">
                <a:latin typeface="Arial"/>
                <a:cs typeface="Arial"/>
              </a:rPr>
              <a:t>cầu</a:t>
            </a:r>
            <a:endParaRPr lang="vi-VN" sz="2000" dirty="0">
              <a:latin typeface="Arial"/>
              <a:cs typeface="Arial"/>
            </a:endParaRPr>
          </a:p>
          <a:p>
            <a:pPr marL="756285" lvl="1" indent="-287020" algn="just">
              <a:lnSpc>
                <a:spcPct val="100000"/>
              </a:lnSpc>
              <a:spcBef>
                <a:spcPts val="675"/>
              </a:spcBef>
              <a:buChar char="–"/>
              <a:tabLst>
                <a:tab pos="756920" algn="l"/>
              </a:tabLst>
            </a:pPr>
            <a:r>
              <a:rPr lang="vi-VN" sz="2000" spc="-5" dirty="0">
                <a:latin typeface="Arial"/>
                <a:cs typeface="Arial"/>
              </a:rPr>
              <a:t>Thiếu yêu</a:t>
            </a:r>
            <a:r>
              <a:rPr lang="vi-VN" sz="2000" spc="15" dirty="0">
                <a:latin typeface="Arial"/>
                <a:cs typeface="Arial"/>
              </a:rPr>
              <a:t> </a:t>
            </a:r>
            <a:r>
              <a:rPr lang="vi-VN" sz="2000" spc="-5" dirty="0">
                <a:latin typeface="Arial"/>
                <a:cs typeface="Arial"/>
              </a:rPr>
              <a:t>cầu</a:t>
            </a:r>
            <a:endParaRPr lang="vi-VN" sz="2000" dirty="0">
              <a:latin typeface="Arial"/>
              <a:cs typeface="Arial"/>
            </a:endParaRPr>
          </a:p>
          <a:p>
            <a:pPr marL="756285" marR="5080" lvl="1" indent="-287020" algn="just">
              <a:lnSpc>
                <a:spcPct val="100000"/>
              </a:lnSpc>
              <a:spcBef>
                <a:spcPts val="675"/>
              </a:spcBef>
              <a:buChar char="–"/>
              <a:tabLst>
                <a:tab pos="756920" algn="l"/>
              </a:tabLst>
            </a:pPr>
            <a:r>
              <a:rPr lang="vi-VN" sz="2000" spc="-5" dirty="0">
                <a:latin typeface="Arial"/>
                <a:cs typeface="Arial"/>
              </a:rPr>
              <a:t>Không đồng bộ </a:t>
            </a:r>
            <a:r>
              <a:rPr lang="vi-VN" sz="2000" dirty="0">
                <a:latin typeface="Arial"/>
                <a:cs typeface="Arial"/>
              </a:rPr>
              <a:t>về </a:t>
            </a:r>
            <a:r>
              <a:rPr lang="vi-VN" sz="2000" spc="-5" dirty="0">
                <a:latin typeface="Arial"/>
                <a:cs typeface="Arial"/>
              </a:rPr>
              <a:t>các phiên bản của tài </a:t>
            </a:r>
            <a:r>
              <a:rPr lang="vi-VN" sz="2000" spc="-10" dirty="0">
                <a:latin typeface="Arial"/>
                <a:cs typeface="Arial"/>
              </a:rPr>
              <a:t>liệu  </a:t>
            </a:r>
            <a:r>
              <a:rPr lang="vi-VN" sz="2000" spc="-5" dirty="0">
                <a:latin typeface="Arial"/>
                <a:cs typeface="Arial"/>
              </a:rPr>
              <a:t>yêu cầu người dùng </a:t>
            </a:r>
            <a:r>
              <a:rPr lang="vi-VN" sz="2000" dirty="0">
                <a:latin typeface="Arial"/>
                <a:cs typeface="Arial"/>
              </a:rPr>
              <a:t>và </a:t>
            </a:r>
            <a:r>
              <a:rPr lang="vi-VN" sz="2000" spc="-5" dirty="0">
                <a:latin typeface="Arial"/>
                <a:cs typeface="Arial"/>
              </a:rPr>
              <a:t>tài liệu đặc</a:t>
            </a:r>
            <a:r>
              <a:rPr lang="vi-VN" sz="2000" spc="65" dirty="0">
                <a:latin typeface="Arial"/>
                <a:cs typeface="Arial"/>
              </a:rPr>
              <a:t> </a:t>
            </a:r>
            <a:r>
              <a:rPr lang="vi-VN" sz="2000" spc="-5" dirty="0">
                <a:latin typeface="Arial"/>
                <a:cs typeface="Arial"/>
              </a:rPr>
              <a:t>tả</a:t>
            </a:r>
            <a:endParaRPr lang="vi-VN" sz="2000" dirty="0">
              <a:latin typeface="Arial"/>
              <a:cs typeface="Arial"/>
            </a:endParaRPr>
          </a:p>
          <a:p>
            <a:pPr marL="756285" marR="401955" lvl="1" indent="-287020" algn="just">
              <a:lnSpc>
                <a:spcPct val="100000"/>
              </a:lnSpc>
              <a:spcBef>
                <a:spcPts val="670"/>
              </a:spcBef>
              <a:buChar char="–"/>
              <a:tabLst>
                <a:tab pos="756920" algn="l"/>
              </a:tabLst>
            </a:pPr>
            <a:r>
              <a:rPr lang="vi-VN" sz="2000" spc="-5" dirty="0">
                <a:latin typeface="Arial"/>
                <a:cs typeface="Arial"/>
              </a:rPr>
              <a:t>Bản đặc tả có thêm những yêu cầu không  xuất phát từ người</a:t>
            </a:r>
            <a:r>
              <a:rPr lang="vi-VN" sz="2000" spc="15" dirty="0">
                <a:latin typeface="Arial"/>
                <a:cs typeface="Arial"/>
              </a:rPr>
              <a:t> </a:t>
            </a:r>
            <a:r>
              <a:rPr lang="vi-VN" sz="2000" spc="-5" dirty="0">
                <a:latin typeface="Arial"/>
                <a:cs typeface="Arial"/>
              </a:rPr>
              <a:t>dùng</a:t>
            </a:r>
            <a:endParaRPr lang="vi-VN" sz="2000" dirty="0">
              <a:latin typeface="Arial"/>
              <a:cs typeface="Arial"/>
            </a:endParaRPr>
          </a:p>
          <a:p>
            <a:pPr marL="469265" lvl="1" indent="0" algn="just">
              <a:lnSpc>
                <a:spcPct val="100000"/>
              </a:lnSpc>
              <a:spcBef>
                <a:spcPts val="675"/>
              </a:spcBef>
              <a:buNone/>
              <a:tabLst>
                <a:tab pos="756920" algn="l"/>
              </a:tabLst>
            </a:pPr>
            <a:endParaRPr lang="vi-VN" sz="2000" baseline="5555" dirty="0">
              <a:latin typeface="Arial"/>
              <a:cs typeface="Arial"/>
            </a:endParaRPr>
          </a:p>
        </p:txBody>
      </p:sp>
      <p:sp>
        <p:nvSpPr>
          <p:cNvPr id="4" name="object 4">
            <a:extLst>
              <a:ext uri="{FF2B5EF4-FFF2-40B4-BE49-F238E27FC236}">
                <a16:creationId xmlns:a16="http://schemas.microsoft.com/office/drawing/2014/main" id="{7183CA12-7D6A-450F-ACF9-CF51688F958A}"/>
              </a:ext>
            </a:extLst>
          </p:cNvPr>
          <p:cNvSpPr/>
          <p:nvPr/>
        </p:nvSpPr>
        <p:spPr>
          <a:xfrm>
            <a:off x="467139" y="2241272"/>
            <a:ext cx="2514600" cy="1447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2426628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81739" y="1082675"/>
            <a:ext cx="8552622" cy="4692650"/>
          </a:xfrm>
        </p:spPr>
        <p:txBody>
          <a:bodyPr>
            <a:noAutofit/>
          </a:bodyPr>
          <a:lstStyle/>
          <a:p>
            <a:pPr marL="12700">
              <a:lnSpc>
                <a:spcPct val="100000"/>
              </a:lnSpc>
              <a:spcBef>
                <a:spcPts val="700"/>
              </a:spcBef>
              <a:tabLst>
                <a:tab pos="354965" algn="l"/>
                <a:tab pos="355600" algn="l"/>
              </a:tabLst>
            </a:pPr>
            <a:r>
              <a:rPr lang="en-US" spc="-5" dirty="0">
                <a:solidFill>
                  <a:schemeClr val="tx1"/>
                </a:solidFill>
                <a:latin typeface="Arial"/>
                <a:cs typeface="Arial"/>
              </a:rPr>
              <a:t>2. </a:t>
            </a:r>
            <a:r>
              <a:rPr lang="vi-VN" spc="-5" dirty="0">
                <a:solidFill>
                  <a:schemeClr val="tx1"/>
                </a:solidFill>
                <a:latin typeface="Arial"/>
                <a:cs typeface="Arial"/>
              </a:rPr>
              <a:t>Khoảng cách </a:t>
            </a:r>
            <a:r>
              <a:rPr lang="vi-VN" spc="-10" dirty="0">
                <a:solidFill>
                  <a:schemeClr val="tx1"/>
                </a:solidFill>
                <a:latin typeface="Arial"/>
                <a:cs typeface="Arial"/>
              </a:rPr>
              <a:t>giữa </a:t>
            </a:r>
            <a:r>
              <a:rPr lang="vi-VN" spc="-5" dirty="0">
                <a:solidFill>
                  <a:schemeClr val="tx1"/>
                </a:solidFill>
                <a:latin typeface="Arial"/>
                <a:cs typeface="Arial"/>
              </a:rPr>
              <a:t>bản </a:t>
            </a:r>
            <a:r>
              <a:rPr lang="vi-VN" spc="-10" dirty="0">
                <a:solidFill>
                  <a:schemeClr val="tx1"/>
                </a:solidFill>
                <a:latin typeface="Arial"/>
                <a:cs typeface="Arial"/>
              </a:rPr>
              <a:t>đặc </a:t>
            </a:r>
            <a:r>
              <a:rPr lang="vi-VN" spc="-5" dirty="0">
                <a:solidFill>
                  <a:schemeClr val="tx1"/>
                </a:solidFill>
                <a:latin typeface="Arial"/>
                <a:cs typeface="Arial"/>
              </a:rPr>
              <a:t>tả và sản</a:t>
            </a:r>
            <a:r>
              <a:rPr lang="vi-VN" spc="35" dirty="0">
                <a:solidFill>
                  <a:schemeClr val="tx1"/>
                </a:solidFill>
                <a:latin typeface="Arial"/>
                <a:cs typeface="Arial"/>
              </a:rPr>
              <a:t> </a:t>
            </a:r>
            <a:r>
              <a:rPr lang="vi-VN" spc="-10" dirty="0">
                <a:solidFill>
                  <a:schemeClr val="tx1"/>
                </a:solidFill>
                <a:latin typeface="Arial"/>
                <a:cs typeface="Arial"/>
              </a:rPr>
              <a:t>phẩm:</a:t>
            </a:r>
            <a:endParaRPr lang="vi-VN" dirty="0">
              <a:solidFill>
                <a:schemeClr val="tx1"/>
              </a:solidFill>
              <a:latin typeface="Arial"/>
              <a:cs typeface="Arial"/>
            </a:endParaRPr>
          </a:p>
          <a:p>
            <a:pPr marL="756285" marR="12065" lvl="1" indent="-287020">
              <a:lnSpc>
                <a:spcPct val="100000"/>
              </a:lnSpc>
              <a:spcBef>
                <a:spcPts val="600"/>
              </a:spcBef>
              <a:buChar char="–"/>
              <a:tabLst>
                <a:tab pos="756920" algn="l"/>
              </a:tabLst>
            </a:pPr>
            <a:r>
              <a:rPr lang="vi-VN" sz="2000" spc="-10" dirty="0">
                <a:latin typeface="Arial"/>
                <a:cs typeface="Arial"/>
              </a:rPr>
              <a:t>Hiểu </a:t>
            </a:r>
            <a:r>
              <a:rPr lang="vi-VN" sz="2000" spc="-5" dirty="0">
                <a:latin typeface="Arial"/>
                <a:cs typeface="Arial"/>
              </a:rPr>
              <a:t>sai yêu cầu đặc </a:t>
            </a:r>
            <a:r>
              <a:rPr lang="vi-VN" sz="2000" dirty="0">
                <a:latin typeface="Arial"/>
                <a:cs typeface="Arial"/>
              </a:rPr>
              <a:t>tả do </a:t>
            </a:r>
            <a:r>
              <a:rPr lang="vi-VN" sz="2000" spc="-5" dirty="0">
                <a:latin typeface="Arial"/>
                <a:cs typeface="Arial"/>
              </a:rPr>
              <a:t>trong bản </a:t>
            </a:r>
            <a:r>
              <a:rPr lang="vi-VN" sz="2000" spc="-10" dirty="0">
                <a:latin typeface="Arial"/>
                <a:cs typeface="Arial"/>
              </a:rPr>
              <a:t>đặc </a:t>
            </a:r>
            <a:r>
              <a:rPr lang="vi-VN" sz="2000" spc="-5" dirty="0">
                <a:latin typeface="Arial"/>
                <a:cs typeface="Arial"/>
              </a:rPr>
              <a:t>tả có </a:t>
            </a:r>
            <a:r>
              <a:rPr lang="vi-VN" sz="2000" spc="-10" dirty="0">
                <a:latin typeface="Arial"/>
                <a:cs typeface="Arial"/>
              </a:rPr>
              <a:t>những  </a:t>
            </a:r>
            <a:r>
              <a:rPr lang="vi-VN" sz="2000" spc="-5" dirty="0">
                <a:latin typeface="Arial"/>
                <a:cs typeface="Arial"/>
              </a:rPr>
              <a:t>chỗ diễn đạt chưa rõ ràng cụ</a:t>
            </a:r>
            <a:r>
              <a:rPr lang="vi-VN" sz="2000" spc="45" dirty="0">
                <a:latin typeface="Arial"/>
                <a:cs typeface="Arial"/>
              </a:rPr>
              <a:t> </a:t>
            </a:r>
            <a:r>
              <a:rPr lang="vi-VN" sz="2000" spc="-5" dirty="0">
                <a:latin typeface="Arial"/>
                <a:cs typeface="Arial"/>
              </a:rPr>
              <a:t>thể.</a:t>
            </a:r>
            <a:endParaRPr lang="vi-VN" sz="2000" dirty="0">
              <a:latin typeface="Arial"/>
              <a:cs typeface="Arial"/>
            </a:endParaRPr>
          </a:p>
          <a:p>
            <a:pPr marL="756285" marR="325755" lvl="1" indent="-287020">
              <a:lnSpc>
                <a:spcPct val="100000"/>
              </a:lnSpc>
              <a:spcBef>
                <a:spcPts val="600"/>
              </a:spcBef>
              <a:buChar char="–"/>
              <a:tabLst>
                <a:tab pos="756920" algn="l"/>
              </a:tabLst>
            </a:pPr>
            <a:r>
              <a:rPr lang="vi-VN" sz="2000" spc="-10" dirty="0">
                <a:latin typeface="Arial"/>
                <a:cs typeface="Arial"/>
              </a:rPr>
              <a:t>Có </a:t>
            </a:r>
            <a:r>
              <a:rPr lang="vi-VN" sz="2000" spc="-5" dirty="0">
                <a:latin typeface="Arial"/>
                <a:cs typeface="Arial"/>
              </a:rPr>
              <a:t>các yêu cầu được đưa thêm vào trong quá </a:t>
            </a:r>
            <a:r>
              <a:rPr lang="vi-VN" sz="2000" spc="20" dirty="0">
                <a:latin typeface="Arial"/>
                <a:cs typeface="Arial"/>
              </a:rPr>
              <a:t>trình  </a:t>
            </a:r>
            <a:r>
              <a:rPr lang="vi-VN" sz="2000" spc="-5" dirty="0">
                <a:latin typeface="Arial"/>
                <a:cs typeface="Arial"/>
              </a:rPr>
              <a:t>phát triển nhưng không </a:t>
            </a:r>
            <a:r>
              <a:rPr lang="vi-VN" sz="2000" spc="-10" dirty="0">
                <a:latin typeface="Arial"/>
                <a:cs typeface="Arial"/>
              </a:rPr>
              <a:t>được </a:t>
            </a:r>
            <a:r>
              <a:rPr lang="vi-VN" sz="2000" spc="-5" dirty="0">
                <a:latin typeface="Arial"/>
                <a:cs typeface="Arial"/>
              </a:rPr>
              <a:t>thêm vào bản đặc</a:t>
            </a:r>
            <a:r>
              <a:rPr lang="vi-VN" sz="2000" spc="60" dirty="0">
                <a:latin typeface="Arial"/>
                <a:cs typeface="Arial"/>
              </a:rPr>
              <a:t> </a:t>
            </a:r>
            <a:r>
              <a:rPr lang="vi-VN" sz="2000" spc="-5" dirty="0">
                <a:latin typeface="Arial"/>
                <a:cs typeface="Arial"/>
              </a:rPr>
              <a:t>tả.</a:t>
            </a:r>
            <a:endParaRPr lang="vi-VN" sz="2000" dirty="0">
              <a:latin typeface="Arial"/>
              <a:cs typeface="Arial"/>
            </a:endParaRPr>
          </a:p>
          <a:p>
            <a:pPr marL="756285" marR="728345" lvl="1" indent="-287020">
              <a:lnSpc>
                <a:spcPct val="100000"/>
              </a:lnSpc>
              <a:spcBef>
                <a:spcPts val="605"/>
              </a:spcBef>
              <a:buChar char="–"/>
              <a:tabLst>
                <a:tab pos="756920" algn="l"/>
              </a:tabLst>
            </a:pPr>
            <a:r>
              <a:rPr lang="vi-VN" sz="2000" spc="-10" dirty="0">
                <a:latin typeface="Arial"/>
                <a:cs typeface="Arial"/>
              </a:rPr>
              <a:t>Có </a:t>
            </a:r>
            <a:r>
              <a:rPr lang="vi-VN" sz="2000" spc="-5" dirty="0">
                <a:latin typeface="Arial"/>
                <a:cs typeface="Arial"/>
              </a:rPr>
              <a:t>sự thay đổi yêu cầu trong quá </a:t>
            </a:r>
            <a:r>
              <a:rPr lang="vi-VN" sz="2000" spc="20" dirty="0">
                <a:latin typeface="Arial"/>
                <a:cs typeface="Arial"/>
              </a:rPr>
              <a:t>trình </a:t>
            </a:r>
            <a:r>
              <a:rPr lang="vi-VN" sz="2000" spc="-5" dirty="0">
                <a:latin typeface="Arial"/>
                <a:cs typeface="Arial"/>
              </a:rPr>
              <a:t>phát triển  </a:t>
            </a:r>
            <a:r>
              <a:rPr lang="vi-VN" sz="2000" spc="-10" dirty="0">
                <a:latin typeface="Arial"/>
                <a:cs typeface="Arial"/>
              </a:rPr>
              <a:t>nhưng </a:t>
            </a:r>
            <a:r>
              <a:rPr lang="vi-VN" sz="2000" spc="-5" dirty="0">
                <a:latin typeface="Arial"/>
                <a:cs typeface="Arial"/>
              </a:rPr>
              <a:t>không </a:t>
            </a:r>
            <a:r>
              <a:rPr lang="vi-VN" sz="2000" spc="-10" dirty="0">
                <a:latin typeface="Arial"/>
                <a:cs typeface="Arial"/>
              </a:rPr>
              <a:t>được </a:t>
            </a:r>
            <a:r>
              <a:rPr lang="vi-VN" sz="2000" spc="-5" dirty="0">
                <a:latin typeface="Arial"/>
                <a:cs typeface="Arial"/>
              </a:rPr>
              <a:t>cập nhật vào bản </a:t>
            </a:r>
            <a:r>
              <a:rPr lang="vi-VN" sz="2000" spc="-10" dirty="0">
                <a:latin typeface="Arial"/>
                <a:cs typeface="Arial"/>
              </a:rPr>
              <a:t>đặc</a:t>
            </a:r>
            <a:r>
              <a:rPr lang="vi-VN" sz="2000" spc="55" dirty="0">
                <a:latin typeface="Arial"/>
                <a:cs typeface="Arial"/>
              </a:rPr>
              <a:t> </a:t>
            </a:r>
            <a:r>
              <a:rPr lang="vi-VN" sz="2000" spc="-5" dirty="0">
                <a:latin typeface="Arial"/>
                <a:cs typeface="Arial"/>
              </a:rPr>
              <a:t>tả</a:t>
            </a:r>
            <a:endParaRPr lang="vi-VN" sz="2000" dirty="0">
              <a:latin typeface="Arial"/>
              <a:cs typeface="Arial"/>
            </a:endParaRPr>
          </a:p>
          <a:p>
            <a:pPr marL="756285" marR="5080" lvl="1" indent="-287020">
              <a:lnSpc>
                <a:spcPct val="100000"/>
              </a:lnSpc>
              <a:spcBef>
                <a:spcPts val="600"/>
              </a:spcBef>
              <a:buChar char="–"/>
              <a:tabLst>
                <a:tab pos="756920" algn="l"/>
              </a:tabLst>
            </a:pPr>
            <a:r>
              <a:rPr lang="vi-VN" sz="2000" spc="-10" dirty="0">
                <a:latin typeface="Arial"/>
                <a:cs typeface="Arial"/>
              </a:rPr>
              <a:t>Các </a:t>
            </a:r>
            <a:r>
              <a:rPr lang="vi-VN" sz="2000" spc="-5" dirty="0">
                <a:latin typeface="Arial"/>
                <a:cs typeface="Arial"/>
              </a:rPr>
              <a:t>tính năng </a:t>
            </a:r>
            <a:r>
              <a:rPr lang="vi-VN" sz="2000" spc="-10" dirty="0">
                <a:latin typeface="Arial"/>
                <a:cs typeface="Arial"/>
              </a:rPr>
              <a:t>mới được </a:t>
            </a:r>
            <a:r>
              <a:rPr lang="vi-VN" sz="2000" spc="-5" dirty="0">
                <a:latin typeface="Arial"/>
                <a:cs typeface="Arial"/>
              </a:rPr>
              <a:t>thêm vào </a:t>
            </a:r>
            <a:r>
              <a:rPr lang="vi-VN" sz="2000" spc="-10" dirty="0">
                <a:latin typeface="Arial"/>
                <a:cs typeface="Arial"/>
              </a:rPr>
              <a:t>bởi </a:t>
            </a:r>
            <a:r>
              <a:rPr lang="vi-VN" sz="2000" spc="-5" dirty="0">
                <a:latin typeface="Arial"/>
                <a:cs typeface="Arial"/>
              </a:rPr>
              <a:t>mục </a:t>
            </a:r>
            <a:r>
              <a:rPr lang="vi-VN" sz="2000" spc="-10" dirty="0">
                <a:latin typeface="Arial"/>
                <a:cs typeface="Arial"/>
              </a:rPr>
              <a:t>đích </a:t>
            </a:r>
            <a:r>
              <a:rPr lang="vi-VN" sz="2000" spc="-5" dirty="0">
                <a:latin typeface="Arial"/>
                <a:cs typeface="Arial"/>
              </a:rPr>
              <a:t>riêng  của </a:t>
            </a:r>
            <a:r>
              <a:rPr lang="vi-VN" sz="2000" spc="-10" dirty="0">
                <a:latin typeface="Arial"/>
                <a:cs typeface="Arial"/>
              </a:rPr>
              <a:t>người </a:t>
            </a:r>
            <a:r>
              <a:rPr lang="vi-VN" sz="2000" spc="-5" dirty="0">
                <a:latin typeface="Arial"/>
                <a:cs typeface="Arial"/>
              </a:rPr>
              <a:t>phát</a:t>
            </a:r>
            <a:r>
              <a:rPr lang="vi-VN" sz="2000" spc="20" dirty="0">
                <a:latin typeface="Arial"/>
                <a:cs typeface="Arial"/>
              </a:rPr>
              <a:t> </a:t>
            </a:r>
            <a:r>
              <a:rPr lang="vi-VN" sz="2000" spc="-5" dirty="0">
                <a:latin typeface="Arial"/>
                <a:cs typeface="Arial"/>
              </a:rPr>
              <a:t>triển</a:t>
            </a:r>
            <a:endParaRPr lang="vi-VN" sz="2000" dirty="0">
              <a:latin typeface="Arial"/>
              <a:cs typeface="Arial"/>
            </a:endParaRPr>
          </a:p>
          <a:p>
            <a:pPr marL="756285" marR="150495" lvl="1" indent="-287020">
              <a:lnSpc>
                <a:spcPct val="100000"/>
              </a:lnSpc>
              <a:spcBef>
                <a:spcPts val="600"/>
              </a:spcBef>
              <a:buChar char="–"/>
              <a:tabLst>
                <a:tab pos="756920" algn="l"/>
              </a:tabLst>
            </a:pPr>
            <a:r>
              <a:rPr lang="vi-VN" sz="2000" spc="-5" dirty="0">
                <a:latin typeface="Arial"/>
                <a:cs typeface="Arial"/>
              </a:rPr>
              <a:t>Các yêu cầu có </a:t>
            </a:r>
            <a:r>
              <a:rPr lang="vi-VN" sz="2000" dirty="0">
                <a:latin typeface="Arial"/>
                <a:cs typeface="Arial"/>
              </a:rPr>
              <a:t>trong </a:t>
            </a:r>
            <a:r>
              <a:rPr lang="vi-VN" sz="2000" spc="-5" dirty="0">
                <a:latin typeface="Arial"/>
                <a:cs typeface="Arial"/>
              </a:rPr>
              <a:t>bản đặc tả nhưng </a:t>
            </a:r>
            <a:r>
              <a:rPr lang="vi-VN" sz="2000" dirty="0">
                <a:latin typeface="Arial"/>
                <a:cs typeface="Arial"/>
              </a:rPr>
              <a:t>bị </a:t>
            </a:r>
            <a:r>
              <a:rPr lang="vi-VN" sz="2000" spc="-5" dirty="0">
                <a:latin typeface="Arial"/>
                <a:cs typeface="Arial"/>
              </a:rPr>
              <a:t>bỏ qua </a:t>
            </a:r>
            <a:r>
              <a:rPr lang="vi-VN" sz="2000" spc="-10" dirty="0">
                <a:latin typeface="Arial"/>
                <a:cs typeface="Arial"/>
              </a:rPr>
              <a:t>do  </a:t>
            </a:r>
            <a:r>
              <a:rPr lang="vi-VN" sz="2000" spc="-5" dirty="0">
                <a:latin typeface="Arial"/>
                <a:cs typeface="Arial"/>
              </a:rPr>
              <a:t>quá khó để thực</a:t>
            </a:r>
            <a:r>
              <a:rPr lang="vi-VN" sz="2000" spc="30" dirty="0">
                <a:latin typeface="Arial"/>
                <a:cs typeface="Arial"/>
              </a:rPr>
              <a:t> </a:t>
            </a:r>
            <a:r>
              <a:rPr lang="vi-VN" sz="2000" spc="-10" dirty="0">
                <a:latin typeface="Arial"/>
                <a:cs typeface="Arial"/>
              </a:rPr>
              <a:t>hiện</a:t>
            </a:r>
            <a:endParaRPr lang="en-US" sz="2000" spc="-10" dirty="0">
              <a:latin typeface="Arial"/>
              <a:cs typeface="Arial"/>
            </a:endParaRPr>
          </a:p>
          <a:p>
            <a:pPr marL="756285" marR="150495" lvl="1" indent="-287020">
              <a:lnSpc>
                <a:spcPct val="100000"/>
              </a:lnSpc>
              <a:spcBef>
                <a:spcPts val="600"/>
              </a:spcBef>
              <a:buChar char="–"/>
              <a:tabLst>
                <a:tab pos="756920" algn="l"/>
              </a:tabLst>
            </a:pPr>
            <a:endParaRPr lang="en-US" sz="2000" spc="-10" dirty="0">
              <a:latin typeface="Arial"/>
              <a:cs typeface="Arial"/>
            </a:endParaRPr>
          </a:p>
          <a:p>
            <a:pPr marL="12700" marR="502284">
              <a:lnSpc>
                <a:spcPct val="100000"/>
              </a:lnSpc>
              <a:spcBef>
                <a:spcPts val="100"/>
              </a:spcBef>
              <a:tabLst>
                <a:tab pos="354965" algn="l"/>
                <a:tab pos="355600" algn="l"/>
              </a:tabLst>
            </a:pPr>
            <a:r>
              <a:rPr lang="vi-VN" dirty="0">
                <a:solidFill>
                  <a:schemeClr val="tx1"/>
                </a:solidFill>
                <a:latin typeface="Arial"/>
                <a:cs typeface="Arial"/>
              </a:rPr>
              <a:t>Khoảng cách </a:t>
            </a:r>
            <a:r>
              <a:rPr lang="vi-VN" spc="-5" dirty="0">
                <a:solidFill>
                  <a:schemeClr val="tx1"/>
                </a:solidFill>
                <a:latin typeface="Arial"/>
                <a:cs typeface="Arial"/>
              </a:rPr>
              <a:t>giữa </a:t>
            </a:r>
            <a:r>
              <a:rPr lang="vi-VN" dirty="0">
                <a:solidFill>
                  <a:schemeClr val="tx1"/>
                </a:solidFill>
                <a:latin typeface="Arial"/>
                <a:cs typeface="Arial"/>
              </a:rPr>
              <a:t>yêu cầu </a:t>
            </a:r>
            <a:r>
              <a:rPr lang="vi-VN" spc="-5" dirty="0">
                <a:solidFill>
                  <a:schemeClr val="tx1"/>
                </a:solidFill>
                <a:latin typeface="Arial"/>
                <a:cs typeface="Arial"/>
              </a:rPr>
              <a:t>người dùng</a:t>
            </a:r>
            <a:r>
              <a:rPr lang="vi-VN" spc="-160" dirty="0">
                <a:solidFill>
                  <a:schemeClr val="tx1"/>
                </a:solidFill>
                <a:latin typeface="Arial"/>
                <a:cs typeface="Arial"/>
              </a:rPr>
              <a:t> </a:t>
            </a:r>
            <a:r>
              <a:rPr lang="vi-VN" dirty="0">
                <a:solidFill>
                  <a:schemeClr val="tx1"/>
                </a:solidFill>
                <a:latin typeface="Arial"/>
                <a:cs typeface="Arial"/>
              </a:rPr>
              <a:t>và  sản</a:t>
            </a:r>
            <a:r>
              <a:rPr lang="vi-VN" spc="-5" dirty="0">
                <a:solidFill>
                  <a:schemeClr val="tx1"/>
                </a:solidFill>
                <a:latin typeface="Arial"/>
                <a:cs typeface="Arial"/>
              </a:rPr>
              <a:t> phẩm:</a:t>
            </a:r>
            <a:endParaRPr lang="vi-VN" dirty="0">
              <a:solidFill>
                <a:schemeClr val="tx1"/>
              </a:solidFill>
              <a:latin typeface="Arial"/>
              <a:cs typeface="Arial"/>
            </a:endParaRPr>
          </a:p>
          <a:p>
            <a:pPr marL="756285" marR="81915" lvl="1" indent="-287020">
              <a:lnSpc>
                <a:spcPct val="100000"/>
              </a:lnSpc>
              <a:spcBef>
                <a:spcPts val="680"/>
              </a:spcBef>
              <a:buChar char="–"/>
              <a:tabLst>
                <a:tab pos="756920" algn="l"/>
              </a:tabLst>
            </a:pPr>
            <a:r>
              <a:rPr lang="vi-VN" sz="2000" spc="-5" dirty="0">
                <a:latin typeface="Arial"/>
                <a:cs typeface="Arial"/>
              </a:rPr>
              <a:t>Khoảng cách này xuất hiện do </a:t>
            </a:r>
            <a:r>
              <a:rPr lang="vi-VN" sz="2000" dirty="0">
                <a:latin typeface="Arial"/>
                <a:cs typeface="Arial"/>
              </a:rPr>
              <a:t>sản </a:t>
            </a:r>
            <a:r>
              <a:rPr lang="vi-VN" sz="2000" spc="-5" dirty="0">
                <a:latin typeface="Arial"/>
                <a:cs typeface="Arial"/>
              </a:rPr>
              <a:t>phẩm </a:t>
            </a:r>
            <a:r>
              <a:rPr lang="vi-VN" sz="2000" spc="-10" dirty="0">
                <a:latin typeface="Arial"/>
                <a:cs typeface="Arial"/>
              </a:rPr>
              <a:t>làm  </a:t>
            </a:r>
            <a:r>
              <a:rPr lang="vi-VN" sz="2000" spc="-5" dirty="0">
                <a:latin typeface="Arial"/>
                <a:cs typeface="Arial"/>
              </a:rPr>
              <a:t>ra không thỏa mãn yêu cầu người</a:t>
            </a:r>
            <a:r>
              <a:rPr lang="vi-VN" sz="2000" spc="75" dirty="0">
                <a:latin typeface="Arial"/>
                <a:cs typeface="Arial"/>
              </a:rPr>
              <a:t> </a:t>
            </a:r>
            <a:r>
              <a:rPr lang="vi-VN" sz="2000" spc="-5" dirty="0">
                <a:latin typeface="Arial"/>
                <a:cs typeface="Arial"/>
              </a:rPr>
              <a:t>dùng</a:t>
            </a:r>
            <a:endParaRPr lang="vi-VN" sz="2000" dirty="0">
              <a:latin typeface="Arial"/>
              <a:cs typeface="Arial"/>
            </a:endParaRPr>
          </a:p>
          <a:p>
            <a:pPr marL="756285" lvl="1" indent="-287020">
              <a:lnSpc>
                <a:spcPct val="100000"/>
              </a:lnSpc>
              <a:spcBef>
                <a:spcPts val="675"/>
              </a:spcBef>
              <a:buChar char="–"/>
              <a:tabLst>
                <a:tab pos="756920" algn="l"/>
              </a:tabLst>
            </a:pPr>
            <a:r>
              <a:rPr lang="vi-VN" sz="2000" spc="-10" dirty="0">
                <a:latin typeface="Arial"/>
                <a:cs typeface="Arial"/>
              </a:rPr>
              <a:t>Đây </a:t>
            </a:r>
            <a:r>
              <a:rPr lang="vi-VN" sz="2000" spc="-5" dirty="0">
                <a:latin typeface="Arial"/>
                <a:cs typeface="Arial"/>
              </a:rPr>
              <a:t>là độ lệch gây tốn kém nhất để sửa</a:t>
            </a:r>
            <a:r>
              <a:rPr lang="vi-VN" sz="2000" spc="80" dirty="0">
                <a:latin typeface="Arial"/>
                <a:cs typeface="Arial"/>
              </a:rPr>
              <a:t> </a:t>
            </a:r>
            <a:r>
              <a:rPr lang="vi-VN" sz="2000" spc="-5" dirty="0">
                <a:latin typeface="Arial"/>
                <a:cs typeface="Arial"/>
              </a:rPr>
              <a:t>chữa</a:t>
            </a:r>
            <a:endParaRPr lang="vi-VN" sz="2000" dirty="0">
              <a:latin typeface="Arial"/>
              <a:cs typeface="Arial"/>
            </a:endParaRPr>
          </a:p>
          <a:p>
            <a:pPr marL="469265" marR="150495" lvl="1" indent="0">
              <a:lnSpc>
                <a:spcPct val="100000"/>
              </a:lnSpc>
              <a:spcBef>
                <a:spcPts val="600"/>
              </a:spcBef>
              <a:buNone/>
              <a:tabLst>
                <a:tab pos="756920" algn="l"/>
              </a:tabLst>
            </a:pPr>
            <a:endParaRPr lang="vi-VN" sz="2000" dirty="0">
              <a:latin typeface="Arial"/>
              <a:cs typeface="Arial"/>
            </a:endParaRPr>
          </a:p>
        </p:txBody>
      </p:sp>
      <p:sp>
        <p:nvSpPr>
          <p:cNvPr id="4" name="object 4">
            <a:extLst>
              <a:ext uri="{FF2B5EF4-FFF2-40B4-BE49-F238E27FC236}">
                <a16:creationId xmlns:a16="http://schemas.microsoft.com/office/drawing/2014/main" id="{7183CA12-7D6A-450F-ACF9-CF51688F958A}"/>
              </a:ext>
            </a:extLst>
          </p:cNvPr>
          <p:cNvSpPr/>
          <p:nvPr/>
        </p:nvSpPr>
        <p:spPr>
          <a:xfrm>
            <a:off x="409907" y="2126972"/>
            <a:ext cx="2514600" cy="14478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49121568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81739" y="1082675"/>
            <a:ext cx="8552622" cy="4692650"/>
          </a:xfrm>
        </p:spPr>
        <p:txBody>
          <a:bodyPr>
            <a:noAutofit/>
          </a:bodyPr>
          <a:lstStyle/>
          <a:p>
            <a:pPr marL="12700" algn="just">
              <a:lnSpc>
                <a:spcPct val="100000"/>
              </a:lnSpc>
              <a:spcBef>
                <a:spcPts val="830"/>
              </a:spcBef>
              <a:tabLst>
                <a:tab pos="354965" algn="l"/>
                <a:tab pos="355600" algn="l"/>
              </a:tabLst>
            </a:pPr>
            <a:r>
              <a:rPr lang="en-US" spc="-5" dirty="0" err="1">
                <a:solidFill>
                  <a:schemeClr val="tx1"/>
                </a:solidFill>
                <a:latin typeface="Arial"/>
                <a:cs typeface="Arial"/>
              </a:rPr>
              <a:t>Kiểm</a:t>
            </a:r>
            <a:r>
              <a:rPr lang="en-US" spc="-5" dirty="0">
                <a:solidFill>
                  <a:schemeClr val="tx1"/>
                </a:solidFill>
                <a:latin typeface="Arial"/>
                <a:cs typeface="Arial"/>
              </a:rPr>
              <a:t> </a:t>
            </a:r>
            <a:r>
              <a:rPr lang="en-US" spc="-5" dirty="0" err="1">
                <a:solidFill>
                  <a:schemeClr val="tx1"/>
                </a:solidFill>
                <a:latin typeface="Arial"/>
                <a:cs typeface="Arial"/>
              </a:rPr>
              <a:t>thử</a:t>
            </a:r>
            <a:r>
              <a:rPr lang="en-US" spc="-5" dirty="0">
                <a:solidFill>
                  <a:schemeClr val="tx1"/>
                </a:solidFill>
                <a:latin typeface="Arial"/>
                <a:cs typeface="Arial"/>
              </a:rPr>
              <a:t> </a:t>
            </a:r>
            <a:r>
              <a:rPr lang="en-US" spc="-5" dirty="0" err="1">
                <a:solidFill>
                  <a:schemeClr val="tx1"/>
                </a:solidFill>
                <a:latin typeface="Arial"/>
                <a:cs typeface="Arial"/>
              </a:rPr>
              <a:t>là</a:t>
            </a:r>
            <a:r>
              <a:rPr lang="en-US" spc="-5" dirty="0">
                <a:solidFill>
                  <a:schemeClr val="tx1"/>
                </a:solidFill>
                <a:latin typeface="Arial"/>
                <a:cs typeface="Arial"/>
              </a:rPr>
              <a:t> </a:t>
            </a:r>
            <a:r>
              <a:rPr lang="en-US" spc="-5" dirty="0" err="1">
                <a:solidFill>
                  <a:schemeClr val="tx1"/>
                </a:solidFill>
                <a:latin typeface="Arial"/>
                <a:cs typeface="Arial"/>
              </a:rPr>
              <a:t>gì</a:t>
            </a:r>
            <a:r>
              <a:rPr lang="en-US" spc="-5" dirty="0">
                <a:solidFill>
                  <a:schemeClr val="tx1"/>
                </a:solidFill>
                <a:latin typeface="Arial"/>
                <a:cs typeface="Arial"/>
              </a:rPr>
              <a:t>?</a:t>
            </a:r>
          </a:p>
          <a:p>
            <a:pPr marL="12700" algn="just">
              <a:lnSpc>
                <a:spcPct val="100000"/>
              </a:lnSpc>
              <a:spcBef>
                <a:spcPts val="830"/>
              </a:spcBef>
              <a:tabLst>
                <a:tab pos="354965" algn="l"/>
                <a:tab pos="355600" algn="l"/>
              </a:tabLst>
            </a:pPr>
            <a:r>
              <a:rPr lang="en-US" spc="-5" dirty="0">
                <a:solidFill>
                  <a:schemeClr val="tx1"/>
                </a:solidFill>
                <a:latin typeface="Arial"/>
                <a:cs typeface="Arial"/>
              </a:rPr>
              <a:t>1. </a:t>
            </a:r>
            <a:r>
              <a:rPr lang="vi-VN" spc="-5" dirty="0">
                <a:solidFill>
                  <a:schemeClr val="tx1"/>
                </a:solidFill>
                <a:latin typeface="Arial"/>
                <a:cs typeface="Arial"/>
              </a:rPr>
              <a:t>Theo Glenford</a:t>
            </a:r>
            <a:r>
              <a:rPr lang="vi-VN" dirty="0">
                <a:solidFill>
                  <a:schemeClr val="tx1"/>
                </a:solidFill>
                <a:latin typeface="Arial"/>
                <a:cs typeface="Arial"/>
              </a:rPr>
              <a:t> </a:t>
            </a:r>
            <a:r>
              <a:rPr lang="vi-VN" spc="-5" dirty="0">
                <a:solidFill>
                  <a:schemeClr val="tx1"/>
                </a:solidFill>
                <a:latin typeface="Arial"/>
                <a:cs typeface="Arial"/>
              </a:rPr>
              <a:t>Myers:</a:t>
            </a:r>
            <a:endParaRPr lang="vi-VN" dirty="0">
              <a:solidFill>
                <a:schemeClr val="tx1"/>
              </a:solidFill>
              <a:latin typeface="Arial"/>
              <a:cs typeface="Arial"/>
            </a:endParaRPr>
          </a:p>
          <a:p>
            <a:pPr marL="756285" marR="264795" lvl="1" indent="-287020" algn="just">
              <a:lnSpc>
                <a:spcPct val="100000"/>
              </a:lnSpc>
              <a:spcBef>
                <a:spcPts val="680"/>
              </a:spcBef>
              <a:buChar char="–"/>
              <a:tabLst>
                <a:tab pos="756920" algn="l"/>
              </a:tabLst>
            </a:pPr>
            <a:r>
              <a:rPr lang="vi-VN" sz="2000" spc="-5" dirty="0">
                <a:latin typeface="Arial"/>
                <a:cs typeface="Arial"/>
              </a:rPr>
              <a:t>Kiểm thử là quá </a:t>
            </a:r>
            <a:r>
              <a:rPr lang="vi-VN" sz="2000" spc="25" dirty="0">
                <a:latin typeface="Arial"/>
                <a:cs typeface="Arial"/>
              </a:rPr>
              <a:t>trình </a:t>
            </a:r>
            <a:r>
              <a:rPr lang="vi-VN" sz="2000" spc="-5" dirty="0">
                <a:latin typeface="Arial"/>
                <a:cs typeface="Arial"/>
              </a:rPr>
              <a:t>vận hành chương </a:t>
            </a:r>
            <a:r>
              <a:rPr lang="vi-VN" sz="2000" spc="25" dirty="0">
                <a:latin typeface="Arial"/>
                <a:cs typeface="Arial"/>
              </a:rPr>
              <a:t>trình </a:t>
            </a:r>
            <a:r>
              <a:rPr lang="vi-VN" sz="2000" spc="-5" dirty="0">
                <a:latin typeface="Arial"/>
                <a:cs typeface="Arial"/>
              </a:rPr>
              <a:t>để  </a:t>
            </a:r>
            <a:r>
              <a:rPr lang="vi-VN" sz="2000" spc="35" dirty="0">
                <a:latin typeface="Arial"/>
                <a:cs typeface="Arial"/>
              </a:rPr>
              <a:t>tìm </a:t>
            </a:r>
            <a:r>
              <a:rPr lang="vi-VN" sz="2000" spc="-5" dirty="0">
                <a:latin typeface="Arial"/>
                <a:cs typeface="Arial"/>
              </a:rPr>
              <a:t>ra</a:t>
            </a:r>
            <a:r>
              <a:rPr lang="vi-VN" sz="2000" spc="-45" dirty="0">
                <a:latin typeface="Arial"/>
                <a:cs typeface="Arial"/>
              </a:rPr>
              <a:t> </a:t>
            </a:r>
            <a:r>
              <a:rPr lang="vi-VN" sz="2000" spc="-10" dirty="0">
                <a:latin typeface="Arial"/>
                <a:cs typeface="Arial"/>
              </a:rPr>
              <a:t>lỗi</a:t>
            </a:r>
            <a:endParaRPr lang="vi-VN" sz="2000" dirty="0">
              <a:latin typeface="Arial"/>
              <a:cs typeface="Arial"/>
            </a:endParaRPr>
          </a:p>
          <a:p>
            <a:pPr marL="12700" algn="just">
              <a:lnSpc>
                <a:spcPct val="100000"/>
              </a:lnSpc>
              <a:spcBef>
                <a:spcPts val="715"/>
              </a:spcBef>
              <a:tabLst>
                <a:tab pos="354965" algn="l"/>
                <a:tab pos="355600" algn="l"/>
              </a:tabLst>
            </a:pPr>
            <a:r>
              <a:rPr lang="en-US" spc="-5" dirty="0">
                <a:solidFill>
                  <a:schemeClr val="tx1"/>
                </a:solidFill>
                <a:latin typeface="Arial"/>
                <a:cs typeface="Arial"/>
              </a:rPr>
              <a:t>2. </a:t>
            </a:r>
            <a:r>
              <a:rPr lang="vi-VN" spc="-5" dirty="0">
                <a:solidFill>
                  <a:schemeClr val="tx1"/>
                </a:solidFill>
                <a:latin typeface="Arial"/>
                <a:cs typeface="Arial"/>
              </a:rPr>
              <a:t>Theo </a:t>
            </a:r>
            <a:r>
              <a:rPr lang="vi-VN" dirty="0">
                <a:solidFill>
                  <a:schemeClr val="tx1"/>
                </a:solidFill>
                <a:latin typeface="Arial"/>
                <a:cs typeface="Arial"/>
              </a:rPr>
              <a:t>IEEE: </a:t>
            </a:r>
            <a:r>
              <a:rPr lang="vi-VN" spc="-5" dirty="0">
                <a:solidFill>
                  <a:schemeClr val="tx1"/>
                </a:solidFill>
                <a:latin typeface="Arial"/>
                <a:cs typeface="Arial"/>
              </a:rPr>
              <a:t>Kiểm </a:t>
            </a:r>
            <a:r>
              <a:rPr lang="vi-VN" dirty="0">
                <a:solidFill>
                  <a:schemeClr val="tx1"/>
                </a:solidFill>
                <a:latin typeface="Arial"/>
                <a:cs typeface="Arial"/>
              </a:rPr>
              <a:t>thử</a:t>
            </a:r>
            <a:r>
              <a:rPr lang="vi-VN" spc="-10" dirty="0">
                <a:solidFill>
                  <a:schemeClr val="tx1"/>
                </a:solidFill>
                <a:latin typeface="Arial"/>
                <a:cs typeface="Arial"/>
              </a:rPr>
              <a:t> </a:t>
            </a:r>
            <a:r>
              <a:rPr lang="vi-VN" dirty="0">
                <a:solidFill>
                  <a:schemeClr val="tx1"/>
                </a:solidFill>
                <a:latin typeface="Arial"/>
                <a:cs typeface="Arial"/>
              </a:rPr>
              <a:t>là</a:t>
            </a:r>
          </a:p>
          <a:p>
            <a:pPr marL="756285" marR="240665" lvl="1" indent="-287020" algn="just">
              <a:lnSpc>
                <a:spcPct val="100000"/>
              </a:lnSpc>
              <a:spcBef>
                <a:spcPts val="680"/>
              </a:spcBef>
              <a:buChar char="–"/>
              <a:tabLst>
                <a:tab pos="756920" algn="l"/>
              </a:tabLst>
            </a:pPr>
            <a:r>
              <a:rPr lang="vi-VN" sz="2000" dirty="0">
                <a:latin typeface="Arial"/>
                <a:cs typeface="Arial"/>
              </a:rPr>
              <a:t>Là </a:t>
            </a:r>
            <a:r>
              <a:rPr lang="vi-VN" sz="2000" spc="-5" dirty="0">
                <a:latin typeface="Arial"/>
                <a:cs typeface="Arial"/>
              </a:rPr>
              <a:t>quá </a:t>
            </a:r>
            <a:r>
              <a:rPr lang="vi-VN" sz="2000" spc="25" dirty="0">
                <a:latin typeface="Arial"/>
                <a:cs typeface="Arial"/>
              </a:rPr>
              <a:t>trình </a:t>
            </a:r>
            <a:r>
              <a:rPr lang="vi-VN" sz="2000" spc="-5" dirty="0">
                <a:latin typeface="Arial"/>
                <a:cs typeface="Arial"/>
              </a:rPr>
              <a:t>vận hành hệ thống hoặc thành  phần dưới những điều kiện xác định, quan sát  hoặc ghi nhận kết quả và </a:t>
            </a:r>
            <a:r>
              <a:rPr lang="vi-VN" sz="2000" spc="-10" dirty="0">
                <a:latin typeface="Arial"/>
                <a:cs typeface="Arial"/>
              </a:rPr>
              <a:t>đưa </a:t>
            </a:r>
            <a:r>
              <a:rPr lang="vi-VN" sz="2000" spc="-5" dirty="0">
                <a:latin typeface="Arial"/>
                <a:cs typeface="Arial"/>
              </a:rPr>
              <a:t>ra đánh giá về </a:t>
            </a:r>
            <a:r>
              <a:rPr lang="vi-VN" sz="2000" spc="-10" dirty="0">
                <a:latin typeface="Arial"/>
                <a:cs typeface="Arial"/>
              </a:rPr>
              <a:t>hệ  </a:t>
            </a:r>
            <a:r>
              <a:rPr lang="vi-VN" sz="2000" spc="-5" dirty="0">
                <a:latin typeface="Arial"/>
                <a:cs typeface="Arial"/>
              </a:rPr>
              <a:t>thống hoặc thành phần</a:t>
            </a:r>
            <a:r>
              <a:rPr lang="vi-VN" sz="2000" spc="10" dirty="0">
                <a:latin typeface="Arial"/>
                <a:cs typeface="Arial"/>
              </a:rPr>
              <a:t> </a:t>
            </a:r>
            <a:r>
              <a:rPr lang="vi-VN" sz="2000" spc="-5" dirty="0">
                <a:latin typeface="Arial"/>
                <a:cs typeface="Arial"/>
              </a:rPr>
              <a:t>đó.</a:t>
            </a:r>
            <a:endParaRPr lang="vi-VN" sz="2000" dirty="0">
              <a:latin typeface="Arial"/>
              <a:cs typeface="Arial"/>
            </a:endParaRPr>
          </a:p>
          <a:p>
            <a:pPr marL="756285" marR="5080" lvl="1" indent="-287020" algn="just">
              <a:lnSpc>
                <a:spcPct val="100000"/>
              </a:lnSpc>
              <a:spcBef>
                <a:spcPts val="680"/>
              </a:spcBef>
              <a:buChar char="–"/>
              <a:tabLst>
                <a:tab pos="756920" algn="l"/>
              </a:tabLst>
            </a:pPr>
            <a:r>
              <a:rPr lang="vi-VN" sz="2000" dirty="0">
                <a:latin typeface="Arial"/>
                <a:cs typeface="Arial"/>
              </a:rPr>
              <a:t>Là </a:t>
            </a:r>
            <a:r>
              <a:rPr lang="vi-VN" sz="2000" spc="-5" dirty="0">
                <a:latin typeface="Arial"/>
                <a:cs typeface="Arial"/>
              </a:rPr>
              <a:t>quá </a:t>
            </a:r>
            <a:r>
              <a:rPr lang="vi-VN" sz="2000" spc="25" dirty="0">
                <a:latin typeface="Arial"/>
                <a:cs typeface="Arial"/>
              </a:rPr>
              <a:t>trình </a:t>
            </a:r>
            <a:r>
              <a:rPr lang="vi-VN" sz="2000" spc="-5" dirty="0">
                <a:latin typeface="Arial"/>
                <a:cs typeface="Arial"/>
              </a:rPr>
              <a:t>phân </a:t>
            </a:r>
            <a:r>
              <a:rPr lang="vi-VN" sz="2000" dirty="0">
                <a:latin typeface="Arial"/>
                <a:cs typeface="Arial"/>
              </a:rPr>
              <a:t>tích </a:t>
            </a:r>
            <a:r>
              <a:rPr lang="vi-VN" sz="2000" spc="-5" dirty="0">
                <a:latin typeface="Arial"/>
                <a:cs typeface="Arial"/>
              </a:rPr>
              <a:t>phần mềm để </a:t>
            </a:r>
            <a:r>
              <a:rPr lang="vi-VN" sz="2000" spc="35" dirty="0">
                <a:latin typeface="Arial"/>
                <a:cs typeface="Arial"/>
              </a:rPr>
              <a:t>tìm </a:t>
            </a:r>
            <a:r>
              <a:rPr lang="vi-VN" sz="2000" spc="-5" dirty="0">
                <a:latin typeface="Arial"/>
                <a:cs typeface="Arial"/>
              </a:rPr>
              <a:t>ra sự  khác biệt giữa điều kiện thực tế và điều kiện yêu  cầu </a:t>
            </a:r>
            <a:r>
              <a:rPr lang="vi-VN" sz="2000" dirty="0">
                <a:latin typeface="Arial"/>
                <a:cs typeface="Arial"/>
              </a:rPr>
              <a:t>và </a:t>
            </a:r>
            <a:r>
              <a:rPr lang="vi-VN" sz="2000" spc="-10" dirty="0">
                <a:latin typeface="Arial"/>
                <a:cs typeface="Arial"/>
              </a:rPr>
              <a:t>dựa </a:t>
            </a:r>
            <a:r>
              <a:rPr lang="vi-VN" sz="2000" spc="-5" dirty="0">
                <a:latin typeface="Arial"/>
                <a:cs typeface="Arial"/>
              </a:rPr>
              <a:t>vào điểm khác biệt đó để đánh</a:t>
            </a:r>
            <a:r>
              <a:rPr lang="vi-VN" sz="2000" spc="120" dirty="0">
                <a:latin typeface="Arial"/>
                <a:cs typeface="Arial"/>
              </a:rPr>
              <a:t> </a:t>
            </a:r>
            <a:r>
              <a:rPr lang="vi-VN" sz="2000" spc="-5" dirty="0">
                <a:latin typeface="Arial"/>
                <a:cs typeface="Arial"/>
              </a:rPr>
              <a:t>giá</a:t>
            </a:r>
            <a:endParaRPr lang="vi-VN" sz="2000" dirty="0">
              <a:latin typeface="Arial"/>
              <a:cs typeface="Arial"/>
            </a:endParaRPr>
          </a:p>
        </p:txBody>
      </p:sp>
    </p:spTree>
    <p:extLst>
      <p:ext uri="{BB962C8B-B14F-4D97-AF65-F5344CB8AC3E}">
        <p14:creationId xmlns:p14="http://schemas.microsoft.com/office/powerpoint/2010/main" val="121059587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6" name="object 3">
            <a:extLst>
              <a:ext uri="{FF2B5EF4-FFF2-40B4-BE49-F238E27FC236}">
                <a16:creationId xmlns:a16="http://schemas.microsoft.com/office/drawing/2014/main" id="{7BEEE995-D424-4B24-9C1A-7451FC5AE63B}"/>
              </a:ext>
            </a:extLst>
          </p:cNvPr>
          <p:cNvSpPr/>
          <p:nvPr/>
        </p:nvSpPr>
        <p:spPr>
          <a:xfrm>
            <a:off x="3382786" y="1275133"/>
            <a:ext cx="7436358" cy="441211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5224420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4" name="object 5">
            <a:extLst>
              <a:ext uri="{FF2B5EF4-FFF2-40B4-BE49-F238E27FC236}">
                <a16:creationId xmlns:a16="http://schemas.microsoft.com/office/drawing/2014/main" id="{90D9B1B5-7153-48AB-9D00-68C3DAC87613}"/>
              </a:ext>
            </a:extLst>
          </p:cNvPr>
          <p:cNvSpPr/>
          <p:nvPr/>
        </p:nvSpPr>
        <p:spPr>
          <a:xfrm>
            <a:off x="3096039" y="1020353"/>
            <a:ext cx="7848600" cy="5107051"/>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4163776375"/>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81739" y="1082675"/>
            <a:ext cx="8552622" cy="4692650"/>
          </a:xfrm>
        </p:spPr>
        <p:txBody>
          <a:bodyPr>
            <a:noAutofit/>
          </a:bodyPr>
          <a:lstStyle/>
          <a:p>
            <a:pPr marL="12700">
              <a:lnSpc>
                <a:spcPct val="100000"/>
              </a:lnSpc>
              <a:spcBef>
                <a:spcPts val="830"/>
              </a:spcBef>
              <a:tabLst>
                <a:tab pos="354965" algn="l"/>
                <a:tab pos="355600" algn="l"/>
              </a:tabLst>
            </a:pPr>
            <a:r>
              <a:rPr lang="vi-VN" dirty="0">
                <a:solidFill>
                  <a:schemeClr val="tx1"/>
                </a:solidFill>
                <a:latin typeface="Arial"/>
                <a:cs typeface="Arial"/>
              </a:rPr>
              <a:t>Phân </a:t>
            </a:r>
            <a:r>
              <a:rPr lang="vi-VN" spc="-5" dirty="0">
                <a:solidFill>
                  <a:schemeClr val="tx1"/>
                </a:solidFill>
                <a:latin typeface="Arial"/>
                <a:cs typeface="Arial"/>
              </a:rPr>
              <a:t>loại </a:t>
            </a:r>
            <a:r>
              <a:rPr lang="vi-VN" dirty="0">
                <a:solidFill>
                  <a:schemeClr val="tx1"/>
                </a:solidFill>
                <a:latin typeface="Arial"/>
                <a:cs typeface="Arial"/>
              </a:rPr>
              <a:t>kiểm thử </a:t>
            </a:r>
            <a:r>
              <a:rPr lang="vi-VN" spc="-5" dirty="0">
                <a:solidFill>
                  <a:schemeClr val="tx1"/>
                </a:solidFill>
                <a:latin typeface="Arial"/>
                <a:cs typeface="Arial"/>
              </a:rPr>
              <a:t>dựa </a:t>
            </a:r>
            <a:r>
              <a:rPr lang="vi-VN" dirty="0">
                <a:solidFill>
                  <a:schemeClr val="tx1"/>
                </a:solidFill>
                <a:latin typeface="Arial"/>
                <a:cs typeface="Arial"/>
              </a:rPr>
              <a:t>trên các yếu</a:t>
            </a:r>
            <a:r>
              <a:rPr lang="vi-VN" spc="-135" dirty="0">
                <a:solidFill>
                  <a:schemeClr val="tx1"/>
                </a:solidFill>
                <a:latin typeface="Arial"/>
                <a:cs typeface="Arial"/>
              </a:rPr>
              <a:t> </a:t>
            </a:r>
            <a:r>
              <a:rPr lang="vi-VN" dirty="0">
                <a:solidFill>
                  <a:schemeClr val="tx1"/>
                </a:solidFill>
                <a:latin typeface="Arial"/>
                <a:cs typeface="Arial"/>
              </a:rPr>
              <a:t>tố:</a:t>
            </a:r>
          </a:p>
          <a:p>
            <a:pPr marL="756285" lvl="1" indent="-287020">
              <a:lnSpc>
                <a:spcPct val="100000"/>
              </a:lnSpc>
              <a:spcBef>
                <a:spcPts val="680"/>
              </a:spcBef>
              <a:buChar char="–"/>
              <a:tabLst>
                <a:tab pos="756920" algn="l"/>
              </a:tabLst>
            </a:pPr>
            <a:r>
              <a:rPr lang="vi-VN" sz="2000" spc="-5" dirty="0">
                <a:latin typeface="Arial"/>
                <a:cs typeface="Arial"/>
              </a:rPr>
              <a:t>Mục đích kiểm</a:t>
            </a:r>
            <a:r>
              <a:rPr lang="vi-VN" sz="2000" spc="20" dirty="0">
                <a:latin typeface="Arial"/>
                <a:cs typeface="Arial"/>
              </a:rPr>
              <a:t> </a:t>
            </a:r>
            <a:r>
              <a:rPr lang="vi-VN" sz="2000" spc="-5" dirty="0">
                <a:latin typeface="Arial"/>
                <a:cs typeface="Arial"/>
              </a:rPr>
              <a:t>thử</a:t>
            </a:r>
            <a:r>
              <a:rPr lang="en-US" sz="2000" spc="-5" dirty="0">
                <a:latin typeface="Arial"/>
                <a:cs typeface="Arial"/>
              </a:rPr>
              <a:t>:</a:t>
            </a:r>
          </a:p>
          <a:p>
            <a:pPr marL="1213485" lvl="2" indent="-287020">
              <a:lnSpc>
                <a:spcPct val="100000"/>
              </a:lnSpc>
              <a:spcBef>
                <a:spcPts val="680"/>
              </a:spcBef>
              <a:buChar char="–"/>
              <a:tabLst>
                <a:tab pos="756920" algn="l"/>
              </a:tabLst>
            </a:pPr>
            <a:r>
              <a:rPr lang="en-US" dirty="0" err="1">
                <a:latin typeface="Arial"/>
                <a:cs typeface="Arial"/>
              </a:rPr>
              <a:t>Đơn</a:t>
            </a:r>
            <a:r>
              <a:rPr lang="en-US" dirty="0">
                <a:latin typeface="Arial"/>
                <a:cs typeface="Arial"/>
              </a:rPr>
              <a:t> </a:t>
            </a:r>
            <a:r>
              <a:rPr lang="en-US" dirty="0" err="1">
                <a:latin typeface="Arial"/>
                <a:cs typeface="Arial"/>
              </a:rPr>
              <a:t>vị</a:t>
            </a:r>
            <a:r>
              <a:rPr lang="en-US" dirty="0">
                <a:latin typeface="Arial"/>
                <a:cs typeface="Arial"/>
              </a:rPr>
              <a:t>, </a:t>
            </a:r>
            <a:r>
              <a:rPr lang="en-US" dirty="0" err="1">
                <a:latin typeface="Arial"/>
                <a:cs typeface="Arial"/>
              </a:rPr>
              <a:t>tích</a:t>
            </a:r>
            <a:r>
              <a:rPr lang="en-US" dirty="0">
                <a:latin typeface="Arial"/>
                <a:cs typeface="Arial"/>
              </a:rPr>
              <a:t> </a:t>
            </a:r>
            <a:r>
              <a:rPr lang="en-US" dirty="0" err="1">
                <a:latin typeface="Arial"/>
                <a:cs typeface="Arial"/>
              </a:rPr>
              <a:t>hợp</a:t>
            </a:r>
            <a:r>
              <a:rPr lang="en-US" dirty="0">
                <a:latin typeface="Arial"/>
                <a:cs typeface="Arial"/>
              </a:rPr>
              <a:t>, </a:t>
            </a:r>
            <a:r>
              <a:rPr lang="en-US" dirty="0" err="1">
                <a:latin typeface="Arial"/>
                <a:cs typeface="Arial"/>
              </a:rPr>
              <a:t>hệ</a:t>
            </a:r>
            <a:r>
              <a:rPr lang="en-US" dirty="0">
                <a:latin typeface="Arial"/>
                <a:cs typeface="Arial"/>
              </a:rPr>
              <a:t> </a:t>
            </a:r>
            <a:r>
              <a:rPr lang="en-US" dirty="0" err="1">
                <a:latin typeface="Arial"/>
                <a:cs typeface="Arial"/>
              </a:rPr>
              <a:t>thống</a:t>
            </a:r>
            <a:r>
              <a:rPr lang="en-US" dirty="0">
                <a:latin typeface="Arial"/>
                <a:cs typeface="Arial"/>
              </a:rPr>
              <a:t>, UAT</a:t>
            </a:r>
          </a:p>
          <a:p>
            <a:pPr marL="1213485" lvl="2" indent="-287020">
              <a:lnSpc>
                <a:spcPct val="100000"/>
              </a:lnSpc>
              <a:spcBef>
                <a:spcPts val="680"/>
              </a:spcBef>
              <a:buChar char="–"/>
              <a:tabLst>
                <a:tab pos="756920" algn="l"/>
              </a:tabLst>
            </a:pPr>
            <a:r>
              <a:rPr lang="en-US" dirty="0" err="1">
                <a:latin typeface="Arial"/>
                <a:cs typeface="Arial"/>
              </a:rPr>
              <a:t>Kiểm</a:t>
            </a:r>
            <a:r>
              <a:rPr lang="en-US" dirty="0">
                <a:latin typeface="Arial"/>
                <a:cs typeface="Arial"/>
              </a:rPr>
              <a:t> </a:t>
            </a:r>
            <a:r>
              <a:rPr lang="en-US" dirty="0" err="1">
                <a:latin typeface="Arial"/>
                <a:cs typeface="Arial"/>
              </a:rPr>
              <a:t>thử</a:t>
            </a:r>
            <a:r>
              <a:rPr lang="en-US" dirty="0">
                <a:latin typeface="Arial"/>
                <a:cs typeface="Arial"/>
              </a:rPr>
              <a:t> </a:t>
            </a:r>
            <a:r>
              <a:rPr lang="en-US" dirty="0" err="1">
                <a:latin typeface="Arial"/>
                <a:cs typeface="Arial"/>
              </a:rPr>
              <a:t>khói</a:t>
            </a:r>
            <a:endParaRPr lang="en-US" dirty="0">
              <a:latin typeface="Arial"/>
              <a:cs typeface="Arial"/>
            </a:endParaRPr>
          </a:p>
          <a:p>
            <a:pPr marL="1213485" lvl="2" indent="-287020">
              <a:lnSpc>
                <a:spcPct val="100000"/>
              </a:lnSpc>
              <a:spcBef>
                <a:spcPts val="680"/>
              </a:spcBef>
              <a:buChar char="–"/>
              <a:tabLst>
                <a:tab pos="756920" algn="l"/>
              </a:tabLst>
            </a:pPr>
            <a:r>
              <a:rPr lang="en-US" dirty="0" err="1">
                <a:latin typeface="Arial"/>
                <a:cs typeface="Arial"/>
              </a:rPr>
              <a:t>Kiểm</a:t>
            </a:r>
            <a:r>
              <a:rPr lang="en-US" dirty="0">
                <a:latin typeface="Arial"/>
                <a:cs typeface="Arial"/>
              </a:rPr>
              <a:t> </a:t>
            </a:r>
            <a:r>
              <a:rPr lang="en-US" dirty="0" err="1">
                <a:latin typeface="Arial"/>
                <a:cs typeface="Arial"/>
              </a:rPr>
              <a:t>thử</a:t>
            </a:r>
            <a:r>
              <a:rPr lang="en-US" dirty="0">
                <a:latin typeface="Arial"/>
                <a:cs typeface="Arial"/>
              </a:rPr>
              <a:t> </a:t>
            </a:r>
            <a:r>
              <a:rPr lang="en-US" dirty="0" err="1">
                <a:latin typeface="Arial"/>
                <a:cs typeface="Arial"/>
              </a:rPr>
              <a:t>tải</a:t>
            </a:r>
            <a:r>
              <a:rPr lang="en-US" dirty="0">
                <a:latin typeface="Arial"/>
                <a:cs typeface="Arial"/>
              </a:rPr>
              <a:t> </a:t>
            </a:r>
            <a:r>
              <a:rPr lang="en-US" dirty="0" err="1">
                <a:latin typeface="Arial"/>
                <a:cs typeface="Arial"/>
              </a:rPr>
              <a:t>dữ</a:t>
            </a:r>
            <a:r>
              <a:rPr lang="en-US" dirty="0">
                <a:latin typeface="Arial"/>
                <a:cs typeface="Arial"/>
              </a:rPr>
              <a:t> </a:t>
            </a:r>
            <a:r>
              <a:rPr lang="en-US" dirty="0" err="1">
                <a:latin typeface="Arial"/>
                <a:cs typeface="Arial"/>
              </a:rPr>
              <a:t>liệu</a:t>
            </a:r>
            <a:r>
              <a:rPr lang="en-US" dirty="0">
                <a:latin typeface="Arial"/>
                <a:cs typeface="Arial"/>
              </a:rPr>
              <a:t>, </a:t>
            </a:r>
            <a:r>
              <a:rPr lang="en-US" dirty="0" err="1">
                <a:latin typeface="Arial"/>
                <a:cs typeface="Arial"/>
              </a:rPr>
              <a:t>tải</a:t>
            </a:r>
            <a:r>
              <a:rPr lang="en-US" dirty="0">
                <a:latin typeface="Arial"/>
                <a:cs typeface="Arial"/>
              </a:rPr>
              <a:t> </a:t>
            </a:r>
            <a:r>
              <a:rPr lang="en-US" dirty="0" err="1">
                <a:latin typeface="Arial"/>
                <a:cs typeface="Arial"/>
              </a:rPr>
              <a:t>trọng</a:t>
            </a:r>
            <a:r>
              <a:rPr lang="en-US" dirty="0">
                <a:latin typeface="Arial"/>
                <a:cs typeface="Arial"/>
              </a:rPr>
              <a:t>, </a:t>
            </a:r>
            <a:r>
              <a:rPr lang="en-US" dirty="0" err="1">
                <a:latin typeface="Arial"/>
                <a:cs typeface="Arial"/>
              </a:rPr>
              <a:t>hiệu</a:t>
            </a:r>
            <a:r>
              <a:rPr lang="en-US" dirty="0">
                <a:latin typeface="Arial"/>
                <a:cs typeface="Arial"/>
              </a:rPr>
              <a:t> </a:t>
            </a:r>
            <a:r>
              <a:rPr lang="en-US" dirty="0" err="1">
                <a:latin typeface="Arial"/>
                <a:cs typeface="Arial"/>
              </a:rPr>
              <a:t>năng</a:t>
            </a:r>
            <a:endParaRPr lang="en-US" dirty="0">
              <a:latin typeface="Arial"/>
              <a:cs typeface="Arial"/>
            </a:endParaRPr>
          </a:p>
          <a:p>
            <a:pPr marL="1213485" lvl="2" indent="-287020">
              <a:lnSpc>
                <a:spcPct val="100000"/>
              </a:lnSpc>
              <a:spcBef>
                <a:spcPts val="680"/>
              </a:spcBef>
              <a:buChar char="–"/>
              <a:tabLst>
                <a:tab pos="756920" algn="l"/>
              </a:tabLst>
            </a:pPr>
            <a:r>
              <a:rPr lang="en-US" dirty="0" err="1">
                <a:latin typeface="Arial"/>
                <a:cs typeface="Arial"/>
              </a:rPr>
              <a:t>Kiểm</a:t>
            </a:r>
            <a:r>
              <a:rPr lang="en-US" dirty="0">
                <a:latin typeface="Arial"/>
                <a:cs typeface="Arial"/>
              </a:rPr>
              <a:t> </a:t>
            </a:r>
            <a:r>
              <a:rPr lang="en-US" dirty="0" err="1">
                <a:latin typeface="Arial"/>
                <a:cs typeface="Arial"/>
              </a:rPr>
              <a:t>thử</a:t>
            </a:r>
            <a:r>
              <a:rPr lang="en-US" dirty="0">
                <a:latin typeface="Arial"/>
                <a:cs typeface="Arial"/>
              </a:rPr>
              <a:t> an </a:t>
            </a:r>
            <a:r>
              <a:rPr lang="en-US" dirty="0" err="1">
                <a:latin typeface="Arial"/>
                <a:cs typeface="Arial"/>
              </a:rPr>
              <a:t>toàn</a:t>
            </a:r>
            <a:r>
              <a:rPr lang="en-US" dirty="0">
                <a:latin typeface="Arial"/>
                <a:cs typeface="Arial"/>
              </a:rPr>
              <a:t> </a:t>
            </a:r>
            <a:r>
              <a:rPr lang="en-US" dirty="0" err="1">
                <a:latin typeface="Arial"/>
                <a:cs typeface="Arial"/>
              </a:rPr>
              <a:t>thông</a:t>
            </a:r>
            <a:r>
              <a:rPr lang="en-US" dirty="0">
                <a:latin typeface="Arial"/>
                <a:cs typeface="Arial"/>
              </a:rPr>
              <a:t> tin</a:t>
            </a:r>
            <a:endParaRPr lang="vi-VN" dirty="0">
              <a:latin typeface="Arial"/>
              <a:cs typeface="Arial"/>
            </a:endParaRPr>
          </a:p>
          <a:p>
            <a:pPr marL="756285" lvl="1" indent="-287020">
              <a:lnSpc>
                <a:spcPct val="100000"/>
              </a:lnSpc>
              <a:spcBef>
                <a:spcPts val="675"/>
              </a:spcBef>
              <a:buChar char="–"/>
              <a:tabLst>
                <a:tab pos="756920" algn="l"/>
              </a:tabLst>
            </a:pPr>
            <a:r>
              <a:rPr lang="vi-VN" sz="2000" spc="-5" dirty="0">
                <a:latin typeface="Arial"/>
                <a:cs typeface="Arial"/>
              </a:rPr>
              <a:t>Chiến lược kiểm</a:t>
            </a:r>
            <a:r>
              <a:rPr lang="vi-VN" sz="2000" spc="25" dirty="0">
                <a:latin typeface="Arial"/>
                <a:cs typeface="Arial"/>
              </a:rPr>
              <a:t> </a:t>
            </a:r>
            <a:r>
              <a:rPr lang="vi-VN" sz="2000" spc="-5" dirty="0">
                <a:latin typeface="Arial"/>
                <a:cs typeface="Arial"/>
              </a:rPr>
              <a:t>thử</a:t>
            </a:r>
            <a:r>
              <a:rPr lang="en-US" sz="2000" spc="-5" dirty="0">
                <a:latin typeface="Arial"/>
                <a:cs typeface="Arial"/>
              </a:rPr>
              <a:t>: </a:t>
            </a:r>
            <a:r>
              <a:rPr lang="en-US" sz="2000" spc="-5" dirty="0" err="1">
                <a:latin typeface="Arial"/>
                <a:cs typeface="Arial"/>
              </a:rPr>
              <a:t>tự</a:t>
            </a:r>
            <a:r>
              <a:rPr lang="en-US" sz="2000" spc="-5" dirty="0">
                <a:latin typeface="Arial"/>
                <a:cs typeface="Arial"/>
              </a:rPr>
              <a:t> </a:t>
            </a:r>
            <a:r>
              <a:rPr lang="en-US" sz="2000" spc="-5" dirty="0" err="1">
                <a:latin typeface="Arial"/>
                <a:cs typeface="Arial"/>
              </a:rPr>
              <a:t>động</a:t>
            </a:r>
            <a:r>
              <a:rPr lang="en-US" sz="2000" spc="-5" dirty="0">
                <a:latin typeface="Arial"/>
                <a:cs typeface="Arial"/>
              </a:rPr>
              <a:t>, </a:t>
            </a:r>
            <a:r>
              <a:rPr lang="en-US" sz="2000" spc="-5" dirty="0" err="1">
                <a:latin typeface="Arial"/>
                <a:cs typeface="Arial"/>
              </a:rPr>
              <a:t>thủ</a:t>
            </a:r>
            <a:r>
              <a:rPr lang="en-US" sz="2000" spc="-5" dirty="0">
                <a:latin typeface="Arial"/>
                <a:cs typeface="Arial"/>
              </a:rPr>
              <a:t> </a:t>
            </a:r>
            <a:r>
              <a:rPr lang="en-US" sz="2000" spc="-5" dirty="0" err="1">
                <a:latin typeface="Arial"/>
                <a:cs typeface="Arial"/>
              </a:rPr>
              <a:t>công</a:t>
            </a:r>
            <a:r>
              <a:rPr lang="en-US" sz="2000" spc="-5" dirty="0">
                <a:latin typeface="Arial"/>
                <a:cs typeface="Arial"/>
              </a:rPr>
              <a:t>.</a:t>
            </a:r>
            <a:endParaRPr lang="vi-VN" sz="2000" dirty="0">
              <a:latin typeface="Arial"/>
              <a:cs typeface="Arial"/>
            </a:endParaRPr>
          </a:p>
          <a:p>
            <a:pPr marL="756285" lvl="1" indent="-287020">
              <a:lnSpc>
                <a:spcPct val="100000"/>
              </a:lnSpc>
              <a:spcBef>
                <a:spcPts val="675"/>
              </a:spcBef>
              <a:buChar char="–"/>
              <a:tabLst>
                <a:tab pos="756920" algn="l"/>
              </a:tabLst>
            </a:pPr>
            <a:r>
              <a:rPr lang="vi-VN" sz="2000" spc="-5" dirty="0">
                <a:latin typeface="Arial"/>
                <a:cs typeface="Arial"/>
              </a:rPr>
              <a:t>Phương pháp kiểm</a:t>
            </a:r>
            <a:r>
              <a:rPr lang="vi-VN" sz="2000" spc="40" dirty="0">
                <a:latin typeface="Arial"/>
                <a:cs typeface="Arial"/>
              </a:rPr>
              <a:t> </a:t>
            </a:r>
            <a:r>
              <a:rPr lang="vi-VN" sz="2000" spc="-5" dirty="0">
                <a:latin typeface="Arial"/>
                <a:cs typeface="Arial"/>
              </a:rPr>
              <a:t>thử</a:t>
            </a:r>
            <a:r>
              <a:rPr lang="en-US" sz="2000" spc="-5" dirty="0">
                <a:latin typeface="Arial"/>
                <a:cs typeface="Arial"/>
              </a:rPr>
              <a:t>: </a:t>
            </a:r>
            <a:r>
              <a:rPr lang="en-US" sz="2000" spc="-5" dirty="0" err="1">
                <a:latin typeface="Arial"/>
                <a:cs typeface="Arial"/>
              </a:rPr>
              <a:t>tĩnh</a:t>
            </a:r>
            <a:r>
              <a:rPr lang="en-US" sz="2000" spc="-5" dirty="0">
                <a:latin typeface="Arial"/>
                <a:cs typeface="Arial"/>
              </a:rPr>
              <a:t>, </a:t>
            </a:r>
            <a:r>
              <a:rPr lang="en-US" sz="2000" spc="-5" dirty="0" err="1">
                <a:latin typeface="Arial"/>
                <a:cs typeface="Arial"/>
              </a:rPr>
              <a:t>động</a:t>
            </a:r>
            <a:endParaRPr lang="vi-VN" sz="2000" dirty="0">
              <a:latin typeface="Arial"/>
              <a:cs typeface="Arial"/>
            </a:endParaRPr>
          </a:p>
          <a:p>
            <a:pPr marL="756285" lvl="1" indent="-287020">
              <a:lnSpc>
                <a:spcPct val="100000"/>
              </a:lnSpc>
              <a:spcBef>
                <a:spcPts val="670"/>
              </a:spcBef>
              <a:buChar char="–"/>
              <a:tabLst>
                <a:tab pos="756920" algn="l"/>
              </a:tabLst>
            </a:pPr>
            <a:r>
              <a:rPr lang="vi-VN" sz="2000" spc="-5" dirty="0">
                <a:latin typeface="Arial"/>
                <a:cs typeface="Arial"/>
              </a:rPr>
              <a:t>Kỹ thuật kiểm thử</a:t>
            </a:r>
            <a:r>
              <a:rPr lang="en-US" sz="2000" spc="-5" dirty="0">
                <a:latin typeface="Arial"/>
                <a:cs typeface="Arial"/>
              </a:rPr>
              <a:t>: </a:t>
            </a:r>
            <a:r>
              <a:rPr lang="en-US" sz="2000" spc="-5" dirty="0" err="1">
                <a:latin typeface="Arial"/>
                <a:cs typeface="Arial"/>
              </a:rPr>
              <a:t>hộp</a:t>
            </a:r>
            <a:r>
              <a:rPr lang="en-US" sz="2000" spc="-5" dirty="0">
                <a:latin typeface="Arial"/>
                <a:cs typeface="Arial"/>
              </a:rPr>
              <a:t> </a:t>
            </a:r>
            <a:r>
              <a:rPr lang="en-US" sz="2000" spc="-5" dirty="0" err="1">
                <a:latin typeface="Arial"/>
                <a:cs typeface="Arial"/>
              </a:rPr>
              <a:t>đen</a:t>
            </a:r>
            <a:r>
              <a:rPr lang="en-US" sz="2000" spc="-5" dirty="0">
                <a:latin typeface="Arial"/>
                <a:cs typeface="Arial"/>
              </a:rPr>
              <a:t>, </a:t>
            </a:r>
            <a:r>
              <a:rPr lang="en-US" sz="2000" spc="-5" dirty="0" err="1">
                <a:latin typeface="Arial"/>
                <a:cs typeface="Arial"/>
              </a:rPr>
              <a:t>hộp</a:t>
            </a:r>
            <a:r>
              <a:rPr lang="en-US" sz="2000" spc="-5" dirty="0">
                <a:latin typeface="Arial"/>
                <a:cs typeface="Arial"/>
              </a:rPr>
              <a:t> </a:t>
            </a:r>
            <a:r>
              <a:rPr lang="en-US" sz="2000" spc="-5" dirty="0" err="1">
                <a:latin typeface="Arial"/>
                <a:cs typeface="Arial"/>
              </a:rPr>
              <a:t>trắng</a:t>
            </a:r>
            <a:endParaRPr lang="vi-VN" sz="2000" dirty="0">
              <a:latin typeface="Arial"/>
              <a:cs typeface="Arial"/>
            </a:endParaRPr>
          </a:p>
        </p:txBody>
      </p:sp>
    </p:spTree>
    <p:extLst>
      <p:ext uri="{BB962C8B-B14F-4D97-AF65-F5344CB8AC3E}">
        <p14:creationId xmlns:p14="http://schemas.microsoft.com/office/powerpoint/2010/main" val="234292687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5" name="object 3">
            <a:extLst>
              <a:ext uri="{FF2B5EF4-FFF2-40B4-BE49-F238E27FC236}">
                <a16:creationId xmlns:a16="http://schemas.microsoft.com/office/drawing/2014/main" id="{6B6ACCD1-843A-44D7-80CD-FEFAC0944FF2}"/>
              </a:ext>
            </a:extLst>
          </p:cNvPr>
          <p:cNvSpPr/>
          <p:nvPr/>
        </p:nvSpPr>
        <p:spPr>
          <a:xfrm>
            <a:off x="384289" y="1541658"/>
            <a:ext cx="4691642" cy="1832677"/>
          </a:xfrm>
          <a:prstGeom prst="rect">
            <a:avLst/>
          </a:prstGeom>
          <a:blipFill>
            <a:blip r:embed="rId2" cstate="print"/>
            <a:stretch>
              <a:fillRect/>
            </a:stretch>
          </a:blipFill>
        </p:spPr>
        <p:txBody>
          <a:bodyPr wrap="square" lIns="0" tIns="0" rIns="0" bIns="0" rtlCol="0"/>
          <a:lstStyle/>
          <a:p>
            <a:endParaRPr/>
          </a:p>
        </p:txBody>
      </p:sp>
      <p:pic>
        <p:nvPicPr>
          <p:cNvPr id="6" name="Picture 5">
            <a:extLst>
              <a:ext uri="{FF2B5EF4-FFF2-40B4-BE49-F238E27FC236}">
                <a16:creationId xmlns:a16="http://schemas.microsoft.com/office/drawing/2014/main" id="{1E9F2BB4-BA3E-4C99-A243-5488CAE69035}"/>
              </a:ext>
            </a:extLst>
          </p:cNvPr>
          <p:cNvPicPr>
            <a:picLocks noChangeAspect="1"/>
          </p:cNvPicPr>
          <p:nvPr/>
        </p:nvPicPr>
        <p:blipFill>
          <a:blip r:embed="rId3"/>
          <a:stretch>
            <a:fillRect/>
          </a:stretch>
        </p:blipFill>
        <p:spPr>
          <a:xfrm>
            <a:off x="5638752" y="1057362"/>
            <a:ext cx="6553248" cy="4633946"/>
          </a:xfrm>
          <a:prstGeom prst="rect">
            <a:avLst/>
          </a:prstGeom>
        </p:spPr>
      </p:pic>
    </p:spTree>
    <p:extLst>
      <p:ext uri="{BB962C8B-B14F-4D97-AF65-F5344CB8AC3E}">
        <p14:creationId xmlns:p14="http://schemas.microsoft.com/office/powerpoint/2010/main" val="10189481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pic>
        <p:nvPicPr>
          <p:cNvPr id="5" name="Picture 4">
            <a:extLst>
              <a:ext uri="{FF2B5EF4-FFF2-40B4-BE49-F238E27FC236}">
                <a16:creationId xmlns:a16="http://schemas.microsoft.com/office/drawing/2014/main" id="{3FA2A225-25E2-4849-852B-6E904DC6D6CD}"/>
              </a:ext>
            </a:extLst>
          </p:cNvPr>
          <p:cNvPicPr>
            <a:picLocks noChangeAspect="1"/>
          </p:cNvPicPr>
          <p:nvPr/>
        </p:nvPicPr>
        <p:blipFill>
          <a:blip r:embed="rId2"/>
          <a:stretch>
            <a:fillRect/>
          </a:stretch>
        </p:blipFill>
        <p:spPr>
          <a:xfrm>
            <a:off x="4626621" y="989385"/>
            <a:ext cx="4827883" cy="4959185"/>
          </a:xfrm>
          <a:prstGeom prst="rect">
            <a:avLst/>
          </a:prstGeom>
        </p:spPr>
      </p:pic>
    </p:spTree>
    <p:extLst>
      <p:ext uri="{BB962C8B-B14F-4D97-AF65-F5344CB8AC3E}">
        <p14:creationId xmlns:p14="http://schemas.microsoft.com/office/powerpoint/2010/main" val="312542847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7" name="object 2">
            <a:extLst>
              <a:ext uri="{FF2B5EF4-FFF2-40B4-BE49-F238E27FC236}">
                <a16:creationId xmlns:a16="http://schemas.microsoft.com/office/drawing/2014/main" id="{AF73A7BE-0836-48F0-B73F-FC67AD881A88}"/>
              </a:ext>
            </a:extLst>
          </p:cNvPr>
          <p:cNvSpPr/>
          <p:nvPr/>
        </p:nvSpPr>
        <p:spPr>
          <a:xfrm>
            <a:off x="7841996" y="1112808"/>
            <a:ext cx="3334557" cy="3769829"/>
          </a:xfrm>
          <a:prstGeom prst="rect">
            <a:avLst/>
          </a:prstGeom>
          <a:blipFill>
            <a:blip r:embed="rId2" cstate="print"/>
            <a:stretch>
              <a:fillRect/>
            </a:stretch>
          </a:blipFill>
        </p:spPr>
        <p:txBody>
          <a:bodyPr wrap="square" lIns="0" tIns="0" rIns="0" bIns="0" rtlCol="0"/>
          <a:lstStyle/>
          <a:p>
            <a:endParaRPr/>
          </a:p>
        </p:txBody>
      </p:sp>
      <p:sp>
        <p:nvSpPr>
          <p:cNvPr id="8" name="object 2">
            <a:extLst>
              <a:ext uri="{FF2B5EF4-FFF2-40B4-BE49-F238E27FC236}">
                <a16:creationId xmlns:a16="http://schemas.microsoft.com/office/drawing/2014/main" id="{83045462-BEC5-4119-A074-495FA6C2BDFB}"/>
              </a:ext>
            </a:extLst>
          </p:cNvPr>
          <p:cNvSpPr/>
          <p:nvPr/>
        </p:nvSpPr>
        <p:spPr>
          <a:xfrm>
            <a:off x="2839482" y="1453184"/>
            <a:ext cx="3651143" cy="2910095"/>
          </a:xfrm>
          <a:prstGeom prst="rect">
            <a:avLst/>
          </a:prstGeom>
          <a:blipFill>
            <a:blip r:embed="rId3"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271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Sự</a:t>
            </a:r>
            <a:r>
              <a:rPr lang="en-US" sz="2800" i="1" dirty="0">
                <a:latin typeface="+mj-lt"/>
              </a:rPr>
              <a:t> </a:t>
            </a:r>
            <a:r>
              <a:rPr lang="en-US" sz="2800" i="1" dirty="0" err="1">
                <a:latin typeface="+mj-lt"/>
              </a:rPr>
              <a:t>cần</a:t>
            </a:r>
            <a:r>
              <a:rPr lang="en-US" sz="2800" i="1" dirty="0">
                <a:latin typeface="+mj-lt"/>
              </a:rPr>
              <a:t> </a:t>
            </a:r>
            <a:r>
              <a:rPr lang="en-US" sz="2800" i="1" dirty="0" err="1">
                <a:latin typeface="+mj-lt"/>
              </a:rPr>
              <a:t>thiết</a:t>
            </a:r>
            <a:r>
              <a:rPr lang="en-US" sz="2800" i="1" dirty="0">
                <a:latin typeface="+mj-lt"/>
              </a:rPr>
              <a:t> </a:t>
            </a:r>
            <a:r>
              <a:rPr lang="en-US" sz="2800" i="1" dirty="0" err="1">
                <a:latin typeface="+mj-lt"/>
              </a:rPr>
              <a:t>của</a:t>
            </a:r>
            <a:r>
              <a:rPr lang="en-US" sz="2800" i="1" dirty="0">
                <a:latin typeface="+mj-lt"/>
              </a:rPr>
              <a:t> </a:t>
            </a:r>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pic>
        <p:nvPicPr>
          <p:cNvPr id="6" name="Picture 5">
            <a:extLst>
              <a:ext uri="{FF2B5EF4-FFF2-40B4-BE49-F238E27FC236}">
                <a16:creationId xmlns:a16="http://schemas.microsoft.com/office/drawing/2014/main" id="{D8FC6E82-8A6C-4EE6-8510-78B291F3B655}"/>
              </a:ext>
            </a:extLst>
          </p:cNvPr>
          <p:cNvPicPr>
            <a:picLocks noChangeAspect="1"/>
          </p:cNvPicPr>
          <p:nvPr/>
        </p:nvPicPr>
        <p:blipFill>
          <a:blip r:embed="rId2"/>
          <a:stretch>
            <a:fillRect/>
          </a:stretch>
        </p:blipFill>
        <p:spPr>
          <a:xfrm>
            <a:off x="3001452" y="1112808"/>
            <a:ext cx="8707714" cy="4308613"/>
          </a:xfrm>
          <a:prstGeom prst="rect">
            <a:avLst/>
          </a:prstGeom>
        </p:spPr>
      </p:pic>
    </p:spTree>
    <p:extLst>
      <p:ext uri="{BB962C8B-B14F-4D97-AF65-F5344CB8AC3E}">
        <p14:creationId xmlns:p14="http://schemas.microsoft.com/office/powerpoint/2010/main" val="2973160952"/>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pic>
        <p:nvPicPr>
          <p:cNvPr id="4" name="Picture 3">
            <a:extLst>
              <a:ext uri="{FF2B5EF4-FFF2-40B4-BE49-F238E27FC236}">
                <a16:creationId xmlns:a16="http://schemas.microsoft.com/office/drawing/2014/main" id="{325F2A10-0DB0-459F-B423-D05B6C3ADAD6}"/>
              </a:ext>
            </a:extLst>
          </p:cNvPr>
          <p:cNvPicPr>
            <a:picLocks noChangeAspect="1"/>
          </p:cNvPicPr>
          <p:nvPr/>
        </p:nvPicPr>
        <p:blipFill>
          <a:blip r:embed="rId2"/>
          <a:stretch>
            <a:fillRect/>
          </a:stretch>
        </p:blipFill>
        <p:spPr>
          <a:xfrm>
            <a:off x="2545530" y="1252420"/>
            <a:ext cx="8642592" cy="4040166"/>
          </a:xfrm>
          <a:prstGeom prst="rect">
            <a:avLst/>
          </a:prstGeom>
        </p:spPr>
      </p:pic>
    </p:spTree>
    <p:extLst>
      <p:ext uri="{BB962C8B-B14F-4D97-AF65-F5344CB8AC3E}">
        <p14:creationId xmlns:p14="http://schemas.microsoft.com/office/powerpoint/2010/main" val="1415393887"/>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4" name="object 3">
            <a:extLst>
              <a:ext uri="{FF2B5EF4-FFF2-40B4-BE49-F238E27FC236}">
                <a16:creationId xmlns:a16="http://schemas.microsoft.com/office/drawing/2014/main" id="{904625D7-288E-484A-9A45-784F0545797C}"/>
              </a:ext>
            </a:extLst>
          </p:cNvPr>
          <p:cNvSpPr/>
          <p:nvPr/>
        </p:nvSpPr>
        <p:spPr>
          <a:xfrm>
            <a:off x="3655944" y="1658178"/>
            <a:ext cx="7248525" cy="420052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72690348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Đảm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chất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lượng</a:t>
            </a:r>
            <a:endParaRPr lang="aa-ET" sz="2800" dirty="0"/>
          </a:p>
        </p:txBody>
      </p:sp>
      <p:sp>
        <p:nvSpPr>
          <p:cNvPr id="5" name="object 3">
            <a:extLst>
              <a:ext uri="{FF2B5EF4-FFF2-40B4-BE49-F238E27FC236}">
                <a16:creationId xmlns:a16="http://schemas.microsoft.com/office/drawing/2014/main" id="{BC1BD30F-FC24-400A-B57A-F171E54DC26F}"/>
              </a:ext>
            </a:extLst>
          </p:cNvPr>
          <p:cNvSpPr/>
          <p:nvPr/>
        </p:nvSpPr>
        <p:spPr>
          <a:xfrm>
            <a:off x="3807101" y="1176337"/>
            <a:ext cx="7115175" cy="4505325"/>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051041704"/>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4</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150704" y="1285875"/>
            <a:ext cx="8203096" cy="4692650"/>
          </a:xfrm>
        </p:spPr>
        <p:txBody>
          <a:bodyPr>
            <a:normAutofit/>
          </a:bodyPr>
          <a:lstStyle/>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rPr>
              <a:t>Quản</a:t>
            </a:r>
            <a:r>
              <a:rPr lang="en-US" sz="2000" dirty="0">
                <a:latin typeface="+mj-lt"/>
              </a:rPr>
              <a:t> </a:t>
            </a:r>
            <a:r>
              <a:rPr lang="en-US" sz="2000" dirty="0" err="1">
                <a:latin typeface="+mj-lt"/>
              </a:rPr>
              <a:t>lý</a:t>
            </a:r>
            <a:r>
              <a:rPr lang="en-US" sz="2000" dirty="0">
                <a:latin typeface="+mj-lt"/>
              </a:rPr>
              <a:t> </a:t>
            </a:r>
            <a:r>
              <a:rPr lang="en-US" sz="2000" dirty="0" err="1">
                <a:latin typeface="+mj-lt"/>
              </a:rPr>
              <a:t>dự</a:t>
            </a:r>
            <a:r>
              <a:rPr lang="en-US" sz="2000" dirty="0">
                <a:latin typeface="+mj-lt"/>
              </a:rPr>
              <a:t> </a:t>
            </a:r>
            <a:r>
              <a:rPr lang="en-US" sz="2000" dirty="0" err="1">
                <a:latin typeface="+mj-lt"/>
              </a:rPr>
              <a:t>án</a:t>
            </a:r>
            <a:endParaRPr lang="en-US" sz="2000" dirty="0">
              <a:latin typeface="+mj-lt"/>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rPr>
              <a:t>Lập</a:t>
            </a:r>
            <a:r>
              <a:rPr lang="en-US" sz="2000" dirty="0">
                <a:latin typeface="+mj-lt"/>
              </a:rPr>
              <a:t> </a:t>
            </a:r>
            <a:r>
              <a:rPr lang="en-US" sz="2000" dirty="0" err="1">
                <a:latin typeface="+mj-lt"/>
              </a:rPr>
              <a:t>kế</a:t>
            </a:r>
            <a:r>
              <a:rPr lang="en-US" sz="2000" dirty="0">
                <a:latin typeface="+mj-lt"/>
              </a:rPr>
              <a:t> </a:t>
            </a:r>
            <a:r>
              <a:rPr lang="en-US" sz="2000" dirty="0" err="1">
                <a:latin typeface="+mj-lt"/>
              </a:rPr>
              <a:t>hoạch</a:t>
            </a:r>
            <a:endParaRPr lang="en-US" sz="2000" dirty="0">
              <a:latin typeface="+mj-lt"/>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rPr>
              <a:t>Đảm</a:t>
            </a:r>
            <a:r>
              <a:rPr lang="en-US" sz="2000" dirty="0">
                <a:latin typeface="+mj-lt"/>
              </a:rPr>
              <a:t> </a:t>
            </a:r>
            <a:r>
              <a:rPr lang="en-US" sz="2000" dirty="0" err="1">
                <a:latin typeface="+mj-lt"/>
              </a:rPr>
              <a:t>bảo</a:t>
            </a:r>
            <a:r>
              <a:rPr lang="en-US" sz="2000" dirty="0">
                <a:latin typeface="+mj-lt"/>
              </a:rPr>
              <a:t> </a:t>
            </a:r>
            <a:r>
              <a:rPr lang="en-US" sz="2000" dirty="0" err="1">
                <a:latin typeface="+mj-lt"/>
              </a:rPr>
              <a:t>chất</a:t>
            </a:r>
            <a:r>
              <a:rPr lang="en-US" sz="2000" dirty="0">
                <a:latin typeface="+mj-lt"/>
              </a:rPr>
              <a:t> </a:t>
            </a:r>
            <a:r>
              <a:rPr lang="en-US" sz="2000" dirty="0" err="1">
                <a:latin typeface="+mj-lt"/>
              </a:rPr>
              <a:t>lượng</a:t>
            </a:r>
            <a:endParaRPr lang="en-US" sz="2000" dirty="0">
              <a:latin typeface="+mj-lt"/>
            </a:endParaRPr>
          </a:p>
          <a:p>
            <a:pPr marL="342900" indent="-342900">
              <a:buFont typeface="Wingdings" panose="05000000000000000000" pitchFamily="2" charset="2"/>
              <a:buChar char="Ø"/>
            </a:pPr>
            <a:endParaRPr lang="vi-VN" sz="2000" dirty="0">
              <a:solidFill>
                <a:schemeClr val="tx1"/>
              </a:solidFill>
            </a:endParaRPr>
          </a:p>
        </p:txBody>
      </p:sp>
    </p:spTree>
    <p:extLst>
      <p:ext uri="{BB962C8B-B14F-4D97-AF65-F5344CB8AC3E}">
        <p14:creationId xmlns:p14="http://schemas.microsoft.com/office/powerpoint/2010/main" val="3892288195"/>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2181139"/>
          </a:xfrm>
        </p:spPr>
        <p:txBody>
          <a:bodyPr anchor="b">
            <a:normAutofit/>
          </a:bodyPr>
          <a:lstStyle/>
          <a:p>
            <a:r>
              <a:rPr lang="en-US" dirty="0" err="1"/>
              <a:t>Chương</a:t>
            </a:r>
            <a:r>
              <a:rPr lang="en-US" dirty="0"/>
              <a:t> 5: </a:t>
            </a:r>
            <a:r>
              <a:rPr lang="en-US" sz="4400" dirty="0" err="1"/>
              <a:t>Lấy</a:t>
            </a:r>
            <a:r>
              <a:rPr lang="en-US" sz="4400" dirty="0"/>
              <a:t> </a:t>
            </a:r>
            <a:r>
              <a:rPr lang="en-US" sz="4400" dirty="0" err="1"/>
              <a:t>yêu</a:t>
            </a:r>
            <a:r>
              <a:rPr lang="en-US" sz="4400" dirty="0"/>
              <a:t> </a:t>
            </a:r>
            <a:r>
              <a:rPr lang="en-US" sz="4400" dirty="0" err="1"/>
              <a:t>cầu</a:t>
            </a:r>
            <a:endParaRPr lang="aa-ET" dirty="0"/>
          </a:p>
        </p:txBody>
      </p:sp>
    </p:spTree>
    <p:extLst>
      <p:ext uri="{BB962C8B-B14F-4D97-AF65-F5344CB8AC3E}">
        <p14:creationId xmlns:p14="http://schemas.microsoft.com/office/powerpoint/2010/main" val="214830950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5: </a:t>
            </a:r>
            <a:r>
              <a:rPr lang="en-US" sz="2800" dirty="0" err="1"/>
              <a:t>Lấy</a:t>
            </a:r>
            <a:r>
              <a:rPr lang="en-US" sz="2800" dirty="0"/>
              <a:t> </a:t>
            </a:r>
            <a:r>
              <a:rPr lang="en-US" sz="2800" dirty="0" err="1"/>
              <a:t>yêu</a:t>
            </a:r>
            <a:r>
              <a:rPr lang="en-US" sz="2800" dirty="0"/>
              <a:t> </a:t>
            </a:r>
            <a:r>
              <a:rPr lang="en-US" sz="2800" dirty="0" err="1"/>
              <a:t>cầu</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195430" y="1285875"/>
            <a:ext cx="8158370"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5: </a:t>
            </a: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khái</a:t>
            </a:r>
            <a:r>
              <a:rPr lang="en-US" dirty="0">
                <a:solidFill>
                  <a:schemeClr val="tx1"/>
                </a:solidFill>
                <a:latin typeface="+mj-lt"/>
              </a:rPr>
              <a:t> </a:t>
            </a:r>
            <a:r>
              <a:rPr lang="en-US" dirty="0" err="1">
                <a:solidFill>
                  <a:schemeClr val="tx1"/>
                </a:solidFill>
                <a:latin typeface="+mj-lt"/>
              </a:rPr>
              <a:t>niệm</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yêu</a:t>
            </a:r>
            <a:r>
              <a:rPr lang="en-US" dirty="0">
                <a:solidFill>
                  <a:schemeClr val="tx1"/>
                </a:solidFill>
                <a:latin typeface="+mj-lt"/>
              </a:rPr>
              <a:t> </a:t>
            </a:r>
            <a:r>
              <a:rPr lang="en-US" dirty="0" err="1">
                <a:solidFill>
                  <a:schemeClr val="tx1"/>
                </a:solidFill>
                <a:latin typeface="+mj-lt"/>
              </a:rPr>
              <a:t>cầu</a:t>
            </a:r>
            <a:r>
              <a:rPr lang="en-US" dirty="0">
                <a:solidFill>
                  <a:schemeClr val="tx1"/>
                </a:solidFill>
                <a:latin typeface="+mj-lt"/>
              </a:rPr>
              <a:t>, qui </a:t>
            </a:r>
            <a:r>
              <a:rPr lang="en-US" dirty="0" err="1">
                <a:solidFill>
                  <a:schemeClr val="tx1"/>
                </a:solidFill>
                <a:latin typeface="+mj-lt"/>
              </a:rPr>
              <a:t>trình</a:t>
            </a:r>
            <a:r>
              <a:rPr lang="en-US" dirty="0">
                <a:solidFill>
                  <a:schemeClr val="tx1"/>
                </a:solidFill>
                <a:latin typeface="+mj-lt"/>
              </a:rPr>
              <a:t>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lấy</a:t>
            </a:r>
            <a:r>
              <a:rPr lang="en-US" dirty="0">
                <a:solidFill>
                  <a:schemeClr val="tx1"/>
                </a:solidFill>
                <a:latin typeface="+mj-lt"/>
              </a:rPr>
              <a:t> </a:t>
            </a:r>
            <a:r>
              <a:rPr lang="en-US" dirty="0" err="1">
                <a:solidFill>
                  <a:schemeClr val="tx1"/>
                </a:solidFill>
                <a:latin typeface="+mj-lt"/>
              </a:rPr>
              <a:t>yêu</a:t>
            </a:r>
            <a:r>
              <a:rPr lang="en-US" dirty="0">
                <a:solidFill>
                  <a:schemeClr val="tx1"/>
                </a:solidFill>
                <a:latin typeface="+mj-lt"/>
              </a:rPr>
              <a:t> </a:t>
            </a:r>
            <a:r>
              <a:rPr lang="en-US" dirty="0" err="1">
                <a:solidFill>
                  <a:schemeClr val="tx1"/>
                </a:solidFill>
                <a:latin typeface="+mj-lt"/>
              </a:rPr>
              <a:t>cầu</a:t>
            </a:r>
            <a:r>
              <a:rPr lang="en-US" dirty="0">
                <a:solidFill>
                  <a:schemeClr val="tx1"/>
                </a:solidFill>
                <a:latin typeface="+mj-lt"/>
              </a:rPr>
              <a:t>.</a:t>
            </a: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5:</a:t>
            </a: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Tổng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quan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Đặc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tả</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nghệ</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lấy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Ví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dụ</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thực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hiện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pha</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lấy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2845351655"/>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981739" y="1082675"/>
            <a:ext cx="8552622" cy="4692650"/>
          </a:xfrm>
        </p:spPr>
        <p:txBody>
          <a:bodyPr>
            <a:noAutofit/>
          </a:bodyPr>
          <a:lstStyle/>
          <a:p>
            <a:r>
              <a:rPr lang="vi-VN" b="1" i="0" dirty="0">
                <a:solidFill>
                  <a:schemeClr val="tx1"/>
                </a:solidFill>
                <a:effectLst/>
                <a:latin typeface="+mj-lt"/>
              </a:rPr>
              <a:t>Yêu cầu (requirements): </a:t>
            </a:r>
            <a:r>
              <a:rPr lang="vi-VN" b="0" i="0" dirty="0">
                <a:solidFill>
                  <a:schemeClr val="tx1"/>
                </a:solidFill>
                <a:effectLst/>
                <a:latin typeface="+mj-lt"/>
              </a:rPr>
              <a:t>các mô tả (từ mức chung</a:t>
            </a:r>
            <a:r>
              <a:rPr lang="en-US" b="0" i="0" dirty="0">
                <a:solidFill>
                  <a:schemeClr val="tx1"/>
                </a:solidFill>
                <a:effectLst/>
                <a:latin typeface="+mj-lt"/>
              </a:rPr>
              <a:t> </a:t>
            </a:r>
            <a:r>
              <a:rPr lang="vi-VN" b="0" i="0" dirty="0">
                <a:solidFill>
                  <a:schemeClr val="tx1"/>
                </a:solidFill>
                <a:effectLst/>
                <a:latin typeface="+mj-lt"/>
              </a:rPr>
              <a:t>chung đến chi tiết) về các dịch vụ hệ thống cùng</a:t>
            </a:r>
            <a:r>
              <a:rPr lang="en-US" b="0" i="0" dirty="0">
                <a:solidFill>
                  <a:schemeClr val="tx1"/>
                </a:solidFill>
                <a:effectLst/>
                <a:latin typeface="+mj-lt"/>
              </a:rPr>
              <a:t> </a:t>
            </a:r>
            <a:r>
              <a:rPr lang="vi-VN" b="0" i="0" dirty="0">
                <a:solidFill>
                  <a:schemeClr val="tx1"/>
                </a:solidFill>
                <a:effectLst/>
                <a:latin typeface="+mj-lt"/>
              </a:rPr>
              <a:t>với các ràng buộc</a:t>
            </a:r>
            <a:endParaRPr lang="en-US" b="0" i="0" dirty="0">
              <a:solidFill>
                <a:schemeClr val="tx1"/>
              </a:solidFill>
              <a:effectLst/>
              <a:latin typeface="+mj-lt"/>
            </a:endParaRPr>
          </a:p>
          <a:p>
            <a:endParaRPr lang="vi-VN" b="0" i="0" dirty="0">
              <a:solidFill>
                <a:schemeClr val="tx1"/>
              </a:solidFill>
              <a:effectLst/>
              <a:latin typeface="+mj-lt"/>
            </a:endParaRPr>
          </a:p>
          <a:p>
            <a:r>
              <a:rPr lang="vi-VN" b="1" i="0" dirty="0">
                <a:solidFill>
                  <a:schemeClr val="tx1"/>
                </a:solidFill>
                <a:effectLst/>
                <a:latin typeface="+mj-lt"/>
              </a:rPr>
              <a:t>Mục đích chính của yêu cầu (requirements)</a:t>
            </a:r>
          </a:p>
          <a:p>
            <a:pPr marL="342900" indent="-342900">
              <a:buFont typeface="Wingdings" panose="05000000000000000000" pitchFamily="2" charset="2"/>
              <a:buChar char="Ø"/>
            </a:pPr>
            <a:r>
              <a:rPr lang="vi-VN" b="0" i="0" dirty="0">
                <a:solidFill>
                  <a:schemeClr val="tx1"/>
                </a:solidFill>
                <a:effectLst/>
                <a:latin typeface="+mj-lt"/>
              </a:rPr>
              <a:t>Cơ sở cho đề xuất/ đấu thầu hợp đồng</a:t>
            </a:r>
          </a:p>
          <a:p>
            <a:pPr marL="342900" indent="-342900">
              <a:buFont typeface="Wingdings" panose="05000000000000000000" pitchFamily="2" charset="2"/>
              <a:buChar char="Ø"/>
            </a:pPr>
            <a:r>
              <a:rPr lang="vi-VN" b="0" i="0" dirty="0">
                <a:solidFill>
                  <a:schemeClr val="tx1"/>
                </a:solidFill>
                <a:effectLst/>
                <a:latin typeface="+mj-lt"/>
              </a:rPr>
              <a:t>Cơ sở cho lập hợp đồng</a:t>
            </a:r>
            <a:br>
              <a:rPr lang="vi-VN" dirty="0">
                <a:solidFill>
                  <a:schemeClr val="tx1"/>
                </a:solidFill>
                <a:latin typeface="+mj-lt"/>
              </a:rPr>
            </a:br>
            <a:endParaRPr lang="en-US" dirty="0">
              <a:solidFill>
                <a:schemeClr val="tx1"/>
              </a:solidFill>
              <a:latin typeface="+mj-lt"/>
            </a:endParaRPr>
          </a:p>
          <a:p>
            <a:r>
              <a:rPr lang="en-US" b="1" dirty="0" err="1">
                <a:solidFill>
                  <a:schemeClr val="tx1"/>
                </a:solidFill>
                <a:latin typeface="+mj-lt"/>
              </a:rPr>
              <a:t>Các</a:t>
            </a:r>
            <a:r>
              <a:rPr lang="en-US" b="1" dirty="0">
                <a:solidFill>
                  <a:schemeClr val="tx1"/>
                </a:solidFill>
                <a:latin typeface="+mj-lt"/>
              </a:rPr>
              <a:t> </a:t>
            </a:r>
            <a:r>
              <a:rPr lang="en-US" b="1" dirty="0" err="1">
                <a:solidFill>
                  <a:schemeClr val="tx1"/>
                </a:solidFill>
                <a:latin typeface="+mj-lt"/>
              </a:rPr>
              <a:t>dạng</a:t>
            </a:r>
            <a:r>
              <a:rPr lang="en-US" b="1" dirty="0">
                <a:solidFill>
                  <a:schemeClr val="tx1"/>
                </a:solidFill>
                <a:latin typeface="+mj-lt"/>
              </a:rPr>
              <a:t> </a:t>
            </a:r>
            <a:r>
              <a:rPr lang="en-US" b="1" dirty="0" err="1">
                <a:solidFill>
                  <a:schemeClr val="tx1"/>
                </a:solidFill>
                <a:latin typeface="+mj-lt"/>
              </a:rPr>
              <a:t>yêu</a:t>
            </a:r>
            <a:r>
              <a:rPr lang="en-US" b="1" dirty="0">
                <a:solidFill>
                  <a:schemeClr val="tx1"/>
                </a:solidFill>
                <a:latin typeface="+mj-lt"/>
              </a:rPr>
              <a:t> </a:t>
            </a:r>
            <a:r>
              <a:rPr lang="en-US" b="1" dirty="0" err="1">
                <a:solidFill>
                  <a:schemeClr val="tx1"/>
                </a:solidFill>
                <a:latin typeface="+mj-lt"/>
              </a:rPr>
              <a:t>cầu</a:t>
            </a:r>
            <a:endParaRPr lang="en-US" b="1" dirty="0">
              <a:solidFill>
                <a:schemeClr val="tx1"/>
              </a:solidFill>
              <a:latin typeface="+mj-lt"/>
            </a:endParaRPr>
          </a:p>
          <a:p>
            <a:pPr marL="342900" indent="-342900">
              <a:buFont typeface="Wingdings" panose="05000000000000000000" pitchFamily="2" charset="2"/>
              <a:buChar char="Ø"/>
            </a:pPr>
            <a:r>
              <a:rPr lang="vi-VN" b="0" i="0" dirty="0">
                <a:solidFill>
                  <a:schemeClr val="tx1"/>
                </a:solidFill>
                <a:effectLst/>
                <a:latin typeface="+mj-lt"/>
              </a:rPr>
              <a:t>Yêu cầu người dùng</a:t>
            </a:r>
          </a:p>
          <a:p>
            <a:pPr lvl="1"/>
            <a:r>
              <a:rPr lang="vi-VN" sz="2000" b="0" i="0" dirty="0">
                <a:solidFill>
                  <a:schemeClr val="tx1"/>
                </a:solidFill>
                <a:effectLst/>
                <a:latin typeface="+mj-lt"/>
              </a:rPr>
              <a:t>Ngôn ngữ tự nhiên</a:t>
            </a:r>
          </a:p>
          <a:p>
            <a:pPr lvl="1"/>
            <a:r>
              <a:rPr lang="vi-VN" sz="2000" b="0" i="0" dirty="0">
                <a:solidFill>
                  <a:schemeClr val="tx1"/>
                </a:solidFill>
                <a:effectLst/>
                <a:latin typeface="+mj-lt"/>
              </a:rPr>
              <a:t>Viết cho khách hàng</a:t>
            </a:r>
          </a:p>
          <a:p>
            <a:pPr marL="342900" indent="-342900">
              <a:buFont typeface="Wingdings" panose="05000000000000000000" pitchFamily="2" charset="2"/>
              <a:buChar char="Ø"/>
            </a:pPr>
            <a:r>
              <a:rPr lang="vi-VN" b="0" i="0" dirty="0">
                <a:solidFill>
                  <a:schemeClr val="tx1"/>
                </a:solidFill>
                <a:effectLst/>
                <a:latin typeface="+mj-lt"/>
              </a:rPr>
              <a:t>Yêu cầu hệ thống</a:t>
            </a:r>
          </a:p>
          <a:p>
            <a:pPr lvl="1"/>
            <a:r>
              <a:rPr lang="vi-VN" sz="2000" b="0" i="0" dirty="0">
                <a:solidFill>
                  <a:schemeClr val="tx1"/>
                </a:solidFill>
                <a:effectLst/>
                <a:latin typeface="+mj-lt"/>
              </a:rPr>
              <a:t>Đặc tả chi tiết</a:t>
            </a:r>
          </a:p>
          <a:p>
            <a:pPr lvl="1" algn="just"/>
            <a:r>
              <a:rPr lang="vi-VN" sz="2000" b="0" i="0" dirty="0">
                <a:solidFill>
                  <a:schemeClr val="tx1"/>
                </a:solidFill>
                <a:effectLst/>
                <a:latin typeface="+mj-lt"/>
              </a:rPr>
              <a:t>Xác định những gì cần được phát triển/cài đặt (một</a:t>
            </a:r>
          </a:p>
          <a:p>
            <a:pPr marL="457200" lvl="1" indent="0">
              <a:buNone/>
            </a:pPr>
            <a:r>
              <a:rPr lang="vi-VN" sz="2000" b="0" i="0" dirty="0">
                <a:solidFill>
                  <a:schemeClr val="tx1"/>
                </a:solidFill>
                <a:effectLst/>
                <a:latin typeface="+mj-lt"/>
              </a:rPr>
              <a:t>phần nội dung hợp đồng)</a:t>
            </a:r>
            <a:r>
              <a:rPr lang="vi-VN" sz="2000" dirty="0">
                <a:solidFill>
                  <a:schemeClr val="tx1"/>
                </a:solidFill>
                <a:latin typeface="+mj-lt"/>
              </a:rPr>
              <a:t> </a:t>
            </a:r>
            <a:br>
              <a:rPr lang="vi-VN" sz="2000" dirty="0">
                <a:solidFill>
                  <a:schemeClr val="tx1"/>
                </a:solidFill>
                <a:latin typeface="+mj-lt"/>
              </a:rPr>
            </a:br>
            <a:endParaRPr lang="vi-VN" sz="2000" dirty="0">
              <a:solidFill>
                <a:schemeClr val="tx1"/>
              </a:solidFill>
              <a:latin typeface="+mj-lt"/>
              <a:cs typeface="Arial"/>
            </a:endParaRPr>
          </a:p>
        </p:txBody>
      </p:sp>
    </p:spTree>
    <p:extLst>
      <p:ext uri="{BB962C8B-B14F-4D97-AF65-F5344CB8AC3E}">
        <p14:creationId xmlns:p14="http://schemas.microsoft.com/office/powerpoint/2010/main" val="229104763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981739" y="1082675"/>
            <a:ext cx="8552622" cy="4692650"/>
          </a:xfrm>
        </p:spPr>
        <p:txBody>
          <a:bodyPr>
            <a:noAutofit/>
          </a:bodyPr>
          <a:lstStyle/>
          <a:p>
            <a:r>
              <a:rPr lang="en-US" b="0" i="0" dirty="0" err="1">
                <a:solidFill>
                  <a:srgbClr val="000000"/>
                </a:solidFill>
                <a:effectLst/>
                <a:latin typeface="+mj-lt"/>
              </a:rPr>
              <a:t>Ví</a:t>
            </a:r>
            <a:r>
              <a:rPr lang="en-US" b="0" i="0" dirty="0">
                <a:solidFill>
                  <a:srgbClr val="000000"/>
                </a:solidFill>
                <a:effectLst/>
                <a:latin typeface="+mj-lt"/>
              </a:rPr>
              <a:t> </a:t>
            </a:r>
            <a:r>
              <a:rPr lang="en-US" b="0" i="0" dirty="0" err="1">
                <a:solidFill>
                  <a:srgbClr val="000000"/>
                </a:solidFill>
                <a:effectLst/>
                <a:latin typeface="+mj-lt"/>
              </a:rPr>
              <a:t>dụ</a:t>
            </a:r>
            <a:r>
              <a:rPr lang="en-US" b="0" i="0" dirty="0">
                <a:solidFill>
                  <a:srgbClr val="000000"/>
                </a:solidFill>
                <a:effectLst/>
                <a:latin typeface="+mj-lt"/>
              </a:rPr>
              <a:t>: </a:t>
            </a:r>
            <a:r>
              <a:rPr lang="en-US" b="1" dirty="0" err="1">
                <a:solidFill>
                  <a:srgbClr val="000000"/>
                </a:solidFill>
                <a:latin typeface="+mj-lt"/>
              </a:rPr>
              <a:t>Yêu</a:t>
            </a:r>
            <a:r>
              <a:rPr lang="en-US" b="1" dirty="0">
                <a:solidFill>
                  <a:srgbClr val="000000"/>
                </a:solidFill>
                <a:latin typeface="+mj-lt"/>
              </a:rPr>
              <a:t> </a:t>
            </a:r>
            <a:r>
              <a:rPr lang="en-US" b="1" dirty="0" err="1">
                <a:solidFill>
                  <a:srgbClr val="000000"/>
                </a:solidFill>
                <a:latin typeface="+mj-lt"/>
              </a:rPr>
              <a:t>cầu</a:t>
            </a:r>
            <a:r>
              <a:rPr lang="en-US" b="1" dirty="0">
                <a:solidFill>
                  <a:srgbClr val="000000"/>
                </a:solidFill>
                <a:latin typeface="+mj-lt"/>
              </a:rPr>
              <a:t> </a:t>
            </a:r>
            <a:r>
              <a:rPr lang="en-US" b="1" dirty="0" err="1">
                <a:solidFill>
                  <a:srgbClr val="000000"/>
                </a:solidFill>
                <a:latin typeface="+mj-lt"/>
              </a:rPr>
              <a:t>mức</a:t>
            </a:r>
            <a:r>
              <a:rPr lang="en-US" b="1" dirty="0">
                <a:solidFill>
                  <a:srgbClr val="000000"/>
                </a:solidFill>
                <a:latin typeface="+mj-lt"/>
              </a:rPr>
              <a:t> </a:t>
            </a:r>
            <a:r>
              <a:rPr lang="en-US" b="1" dirty="0" err="1">
                <a:solidFill>
                  <a:srgbClr val="000000"/>
                </a:solidFill>
                <a:latin typeface="+mj-lt"/>
              </a:rPr>
              <a:t>cao</a:t>
            </a:r>
            <a:r>
              <a:rPr lang="en-US" b="1" dirty="0">
                <a:solidFill>
                  <a:srgbClr val="000000"/>
                </a:solidFill>
                <a:latin typeface="+mj-lt"/>
              </a:rPr>
              <a:t> </a:t>
            </a:r>
            <a:r>
              <a:rPr lang="en-US" dirty="0" err="1">
                <a:solidFill>
                  <a:srgbClr val="000000"/>
                </a:solidFill>
                <a:latin typeface="+mj-lt"/>
              </a:rPr>
              <a:t>của</a:t>
            </a:r>
            <a:r>
              <a:rPr lang="en-US" b="0" i="0" dirty="0">
                <a:solidFill>
                  <a:srgbClr val="000000"/>
                </a:solidFill>
                <a:effectLst/>
                <a:latin typeface="+mj-lt"/>
              </a:rPr>
              <a:t> </a:t>
            </a:r>
            <a:r>
              <a:rPr lang="vi-VN" b="0" i="0" dirty="0">
                <a:solidFill>
                  <a:srgbClr val="000000"/>
                </a:solidFill>
                <a:effectLst/>
                <a:latin typeface="+mj-lt"/>
              </a:rPr>
              <a:t>Hệ thống quản lý phòng khám:</a:t>
            </a:r>
          </a:p>
          <a:p>
            <a:pPr marL="342900" indent="-342900">
              <a:buFont typeface="Wingdings" panose="05000000000000000000" pitchFamily="2" charset="2"/>
              <a:buChar char="Ø"/>
            </a:pPr>
            <a:r>
              <a:rPr lang="vi-VN" b="0" i="0" dirty="0">
                <a:solidFill>
                  <a:srgbClr val="000000"/>
                </a:solidFill>
                <a:effectLst/>
                <a:latin typeface="+mj-lt"/>
              </a:rPr>
              <a:t>Người dùng có thể tìm kiếm lịch hẹn khám của các</a:t>
            </a:r>
            <a:r>
              <a:rPr lang="en-US" b="0" i="0" dirty="0">
                <a:solidFill>
                  <a:srgbClr val="000000"/>
                </a:solidFill>
                <a:effectLst/>
                <a:latin typeface="+mj-lt"/>
              </a:rPr>
              <a:t> </a:t>
            </a:r>
            <a:r>
              <a:rPr lang="vi-VN" b="0" i="0" dirty="0">
                <a:solidFill>
                  <a:srgbClr val="000000"/>
                </a:solidFill>
                <a:effectLst/>
                <a:latin typeface="+mj-lt"/>
              </a:rPr>
              <a:t>phòng khám.</a:t>
            </a:r>
          </a:p>
          <a:p>
            <a:pPr marL="342900" indent="-342900">
              <a:buFont typeface="Wingdings" panose="05000000000000000000" pitchFamily="2" charset="2"/>
              <a:buChar char="Ø"/>
            </a:pPr>
            <a:r>
              <a:rPr lang="vi-VN" b="0" i="0" dirty="0">
                <a:solidFill>
                  <a:srgbClr val="000000"/>
                </a:solidFill>
                <a:effectLst/>
                <a:latin typeface="+mj-lt"/>
              </a:rPr>
              <a:t>Hệ thống cho phép tạo ra danh sách bệnh nhân có lịch</a:t>
            </a:r>
            <a:r>
              <a:rPr lang="en-US" b="0" i="0" dirty="0">
                <a:solidFill>
                  <a:srgbClr val="000000"/>
                </a:solidFill>
                <a:effectLst/>
                <a:latin typeface="+mj-lt"/>
              </a:rPr>
              <a:t> </a:t>
            </a:r>
            <a:r>
              <a:rPr lang="vi-VN" b="0" i="0" dirty="0">
                <a:solidFill>
                  <a:srgbClr val="000000"/>
                </a:solidFill>
                <a:effectLst/>
                <a:latin typeface="+mj-lt"/>
              </a:rPr>
              <a:t>khám tại mỗi phòng khám.</a:t>
            </a:r>
          </a:p>
          <a:p>
            <a:pPr marL="342900" indent="-342900">
              <a:buFont typeface="Wingdings" panose="05000000000000000000" pitchFamily="2" charset="2"/>
              <a:buChar char="Ø"/>
            </a:pPr>
            <a:r>
              <a:rPr lang="vi-VN" b="0" i="0" dirty="0">
                <a:solidFill>
                  <a:srgbClr val="000000"/>
                </a:solidFill>
                <a:effectLst/>
                <a:latin typeface="+mj-lt"/>
              </a:rPr>
              <a:t>Mỗi nhân viên phòng khám được hệ thống định danh</a:t>
            </a:r>
            <a:r>
              <a:rPr lang="en-US" b="0" i="0" dirty="0">
                <a:solidFill>
                  <a:srgbClr val="000000"/>
                </a:solidFill>
                <a:effectLst/>
                <a:latin typeface="+mj-lt"/>
              </a:rPr>
              <a:t> </a:t>
            </a:r>
            <a:r>
              <a:rPr lang="vi-VN" b="0" i="0" dirty="0">
                <a:solidFill>
                  <a:srgbClr val="000000"/>
                </a:solidFill>
                <a:effectLst/>
                <a:latin typeface="+mj-lt"/>
              </a:rPr>
              <a:t>thông qua mã nhân viên gồm 8 ký tự.</a:t>
            </a:r>
            <a:r>
              <a:rPr lang="vi-VN" dirty="0">
                <a:latin typeface="+mj-lt"/>
              </a:rPr>
              <a:t> </a:t>
            </a:r>
            <a:endParaRPr lang="en-US" dirty="0">
              <a:latin typeface="+mj-lt"/>
            </a:endParaRPr>
          </a:p>
          <a:p>
            <a:pPr>
              <a:spcBef>
                <a:spcPts val="600"/>
              </a:spcBef>
            </a:pPr>
            <a:r>
              <a:rPr lang="en-US" b="1" i="0" dirty="0">
                <a:solidFill>
                  <a:srgbClr val="000000"/>
                </a:solidFill>
                <a:effectLst/>
                <a:latin typeface="+mj-lt"/>
              </a:rPr>
              <a:t>Y</a:t>
            </a:r>
            <a:r>
              <a:rPr lang="vi-VN" b="1" i="0" dirty="0">
                <a:solidFill>
                  <a:srgbClr val="000000"/>
                </a:solidFill>
                <a:effectLst/>
                <a:latin typeface="+mj-lt"/>
              </a:rPr>
              <a:t>êu cầu người dùng</a:t>
            </a:r>
          </a:p>
          <a:p>
            <a:r>
              <a:rPr lang="vi-VN" b="0" i="0" dirty="0">
                <a:solidFill>
                  <a:srgbClr val="000000"/>
                </a:solidFill>
                <a:effectLst/>
                <a:latin typeface="+mj-lt"/>
              </a:rPr>
              <a:t>1. Hệ thống sinh báo cáo hàng tháng về giá thuốc được kê tại mỗi</a:t>
            </a:r>
            <a:r>
              <a:rPr lang="en-US" b="0" i="0" dirty="0">
                <a:solidFill>
                  <a:srgbClr val="000000"/>
                </a:solidFill>
                <a:effectLst/>
                <a:latin typeface="+mj-lt"/>
              </a:rPr>
              <a:t> </a:t>
            </a:r>
            <a:r>
              <a:rPr lang="vi-VN" b="0" i="0" dirty="0">
                <a:solidFill>
                  <a:srgbClr val="000000"/>
                </a:solidFill>
                <a:effectLst/>
                <a:latin typeface="+mj-lt"/>
              </a:rPr>
              <a:t>phòng khám.</a:t>
            </a:r>
          </a:p>
          <a:p>
            <a:pPr>
              <a:spcBef>
                <a:spcPts val="600"/>
              </a:spcBef>
            </a:pPr>
            <a:r>
              <a:rPr lang="vi-VN" b="1" i="0" dirty="0">
                <a:solidFill>
                  <a:srgbClr val="000000"/>
                </a:solidFill>
                <a:effectLst/>
                <a:latin typeface="+mj-lt"/>
              </a:rPr>
              <a:t>Yêu </a:t>
            </a:r>
            <a:r>
              <a:rPr lang="vi-VN" b="1" dirty="0">
                <a:latin typeface="+mj-lt"/>
              </a:rPr>
              <a:t>cầu</a:t>
            </a:r>
            <a:r>
              <a:rPr lang="vi-VN" b="1" i="0" dirty="0">
                <a:solidFill>
                  <a:srgbClr val="000000"/>
                </a:solidFill>
                <a:effectLst/>
                <a:latin typeface="+mj-lt"/>
              </a:rPr>
              <a:t> hệ thống</a:t>
            </a:r>
          </a:p>
          <a:p>
            <a:r>
              <a:rPr lang="vi-VN" b="0" i="0" dirty="0">
                <a:solidFill>
                  <a:srgbClr val="000000"/>
                </a:solidFill>
                <a:effectLst/>
                <a:latin typeface="+mj-lt"/>
              </a:rPr>
              <a:t>1.1 Vào ngày làm việc cuối tháng, một bản báo cáo về thuốc được</a:t>
            </a:r>
            <a:r>
              <a:rPr lang="en-US" b="0" i="0" dirty="0">
                <a:solidFill>
                  <a:srgbClr val="000000"/>
                </a:solidFill>
                <a:effectLst/>
                <a:latin typeface="+mj-lt"/>
              </a:rPr>
              <a:t> </a:t>
            </a:r>
            <a:r>
              <a:rPr lang="vi-VN" b="0" i="0" dirty="0">
                <a:solidFill>
                  <a:srgbClr val="000000"/>
                </a:solidFill>
                <a:effectLst/>
                <a:latin typeface="+mj-lt"/>
              </a:rPr>
              <a:t>kê, giá thuốc, thông tin phòng khám sẽ được tạo.</a:t>
            </a:r>
          </a:p>
          <a:p>
            <a:r>
              <a:rPr lang="vi-VN" b="0" i="0" dirty="0">
                <a:solidFill>
                  <a:srgbClr val="000000"/>
                </a:solidFill>
                <a:effectLst/>
                <a:latin typeface="+mj-lt"/>
              </a:rPr>
              <a:t>1.2 Sau 17h30 vào ngày làm việc cuối tháng, hệ thống sẽ in tự</a:t>
            </a:r>
            <a:r>
              <a:rPr lang="en-US" b="0" i="0" dirty="0">
                <a:solidFill>
                  <a:srgbClr val="000000"/>
                </a:solidFill>
                <a:effectLst/>
                <a:latin typeface="+mj-lt"/>
              </a:rPr>
              <a:t> </a:t>
            </a:r>
            <a:r>
              <a:rPr lang="vi-VN" b="0" i="0" dirty="0">
                <a:solidFill>
                  <a:srgbClr val="000000"/>
                </a:solidFill>
                <a:effectLst/>
                <a:latin typeface="+mj-lt"/>
              </a:rPr>
              <a:t>động báo cáo tổng hợp về thuốc.</a:t>
            </a:r>
            <a:r>
              <a:rPr lang="vi-VN" dirty="0">
                <a:latin typeface="+mj-lt"/>
              </a:rPr>
              <a:t> </a:t>
            </a:r>
            <a:br>
              <a:rPr lang="vi-VN" dirty="0">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227899031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981739" y="1082675"/>
            <a:ext cx="8552622" cy="4692650"/>
          </a:xfrm>
        </p:spPr>
        <p:txBody>
          <a:bodyPr>
            <a:noAutofit/>
          </a:bodyPr>
          <a:lstStyle/>
          <a:p>
            <a:pPr algn="just"/>
            <a:r>
              <a:rPr lang="vi-VN" b="1" i="0" dirty="0">
                <a:solidFill>
                  <a:schemeClr val="tx1"/>
                </a:solidFill>
                <a:effectLst/>
                <a:latin typeface="+mj-lt"/>
              </a:rPr>
              <a:t>Yêu cầu chức năng</a:t>
            </a:r>
          </a:p>
          <a:p>
            <a:pPr algn="just"/>
            <a:r>
              <a:rPr lang="vi-VN" b="0" i="0" dirty="0">
                <a:solidFill>
                  <a:schemeClr val="tx1"/>
                </a:solidFill>
                <a:effectLst/>
                <a:latin typeface="+mj-lt"/>
              </a:rPr>
              <a:t>– Các phát biểu về dịch vụ hệ thống cung cấp, cách hệ thống phản</a:t>
            </a:r>
            <a:r>
              <a:rPr lang="en-US" b="0" i="0" dirty="0">
                <a:solidFill>
                  <a:schemeClr val="tx1"/>
                </a:solidFill>
                <a:effectLst/>
                <a:latin typeface="+mj-lt"/>
              </a:rPr>
              <a:t> </a:t>
            </a:r>
            <a:r>
              <a:rPr lang="vi-VN" b="0" i="0" dirty="0">
                <a:solidFill>
                  <a:schemeClr val="tx1"/>
                </a:solidFill>
                <a:effectLst/>
                <a:latin typeface="+mj-lt"/>
              </a:rPr>
              <a:t>ứng với môi trường và các hoạt động quan sát được của hệ thống</a:t>
            </a:r>
            <a:r>
              <a:rPr lang="en-US" b="0" i="0" dirty="0">
                <a:solidFill>
                  <a:schemeClr val="tx1"/>
                </a:solidFill>
                <a:effectLst/>
                <a:latin typeface="+mj-lt"/>
              </a:rPr>
              <a:t> </a:t>
            </a:r>
            <a:r>
              <a:rPr lang="vi-VN" b="0" i="0" dirty="0">
                <a:solidFill>
                  <a:schemeClr val="tx1"/>
                </a:solidFill>
                <a:effectLst/>
                <a:latin typeface="+mj-lt"/>
              </a:rPr>
              <a:t>trong các tình huống.</a:t>
            </a:r>
          </a:p>
          <a:p>
            <a:pPr algn="just"/>
            <a:r>
              <a:rPr lang="vi-VN" b="0" i="0" dirty="0">
                <a:solidFill>
                  <a:schemeClr val="tx1"/>
                </a:solidFill>
                <a:effectLst/>
                <a:latin typeface="+mj-lt"/>
              </a:rPr>
              <a:t>– Có thể bao gồm các phát biểu về những gì hệ thống sẽ không thực</a:t>
            </a:r>
            <a:r>
              <a:rPr lang="en-US" b="0" i="0" dirty="0">
                <a:solidFill>
                  <a:schemeClr val="tx1"/>
                </a:solidFill>
                <a:effectLst/>
                <a:latin typeface="+mj-lt"/>
              </a:rPr>
              <a:t> </a:t>
            </a:r>
            <a:r>
              <a:rPr lang="vi-VN" b="0" i="0" dirty="0">
                <a:solidFill>
                  <a:schemeClr val="tx1"/>
                </a:solidFill>
                <a:effectLst/>
                <a:latin typeface="+mj-lt"/>
              </a:rPr>
              <a:t>hiện.</a:t>
            </a:r>
          </a:p>
          <a:p>
            <a:pPr algn="just">
              <a:spcBef>
                <a:spcPts val="600"/>
              </a:spcBef>
            </a:pPr>
            <a:r>
              <a:rPr lang="vi-VN" b="1" i="0" dirty="0">
                <a:solidFill>
                  <a:schemeClr val="tx1"/>
                </a:solidFill>
                <a:effectLst/>
                <a:latin typeface="+mj-lt"/>
              </a:rPr>
              <a:t>Yêu cầu phi chức năng</a:t>
            </a:r>
          </a:p>
          <a:p>
            <a:pPr algn="just"/>
            <a:r>
              <a:rPr lang="vi-VN" b="0" i="0" dirty="0">
                <a:solidFill>
                  <a:schemeClr val="tx1"/>
                </a:solidFill>
                <a:effectLst/>
                <a:latin typeface="+mj-lt"/>
              </a:rPr>
              <a:t>– Ràng buộc về dịch vụ hay chức năng của hệ thống, r</a:t>
            </a:r>
            <a:r>
              <a:rPr lang="en-US" dirty="0">
                <a:solidFill>
                  <a:schemeClr val="tx1"/>
                </a:solidFill>
                <a:latin typeface="+mj-lt"/>
              </a:rPr>
              <a:t>à</a:t>
            </a:r>
            <a:r>
              <a:rPr lang="vi-VN" b="0" i="0" dirty="0">
                <a:solidFill>
                  <a:schemeClr val="tx1"/>
                </a:solidFill>
                <a:effectLst/>
                <a:latin typeface="+mj-lt"/>
              </a:rPr>
              <a:t>ng</a:t>
            </a:r>
            <a:r>
              <a:rPr lang="en-US" b="0" i="0" dirty="0">
                <a:solidFill>
                  <a:schemeClr val="tx1"/>
                </a:solidFill>
                <a:effectLst/>
                <a:latin typeface="+mj-lt"/>
              </a:rPr>
              <a:t> </a:t>
            </a:r>
            <a:r>
              <a:rPr lang="vi-VN" b="0" i="0" dirty="0">
                <a:solidFill>
                  <a:schemeClr val="tx1"/>
                </a:solidFill>
                <a:effectLst/>
                <a:latin typeface="+mj-lt"/>
              </a:rPr>
              <a:t>buộc về thời gian hay r</a:t>
            </a:r>
            <a:r>
              <a:rPr lang="en-US" dirty="0">
                <a:solidFill>
                  <a:schemeClr val="tx1"/>
                </a:solidFill>
                <a:latin typeface="+mj-lt"/>
              </a:rPr>
              <a:t>à</a:t>
            </a:r>
            <a:r>
              <a:rPr lang="vi-VN" b="0" i="0" dirty="0">
                <a:solidFill>
                  <a:schemeClr val="tx1"/>
                </a:solidFill>
                <a:effectLst/>
                <a:latin typeface="+mj-lt"/>
              </a:rPr>
              <a:t>ng</a:t>
            </a:r>
            <a:r>
              <a:rPr lang="en-US" b="0" i="0" dirty="0">
                <a:solidFill>
                  <a:schemeClr val="tx1"/>
                </a:solidFill>
                <a:effectLst/>
                <a:latin typeface="+mj-lt"/>
              </a:rPr>
              <a:t> </a:t>
            </a:r>
            <a:r>
              <a:rPr lang="vi-VN" b="0" i="0" dirty="0">
                <a:solidFill>
                  <a:schemeClr val="tx1"/>
                </a:solidFill>
                <a:effectLst/>
                <a:latin typeface="+mj-lt"/>
              </a:rPr>
              <a:t>buộc về quy trình phát triển.</a:t>
            </a:r>
          </a:p>
          <a:p>
            <a:pPr algn="just"/>
            <a:r>
              <a:rPr lang="vi-VN" b="0" i="0" dirty="0">
                <a:solidFill>
                  <a:schemeClr val="tx1"/>
                </a:solidFill>
                <a:effectLst/>
                <a:latin typeface="+mj-lt"/>
              </a:rPr>
              <a:t>– Thường áp dụng cho tổng thể hệ thống, thay vì từng dịch vụ cụ thể</a:t>
            </a:r>
          </a:p>
          <a:p>
            <a:pPr algn="just">
              <a:spcBef>
                <a:spcPts val="600"/>
              </a:spcBef>
            </a:pPr>
            <a:r>
              <a:rPr lang="vi-VN" b="1" i="0" dirty="0">
                <a:solidFill>
                  <a:schemeClr val="tx1"/>
                </a:solidFill>
                <a:effectLst/>
                <a:latin typeface="+mj-lt"/>
              </a:rPr>
              <a:t>Yêu cầu miền</a:t>
            </a:r>
          </a:p>
          <a:p>
            <a:pPr algn="just"/>
            <a:r>
              <a:rPr lang="vi-VN" b="0" i="0" dirty="0">
                <a:solidFill>
                  <a:schemeClr val="tx1"/>
                </a:solidFill>
                <a:effectLst/>
                <a:latin typeface="+mj-lt"/>
              </a:rPr>
              <a:t>– Các ràng buộc hệ thống xuất phát từ miền hoạt động</a:t>
            </a:r>
            <a:endParaRPr lang="en-US" b="0" i="0" dirty="0">
              <a:solidFill>
                <a:schemeClr val="tx1"/>
              </a:solidFill>
              <a:effectLst/>
              <a:latin typeface="+mj-lt"/>
            </a:endParaRPr>
          </a:p>
          <a:p>
            <a:pPr algn="just"/>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245044195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981739" y="1082675"/>
            <a:ext cx="8552622" cy="4692650"/>
          </a:xfrm>
        </p:spPr>
        <p:txBody>
          <a:bodyPr>
            <a:noAutofit/>
          </a:bodyPr>
          <a:lstStyle/>
          <a:p>
            <a:r>
              <a:rPr lang="en-US" b="1" dirty="0" err="1">
                <a:solidFill>
                  <a:srgbClr val="000000"/>
                </a:solidFill>
                <a:latin typeface="+mj-lt"/>
              </a:rPr>
              <a:t>Yêu</a:t>
            </a:r>
            <a:r>
              <a:rPr lang="en-US" b="1" dirty="0">
                <a:solidFill>
                  <a:srgbClr val="000000"/>
                </a:solidFill>
                <a:latin typeface="+mj-lt"/>
              </a:rPr>
              <a:t> </a:t>
            </a:r>
            <a:r>
              <a:rPr lang="en-US" b="1" dirty="0" err="1">
                <a:solidFill>
                  <a:srgbClr val="000000"/>
                </a:solidFill>
                <a:latin typeface="+mj-lt"/>
              </a:rPr>
              <a:t>cầu</a:t>
            </a:r>
            <a:r>
              <a:rPr lang="en-US" b="1" dirty="0">
                <a:solidFill>
                  <a:srgbClr val="000000"/>
                </a:solidFill>
                <a:latin typeface="+mj-lt"/>
              </a:rPr>
              <a:t> </a:t>
            </a:r>
            <a:r>
              <a:rPr lang="en-US" b="1" dirty="0" err="1">
                <a:solidFill>
                  <a:srgbClr val="000000"/>
                </a:solidFill>
                <a:latin typeface="+mj-lt"/>
              </a:rPr>
              <a:t>chức</a:t>
            </a:r>
            <a:r>
              <a:rPr lang="en-US" b="1" dirty="0">
                <a:solidFill>
                  <a:srgbClr val="000000"/>
                </a:solidFill>
                <a:latin typeface="+mj-lt"/>
              </a:rPr>
              <a:t> </a:t>
            </a:r>
            <a:r>
              <a:rPr lang="en-US" b="1" dirty="0" err="1">
                <a:solidFill>
                  <a:srgbClr val="000000"/>
                </a:solidFill>
                <a:latin typeface="+mj-lt"/>
              </a:rPr>
              <a:t>năng</a:t>
            </a:r>
            <a:endParaRPr lang="en-US" b="1" dirty="0">
              <a:solidFill>
                <a:srgbClr val="000000"/>
              </a:solidFill>
              <a:latin typeface="+mj-lt"/>
            </a:endParaRPr>
          </a:p>
          <a:p>
            <a:r>
              <a:rPr lang="vi-VN" b="0" i="0" dirty="0">
                <a:solidFill>
                  <a:srgbClr val="000000"/>
                </a:solidFill>
                <a:effectLst/>
                <a:latin typeface="+mj-lt"/>
              </a:rPr>
              <a:t>Mô tả các chức năng hay dịch vụ của hệ thống</a:t>
            </a:r>
          </a:p>
          <a:p>
            <a:pPr marL="285750" indent="-285750">
              <a:buFont typeface="Wingdings" panose="05000000000000000000" pitchFamily="2" charset="2"/>
              <a:buChar char="Ø"/>
            </a:pPr>
            <a:r>
              <a:rPr lang="vi-VN" b="0" i="0" dirty="0">
                <a:solidFill>
                  <a:srgbClr val="000000"/>
                </a:solidFill>
                <a:effectLst/>
                <a:latin typeface="+mj-lt"/>
              </a:rPr>
              <a:t>Yêu cầu chức năng mức người dùng thường bao</a:t>
            </a:r>
            <a:r>
              <a:rPr lang="en-US" b="0" i="0" dirty="0">
                <a:solidFill>
                  <a:srgbClr val="000000"/>
                </a:solidFill>
                <a:effectLst/>
                <a:latin typeface="+mj-lt"/>
              </a:rPr>
              <a:t> </a:t>
            </a:r>
            <a:r>
              <a:rPr lang="vi-VN" b="0" i="0" dirty="0">
                <a:solidFill>
                  <a:srgbClr val="000000"/>
                </a:solidFill>
                <a:effectLst/>
                <a:latin typeface="+mj-lt"/>
              </a:rPr>
              <a:t>gồm các phát biểu chung (ở mức cao) về những gì</a:t>
            </a:r>
            <a:r>
              <a:rPr lang="en-US" b="0" i="0" dirty="0">
                <a:solidFill>
                  <a:srgbClr val="000000"/>
                </a:solidFill>
                <a:effectLst/>
                <a:latin typeface="+mj-lt"/>
              </a:rPr>
              <a:t> </a:t>
            </a:r>
            <a:r>
              <a:rPr lang="vi-VN" b="0" i="0" dirty="0">
                <a:solidFill>
                  <a:srgbClr val="000000"/>
                </a:solidFill>
                <a:effectLst/>
                <a:latin typeface="+mj-lt"/>
              </a:rPr>
              <a:t>hệ thống cần làm</a:t>
            </a:r>
          </a:p>
          <a:p>
            <a:pPr marL="285750" indent="-285750">
              <a:buFont typeface="Wingdings" panose="05000000000000000000" pitchFamily="2" charset="2"/>
              <a:buChar char="Ø"/>
            </a:pPr>
            <a:r>
              <a:rPr lang="vi-VN" b="0" i="0" dirty="0">
                <a:solidFill>
                  <a:srgbClr val="000000"/>
                </a:solidFill>
                <a:effectLst/>
                <a:latin typeface="+mj-lt"/>
              </a:rPr>
              <a:t>Yêu cầu chức năng mức hệ thống tập trung mô tả</a:t>
            </a:r>
            <a:r>
              <a:rPr lang="en-US" b="0" i="0" dirty="0">
                <a:solidFill>
                  <a:srgbClr val="000000"/>
                </a:solidFill>
                <a:effectLst/>
                <a:latin typeface="+mj-lt"/>
              </a:rPr>
              <a:t> </a:t>
            </a:r>
            <a:r>
              <a:rPr lang="vi-VN" b="0" i="0" dirty="0">
                <a:solidFill>
                  <a:srgbClr val="000000"/>
                </a:solidFill>
                <a:effectLst/>
                <a:latin typeface="+mj-lt"/>
              </a:rPr>
              <a:t>ở mức chi tiết hơn các dịch vụ hệ thống</a:t>
            </a:r>
            <a:r>
              <a:rPr lang="vi-VN" dirty="0">
                <a:latin typeface="+mj-lt"/>
              </a:rPr>
              <a:t> </a:t>
            </a:r>
            <a:endParaRPr lang="en-US" dirty="0">
              <a:latin typeface="+mj-lt"/>
            </a:endParaRPr>
          </a:p>
          <a:p>
            <a:pPr marL="285750" indent="-285750">
              <a:buFont typeface="Wingdings" panose="05000000000000000000" pitchFamily="2" charset="2"/>
              <a:buChar char="Ø"/>
            </a:pPr>
            <a:endParaRPr lang="en-US" dirty="0">
              <a:latin typeface="+mj-lt"/>
            </a:endParaRPr>
          </a:p>
          <a:p>
            <a:r>
              <a:rPr lang="en-US" b="0" i="0" dirty="0" err="1">
                <a:solidFill>
                  <a:srgbClr val="000000"/>
                </a:solidFill>
                <a:effectLst/>
                <a:latin typeface="+mj-lt"/>
              </a:rPr>
              <a:t>Ví</a:t>
            </a:r>
            <a:r>
              <a:rPr lang="en-US" b="0" i="0" dirty="0">
                <a:solidFill>
                  <a:srgbClr val="000000"/>
                </a:solidFill>
                <a:effectLst/>
                <a:latin typeface="+mj-lt"/>
              </a:rPr>
              <a:t> </a:t>
            </a:r>
            <a:r>
              <a:rPr lang="en-US" b="0" i="0" dirty="0" err="1">
                <a:solidFill>
                  <a:srgbClr val="000000"/>
                </a:solidFill>
                <a:effectLst/>
                <a:latin typeface="+mj-lt"/>
              </a:rPr>
              <a:t>dụ</a:t>
            </a:r>
            <a:r>
              <a:rPr lang="en-US" b="0" i="0" dirty="0">
                <a:solidFill>
                  <a:srgbClr val="000000"/>
                </a:solidFill>
                <a:effectLst/>
                <a:latin typeface="+mj-lt"/>
              </a:rPr>
              <a:t> </a:t>
            </a:r>
            <a:r>
              <a:rPr lang="vi-VN" b="0" i="0" dirty="0">
                <a:solidFill>
                  <a:srgbClr val="000000"/>
                </a:solidFill>
                <a:effectLst/>
                <a:latin typeface="+mj-lt"/>
              </a:rPr>
              <a:t>Hệ thống quản lý phòng khám:</a:t>
            </a:r>
          </a:p>
          <a:p>
            <a:pPr marL="342900" indent="-342900">
              <a:buFont typeface="Wingdings" panose="05000000000000000000" pitchFamily="2" charset="2"/>
              <a:buChar char="Ø"/>
            </a:pPr>
            <a:r>
              <a:rPr lang="vi-VN" b="0" i="0" dirty="0">
                <a:solidFill>
                  <a:srgbClr val="000000"/>
                </a:solidFill>
                <a:effectLst/>
                <a:latin typeface="+mj-lt"/>
              </a:rPr>
              <a:t>Người dùng có thể tìm kiếm lịch hẹn khám của các</a:t>
            </a:r>
            <a:r>
              <a:rPr lang="en-US" b="0" i="0" dirty="0">
                <a:solidFill>
                  <a:srgbClr val="000000"/>
                </a:solidFill>
                <a:effectLst/>
                <a:latin typeface="+mj-lt"/>
              </a:rPr>
              <a:t> </a:t>
            </a:r>
            <a:r>
              <a:rPr lang="vi-VN" b="0" i="0" dirty="0">
                <a:solidFill>
                  <a:srgbClr val="000000"/>
                </a:solidFill>
                <a:effectLst/>
                <a:latin typeface="+mj-lt"/>
              </a:rPr>
              <a:t>phòng khám.</a:t>
            </a:r>
          </a:p>
          <a:p>
            <a:pPr marL="342900" indent="-342900">
              <a:buFont typeface="Wingdings" panose="05000000000000000000" pitchFamily="2" charset="2"/>
              <a:buChar char="Ø"/>
            </a:pPr>
            <a:r>
              <a:rPr lang="vi-VN" b="0" i="0" dirty="0">
                <a:solidFill>
                  <a:srgbClr val="000000"/>
                </a:solidFill>
                <a:effectLst/>
                <a:latin typeface="+mj-lt"/>
              </a:rPr>
              <a:t>Hệ thống cho phép tạo ra danh sách bệnh nhân có lịch</a:t>
            </a:r>
            <a:r>
              <a:rPr lang="en-US" b="0" i="0" dirty="0">
                <a:solidFill>
                  <a:srgbClr val="000000"/>
                </a:solidFill>
                <a:effectLst/>
                <a:latin typeface="+mj-lt"/>
              </a:rPr>
              <a:t> </a:t>
            </a:r>
            <a:r>
              <a:rPr lang="vi-VN" b="0" i="0" dirty="0">
                <a:solidFill>
                  <a:srgbClr val="000000"/>
                </a:solidFill>
                <a:effectLst/>
                <a:latin typeface="+mj-lt"/>
              </a:rPr>
              <a:t>khám tại mỗi phòng khám.</a:t>
            </a:r>
          </a:p>
          <a:p>
            <a:pPr marL="342900" indent="-342900">
              <a:buFont typeface="Wingdings" panose="05000000000000000000" pitchFamily="2" charset="2"/>
              <a:buChar char="Ø"/>
            </a:pPr>
            <a:r>
              <a:rPr lang="vi-VN" b="0" i="0" dirty="0">
                <a:solidFill>
                  <a:srgbClr val="000000"/>
                </a:solidFill>
                <a:effectLst/>
                <a:latin typeface="+mj-lt"/>
              </a:rPr>
              <a:t>Mỗi nhân viên phòng khám được hệ thống định danh</a:t>
            </a:r>
            <a:r>
              <a:rPr lang="en-US" b="0" i="0" dirty="0">
                <a:solidFill>
                  <a:srgbClr val="000000"/>
                </a:solidFill>
                <a:effectLst/>
                <a:latin typeface="+mj-lt"/>
              </a:rPr>
              <a:t> </a:t>
            </a:r>
            <a:r>
              <a:rPr lang="vi-VN" b="0" i="0" dirty="0">
                <a:solidFill>
                  <a:srgbClr val="000000"/>
                </a:solidFill>
                <a:effectLst/>
                <a:latin typeface="+mj-lt"/>
              </a:rPr>
              <a:t>thông qua mã nhân viên gồm 8 ký tự</a:t>
            </a:r>
            <a:r>
              <a:rPr lang="vi-VN" dirty="0">
                <a:latin typeface="+mj-lt"/>
              </a:rPr>
              <a:t> </a:t>
            </a:r>
            <a:br>
              <a:rPr lang="vi-VN" dirty="0">
                <a:latin typeface="+mj-lt"/>
              </a:rPr>
            </a:br>
            <a:br>
              <a:rPr lang="vi-VN" dirty="0">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261045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Sự</a:t>
            </a:r>
            <a:r>
              <a:rPr lang="en-US" sz="2800" i="1" dirty="0">
                <a:latin typeface="+mj-lt"/>
              </a:rPr>
              <a:t> </a:t>
            </a:r>
            <a:r>
              <a:rPr lang="en-US" sz="2800" i="1" dirty="0" err="1">
                <a:latin typeface="+mj-lt"/>
              </a:rPr>
              <a:t>cần</a:t>
            </a:r>
            <a:r>
              <a:rPr lang="en-US" sz="2800" i="1" dirty="0">
                <a:latin typeface="+mj-lt"/>
              </a:rPr>
              <a:t> </a:t>
            </a:r>
            <a:r>
              <a:rPr lang="en-US" sz="2800" i="1" dirty="0" err="1">
                <a:latin typeface="+mj-lt"/>
              </a:rPr>
              <a:t>thiết</a:t>
            </a:r>
            <a:r>
              <a:rPr lang="en-US" sz="2800" i="1" dirty="0">
                <a:latin typeface="+mj-lt"/>
              </a:rPr>
              <a:t> </a:t>
            </a:r>
            <a:r>
              <a:rPr lang="en-US" sz="2800" i="1" dirty="0" err="1">
                <a:latin typeface="+mj-lt"/>
              </a:rPr>
              <a:t>của</a:t>
            </a:r>
            <a:r>
              <a:rPr lang="en-US" sz="2800" i="1" dirty="0">
                <a:latin typeface="+mj-lt"/>
              </a:rPr>
              <a:t> </a:t>
            </a:r>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62471" y="1285875"/>
            <a:ext cx="8491330" cy="4692650"/>
          </a:xfrm>
        </p:spPr>
        <p:txBody>
          <a:bodyPr>
            <a:noAutofit/>
          </a:bodyPr>
          <a:lstStyle/>
          <a:p>
            <a:pPr fontAlgn="base"/>
            <a:r>
              <a:rPr lang="en-US" b="1" dirty="0" err="1">
                <a:solidFill>
                  <a:schemeClr val="tx1"/>
                </a:solidFill>
              </a:rPr>
              <a:t>Cuộc</a:t>
            </a:r>
            <a:r>
              <a:rPr lang="en-US" b="1" dirty="0">
                <a:solidFill>
                  <a:schemeClr val="tx1"/>
                </a:solidFill>
              </a:rPr>
              <a:t> </a:t>
            </a:r>
            <a:r>
              <a:rPr lang="en-US" b="1" dirty="0" err="1">
                <a:solidFill>
                  <a:schemeClr val="tx1"/>
                </a:solidFill>
              </a:rPr>
              <a:t>cách</a:t>
            </a:r>
            <a:r>
              <a:rPr lang="en-US" b="1" dirty="0">
                <a:solidFill>
                  <a:schemeClr val="tx1"/>
                </a:solidFill>
              </a:rPr>
              <a:t> </a:t>
            </a:r>
            <a:r>
              <a:rPr lang="en-US" b="1" dirty="0" err="1">
                <a:solidFill>
                  <a:schemeClr val="tx1"/>
                </a:solidFill>
              </a:rPr>
              <a:t>mạng</a:t>
            </a:r>
            <a:r>
              <a:rPr lang="en-US" b="1" dirty="0">
                <a:solidFill>
                  <a:schemeClr val="tx1"/>
                </a:solidFill>
              </a:rPr>
              <a:t> </a:t>
            </a:r>
            <a:r>
              <a:rPr lang="en-US" b="1" dirty="0" err="1">
                <a:solidFill>
                  <a:schemeClr val="tx1"/>
                </a:solidFill>
              </a:rPr>
              <a:t>công</a:t>
            </a:r>
            <a:r>
              <a:rPr lang="en-US" b="1" dirty="0">
                <a:solidFill>
                  <a:schemeClr val="tx1"/>
                </a:solidFill>
              </a:rPr>
              <a:t> </a:t>
            </a:r>
            <a:r>
              <a:rPr lang="en-US" b="1" dirty="0" err="1">
                <a:solidFill>
                  <a:schemeClr val="tx1"/>
                </a:solidFill>
              </a:rPr>
              <a:t>nghiệp</a:t>
            </a:r>
            <a:r>
              <a:rPr lang="en-US" b="1" dirty="0">
                <a:solidFill>
                  <a:schemeClr val="tx1"/>
                </a:solidFill>
              </a:rPr>
              <a:t> </a:t>
            </a:r>
            <a:r>
              <a:rPr lang="en-US" b="1" dirty="0" err="1">
                <a:solidFill>
                  <a:schemeClr val="tx1"/>
                </a:solidFill>
              </a:rPr>
              <a:t>lần</a:t>
            </a:r>
            <a:r>
              <a:rPr lang="en-US" b="1" dirty="0">
                <a:solidFill>
                  <a:schemeClr val="tx1"/>
                </a:solidFill>
              </a:rPr>
              <a:t> </a:t>
            </a:r>
            <a:r>
              <a:rPr lang="en-US" b="1" dirty="0" err="1">
                <a:solidFill>
                  <a:schemeClr val="tx1"/>
                </a:solidFill>
              </a:rPr>
              <a:t>thứ</a:t>
            </a:r>
            <a:r>
              <a:rPr lang="en-US" b="1" dirty="0">
                <a:solidFill>
                  <a:schemeClr val="tx1"/>
                </a:solidFill>
              </a:rPr>
              <a:t> 4, </a:t>
            </a:r>
            <a:r>
              <a:rPr lang="en-US" b="1" dirty="0" err="1">
                <a:solidFill>
                  <a:schemeClr val="tx1"/>
                </a:solidFill>
              </a:rPr>
              <a:t>đi</a:t>
            </a:r>
            <a:r>
              <a:rPr lang="en-US" b="1" dirty="0">
                <a:solidFill>
                  <a:schemeClr val="tx1"/>
                </a:solidFill>
              </a:rPr>
              <a:t> </a:t>
            </a:r>
            <a:r>
              <a:rPr lang="en-US" b="1" dirty="0" err="1">
                <a:solidFill>
                  <a:schemeClr val="tx1"/>
                </a:solidFill>
              </a:rPr>
              <a:t>cùng</a:t>
            </a:r>
            <a:r>
              <a:rPr lang="en-US" b="1" dirty="0">
                <a:solidFill>
                  <a:schemeClr val="tx1"/>
                </a:solidFill>
              </a:rPr>
              <a:t> </a:t>
            </a:r>
            <a:r>
              <a:rPr lang="en-US" b="1" dirty="0" err="1">
                <a:solidFill>
                  <a:schemeClr val="tx1"/>
                </a:solidFill>
              </a:rPr>
              <a:t>là</a:t>
            </a:r>
            <a:r>
              <a:rPr lang="en-US" b="1" dirty="0">
                <a:solidFill>
                  <a:schemeClr val="tx1"/>
                </a:solidFill>
              </a:rPr>
              <a:t> </a:t>
            </a:r>
            <a:r>
              <a:rPr lang="en-US" b="1" dirty="0" err="1">
                <a:solidFill>
                  <a:schemeClr val="tx1"/>
                </a:solidFill>
              </a:rPr>
              <a:t>các</a:t>
            </a:r>
            <a:r>
              <a:rPr lang="en-US" b="1" dirty="0">
                <a:solidFill>
                  <a:schemeClr val="tx1"/>
                </a:solidFill>
              </a:rPr>
              <a:t> </a:t>
            </a:r>
            <a:r>
              <a:rPr lang="en-US" b="1" dirty="0" err="1">
                <a:solidFill>
                  <a:schemeClr val="tx1"/>
                </a:solidFill>
              </a:rPr>
              <a:t>xu</a:t>
            </a:r>
            <a:r>
              <a:rPr lang="en-US" b="1" dirty="0">
                <a:solidFill>
                  <a:schemeClr val="tx1"/>
                </a:solidFill>
              </a:rPr>
              <a:t> </a:t>
            </a:r>
            <a:r>
              <a:rPr lang="en-US" b="1" dirty="0" err="1">
                <a:solidFill>
                  <a:schemeClr val="tx1"/>
                </a:solidFill>
              </a:rPr>
              <a:t>hướng</a:t>
            </a:r>
            <a:r>
              <a:rPr lang="en-US" b="1" dirty="0">
                <a:solidFill>
                  <a:schemeClr val="tx1"/>
                </a:solidFill>
              </a:rPr>
              <a:t> </a:t>
            </a:r>
          </a:p>
          <a:p>
            <a:pPr fontAlgn="base"/>
            <a:r>
              <a:rPr lang="en-US" b="1" dirty="0" err="1">
                <a:solidFill>
                  <a:schemeClr val="tx1"/>
                </a:solidFill>
              </a:rPr>
              <a:t>công</a:t>
            </a:r>
            <a:r>
              <a:rPr lang="en-US" b="1" dirty="0">
                <a:solidFill>
                  <a:schemeClr val="tx1"/>
                </a:solidFill>
              </a:rPr>
              <a:t> </a:t>
            </a:r>
            <a:r>
              <a:rPr lang="en-US" b="1" dirty="0" err="1">
                <a:solidFill>
                  <a:schemeClr val="tx1"/>
                </a:solidFill>
              </a:rPr>
              <a:t>nghệ</a:t>
            </a:r>
            <a:r>
              <a:rPr lang="en-US" b="1" dirty="0">
                <a:solidFill>
                  <a:schemeClr val="tx1"/>
                </a:solidFill>
              </a:rPr>
              <a:t>/</a:t>
            </a:r>
            <a:r>
              <a:rPr lang="en-US" b="1" dirty="0" err="1">
                <a:solidFill>
                  <a:schemeClr val="tx1"/>
                </a:solidFill>
              </a:rPr>
              <a:t>lĩnh</a:t>
            </a:r>
            <a:r>
              <a:rPr lang="en-US" b="1" dirty="0">
                <a:solidFill>
                  <a:schemeClr val="tx1"/>
                </a:solidFill>
              </a:rPr>
              <a:t> </a:t>
            </a:r>
            <a:r>
              <a:rPr lang="en-US" b="1" dirty="0" err="1">
                <a:solidFill>
                  <a:schemeClr val="tx1"/>
                </a:solidFill>
              </a:rPr>
              <a:t>vực</a:t>
            </a:r>
            <a:r>
              <a:rPr lang="en-US" b="1" dirty="0">
                <a:solidFill>
                  <a:schemeClr val="tx1"/>
                </a:solidFill>
              </a:rPr>
              <a:t> </a:t>
            </a:r>
            <a:r>
              <a:rPr lang="en-US" b="1" dirty="0" err="1">
                <a:solidFill>
                  <a:schemeClr val="tx1"/>
                </a:solidFill>
              </a:rPr>
              <a:t>chủ</a:t>
            </a:r>
            <a:r>
              <a:rPr lang="en-US" b="1" dirty="0">
                <a:solidFill>
                  <a:schemeClr val="tx1"/>
                </a:solidFill>
              </a:rPr>
              <a:t> </a:t>
            </a:r>
            <a:r>
              <a:rPr lang="en-US" b="1" dirty="0" err="1">
                <a:solidFill>
                  <a:schemeClr val="tx1"/>
                </a:solidFill>
              </a:rPr>
              <a:t>đạo</a:t>
            </a:r>
            <a:r>
              <a:rPr lang="en-US" b="1" dirty="0">
                <a:solidFill>
                  <a:schemeClr val="tx1"/>
                </a:solidFill>
              </a:rPr>
              <a:t>:</a:t>
            </a:r>
            <a:endParaRPr lang="en-US" dirty="0">
              <a:solidFill>
                <a:schemeClr val="tx1"/>
              </a:solidFill>
            </a:endParaRPr>
          </a:p>
          <a:p>
            <a:pPr fontAlgn="base">
              <a:spcBef>
                <a:spcPts val="600"/>
              </a:spcBef>
            </a:pPr>
            <a:r>
              <a:rPr lang="en-US" dirty="0">
                <a:solidFill>
                  <a:schemeClr val="tx1"/>
                </a:solidFill>
              </a:rPr>
              <a:t>1) </a:t>
            </a:r>
            <a:r>
              <a:rPr lang="en-US" dirty="0" err="1">
                <a:solidFill>
                  <a:schemeClr val="tx1"/>
                </a:solidFill>
              </a:rPr>
              <a:t>Dữ</a:t>
            </a:r>
            <a:r>
              <a:rPr lang="en-US" dirty="0">
                <a:solidFill>
                  <a:schemeClr val="tx1"/>
                </a:solidFill>
              </a:rPr>
              <a:t> </a:t>
            </a:r>
            <a:r>
              <a:rPr lang="en-US" dirty="0" err="1">
                <a:solidFill>
                  <a:schemeClr val="tx1"/>
                </a:solidFill>
              </a:rPr>
              <a:t>liệu</a:t>
            </a:r>
            <a:r>
              <a:rPr lang="en-US" dirty="0">
                <a:solidFill>
                  <a:schemeClr val="tx1"/>
                </a:solidFill>
              </a:rPr>
              <a:t> </a:t>
            </a:r>
            <a:r>
              <a:rPr lang="en-US" dirty="0" err="1">
                <a:solidFill>
                  <a:schemeClr val="tx1"/>
                </a:solidFill>
              </a:rPr>
              <a:t>lớn</a:t>
            </a:r>
            <a:r>
              <a:rPr lang="en-US" dirty="0">
                <a:solidFill>
                  <a:schemeClr val="tx1"/>
                </a:solidFill>
              </a:rPr>
              <a:t> (Big Data)</a:t>
            </a:r>
          </a:p>
          <a:p>
            <a:pPr fontAlgn="base">
              <a:spcBef>
                <a:spcPts val="600"/>
              </a:spcBef>
            </a:pPr>
            <a:r>
              <a:rPr lang="en-US" dirty="0">
                <a:solidFill>
                  <a:schemeClr val="tx1"/>
                </a:solidFill>
              </a:rPr>
              <a:t>2) </a:t>
            </a:r>
            <a:r>
              <a:rPr lang="en-US" dirty="0" err="1">
                <a:solidFill>
                  <a:schemeClr val="tx1"/>
                </a:solidFill>
              </a:rPr>
              <a:t>Chuỗi</a:t>
            </a:r>
            <a:r>
              <a:rPr lang="en-US" dirty="0">
                <a:solidFill>
                  <a:schemeClr val="tx1"/>
                </a:solidFill>
              </a:rPr>
              <a:t> </a:t>
            </a:r>
            <a:r>
              <a:rPr lang="en-US" dirty="0" err="1">
                <a:solidFill>
                  <a:schemeClr val="tx1"/>
                </a:solidFill>
              </a:rPr>
              <a:t>khối</a:t>
            </a:r>
            <a:r>
              <a:rPr lang="en-US" dirty="0">
                <a:solidFill>
                  <a:schemeClr val="tx1"/>
                </a:solidFill>
              </a:rPr>
              <a:t> (Blockchain)</a:t>
            </a:r>
          </a:p>
          <a:p>
            <a:pPr fontAlgn="base">
              <a:spcBef>
                <a:spcPts val="600"/>
              </a:spcBef>
            </a:pPr>
            <a:r>
              <a:rPr lang="en-US" dirty="0">
                <a:solidFill>
                  <a:schemeClr val="tx1"/>
                </a:solidFill>
              </a:rPr>
              <a:t>3) </a:t>
            </a:r>
            <a:r>
              <a:rPr lang="en-US" dirty="0" err="1">
                <a:solidFill>
                  <a:schemeClr val="tx1"/>
                </a:solidFill>
              </a:rPr>
              <a:t>Trí</a:t>
            </a:r>
            <a:r>
              <a:rPr lang="en-US" dirty="0">
                <a:solidFill>
                  <a:schemeClr val="tx1"/>
                </a:solidFill>
              </a:rPr>
              <a:t> </a:t>
            </a:r>
            <a:r>
              <a:rPr lang="en-US" dirty="0" err="1">
                <a:solidFill>
                  <a:schemeClr val="tx1"/>
                </a:solidFill>
              </a:rPr>
              <a:t>tuệ</a:t>
            </a:r>
            <a:r>
              <a:rPr lang="en-US" dirty="0">
                <a:solidFill>
                  <a:schemeClr val="tx1"/>
                </a:solidFill>
              </a:rPr>
              <a:t> </a:t>
            </a:r>
            <a:r>
              <a:rPr lang="en-US" dirty="0" err="1">
                <a:solidFill>
                  <a:schemeClr val="tx1"/>
                </a:solidFill>
              </a:rPr>
              <a:t>nhân</a:t>
            </a:r>
            <a:r>
              <a:rPr lang="en-US" dirty="0">
                <a:solidFill>
                  <a:schemeClr val="tx1"/>
                </a:solidFill>
              </a:rPr>
              <a:t> </a:t>
            </a:r>
            <a:r>
              <a:rPr lang="en-US" dirty="0" err="1">
                <a:solidFill>
                  <a:schemeClr val="tx1"/>
                </a:solidFill>
              </a:rPr>
              <a:t>tạo</a:t>
            </a:r>
            <a:r>
              <a:rPr lang="en-US" dirty="0">
                <a:solidFill>
                  <a:schemeClr val="tx1"/>
                </a:solidFill>
              </a:rPr>
              <a:t> (Artificial Intelligence)</a:t>
            </a:r>
          </a:p>
          <a:p>
            <a:pPr fontAlgn="base">
              <a:spcBef>
                <a:spcPts val="600"/>
              </a:spcBef>
            </a:pPr>
            <a:r>
              <a:rPr lang="en-US" dirty="0">
                <a:solidFill>
                  <a:schemeClr val="tx1"/>
                </a:solidFill>
              </a:rPr>
              <a:t>4) </a:t>
            </a:r>
            <a:r>
              <a:rPr lang="en-US" dirty="0" err="1">
                <a:solidFill>
                  <a:schemeClr val="tx1"/>
                </a:solidFill>
              </a:rPr>
              <a:t>Thương</a:t>
            </a:r>
            <a:r>
              <a:rPr lang="en-US" dirty="0">
                <a:solidFill>
                  <a:schemeClr val="tx1"/>
                </a:solidFill>
              </a:rPr>
              <a:t> </a:t>
            </a:r>
            <a:r>
              <a:rPr lang="en-US" dirty="0" err="1">
                <a:solidFill>
                  <a:schemeClr val="tx1"/>
                </a:solidFill>
              </a:rPr>
              <a:t>mại</a:t>
            </a:r>
            <a:r>
              <a:rPr lang="en-US" dirty="0">
                <a:solidFill>
                  <a:schemeClr val="tx1"/>
                </a:solidFill>
              </a:rPr>
              <a:t> </a:t>
            </a:r>
            <a:r>
              <a:rPr lang="en-US" dirty="0" err="1">
                <a:solidFill>
                  <a:schemeClr val="tx1"/>
                </a:solidFill>
              </a:rPr>
              <a:t>điện</a:t>
            </a:r>
            <a:r>
              <a:rPr lang="en-US" dirty="0">
                <a:solidFill>
                  <a:schemeClr val="tx1"/>
                </a:solidFill>
              </a:rPr>
              <a:t> </a:t>
            </a:r>
            <a:r>
              <a:rPr lang="en-US" dirty="0" err="1">
                <a:solidFill>
                  <a:schemeClr val="tx1"/>
                </a:solidFill>
              </a:rPr>
              <a:t>tử</a:t>
            </a:r>
            <a:r>
              <a:rPr lang="en-US" dirty="0">
                <a:solidFill>
                  <a:schemeClr val="tx1"/>
                </a:solidFill>
              </a:rPr>
              <a:t> (E-Commerce)</a:t>
            </a:r>
          </a:p>
          <a:p>
            <a:pPr fontAlgn="base">
              <a:spcBef>
                <a:spcPts val="600"/>
              </a:spcBef>
            </a:pPr>
            <a:r>
              <a:rPr lang="en-US" dirty="0">
                <a:solidFill>
                  <a:schemeClr val="tx1"/>
                </a:solidFill>
              </a:rPr>
              <a:t>5) </a:t>
            </a:r>
            <a:r>
              <a:rPr lang="en-US" dirty="0" err="1">
                <a:solidFill>
                  <a:schemeClr val="tx1"/>
                </a:solidFill>
              </a:rPr>
              <a:t>Người</a:t>
            </a:r>
            <a:r>
              <a:rPr lang="en-US" dirty="0">
                <a:solidFill>
                  <a:schemeClr val="tx1"/>
                </a:solidFill>
              </a:rPr>
              <a:t> </a:t>
            </a:r>
            <a:r>
              <a:rPr lang="en-US" dirty="0" err="1">
                <a:solidFill>
                  <a:schemeClr val="tx1"/>
                </a:solidFill>
              </a:rPr>
              <a:t>máy</a:t>
            </a:r>
            <a:r>
              <a:rPr lang="en-US" dirty="0">
                <a:solidFill>
                  <a:schemeClr val="tx1"/>
                </a:solidFill>
              </a:rPr>
              <a:t> (Robotics)</a:t>
            </a:r>
          </a:p>
          <a:p>
            <a:pPr fontAlgn="base">
              <a:spcBef>
                <a:spcPts val="600"/>
              </a:spcBef>
            </a:pPr>
            <a:r>
              <a:rPr lang="en-US" dirty="0">
                <a:solidFill>
                  <a:schemeClr val="tx1"/>
                </a:solidFill>
              </a:rPr>
              <a:t>6) </a:t>
            </a:r>
            <a:r>
              <a:rPr lang="en-US" dirty="0" err="1">
                <a:solidFill>
                  <a:schemeClr val="tx1"/>
                </a:solidFill>
              </a:rPr>
              <a:t>Công</a:t>
            </a:r>
            <a:r>
              <a:rPr lang="en-US" dirty="0">
                <a:solidFill>
                  <a:schemeClr val="tx1"/>
                </a:solidFill>
              </a:rPr>
              <a:t> </a:t>
            </a:r>
            <a:r>
              <a:rPr lang="en-US" dirty="0" err="1">
                <a:solidFill>
                  <a:schemeClr val="tx1"/>
                </a:solidFill>
              </a:rPr>
              <a:t>nghệ</a:t>
            </a:r>
            <a:r>
              <a:rPr lang="en-US" dirty="0">
                <a:solidFill>
                  <a:schemeClr val="tx1"/>
                </a:solidFill>
              </a:rPr>
              <a:t> </a:t>
            </a:r>
            <a:r>
              <a:rPr lang="en-US" dirty="0" err="1">
                <a:solidFill>
                  <a:schemeClr val="tx1"/>
                </a:solidFill>
              </a:rPr>
              <a:t>tài</a:t>
            </a:r>
            <a:r>
              <a:rPr lang="en-US" dirty="0">
                <a:solidFill>
                  <a:schemeClr val="tx1"/>
                </a:solidFill>
              </a:rPr>
              <a:t> </a:t>
            </a:r>
            <a:r>
              <a:rPr lang="en-US" dirty="0" err="1">
                <a:solidFill>
                  <a:schemeClr val="tx1"/>
                </a:solidFill>
              </a:rPr>
              <a:t>chính</a:t>
            </a:r>
            <a:r>
              <a:rPr lang="en-US" dirty="0">
                <a:solidFill>
                  <a:schemeClr val="tx1"/>
                </a:solidFill>
              </a:rPr>
              <a:t> (FinTech)</a:t>
            </a:r>
          </a:p>
          <a:p>
            <a:pPr fontAlgn="base"/>
            <a:r>
              <a:rPr lang="en-US" dirty="0">
                <a:solidFill>
                  <a:schemeClr val="tx1"/>
                </a:solidFill>
              </a:rPr>
              <a:t>7) </a:t>
            </a:r>
            <a:r>
              <a:rPr lang="en-US" dirty="0" err="1">
                <a:solidFill>
                  <a:schemeClr val="tx1"/>
                </a:solidFill>
              </a:rPr>
              <a:t>Công</a:t>
            </a:r>
            <a:r>
              <a:rPr lang="en-US" dirty="0">
                <a:solidFill>
                  <a:schemeClr val="tx1"/>
                </a:solidFill>
              </a:rPr>
              <a:t> </a:t>
            </a:r>
            <a:r>
              <a:rPr lang="en-US" dirty="0" err="1">
                <a:solidFill>
                  <a:schemeClr val="tx1"/>
                </a:solidFill>
              </a:rPr>
              <a:t>nghệ</a:t>
            </a:r>
            <a:r>
              <a:rPr lang="en-US" dirty="0">
                <a:solidFill>
                  <a:schemeClr val="tx1"/>
                </a:solidFill>
              </a:rPr>
              <a:t> in 3D (3D Printing)</a:t>
            </a:r>
          </a:p>
          <a:p>
            <a:pPr fontAlgn="base"/>
            <a:r>
              <a:rPr lang="en-US" dirty="0">
                <a:solidFill>
                  <a:schemeClr val="tx1"/>
                </a:solidFill>
              </a:rPr>
              <a:t>8) </a:t>
            </a:r>
            <a:r>
              <a:rPr lang="en-US" dirty="0" err="1">
                <a:solidFill>
                  <a:schemeClr val="tx1"/>
                </a:solidFill>
              </a:rPr>
              <a:t>Kết</a:t>
            </a:r>
            <a:r>
              <a:rPr lang="en-US" dirty="0">
                <a:solidFill>
                  <a:schemeClr val="tx1"/>
                </a:solidFill>
              </a:rPr>
              <a:t> </a:t>
            </a:r>
            <a:r>
              <a:rPr lang="en-US" dirty="0" err="1">
                <a:solidFill>
                  <a:schemeClr val="tx1"/>
                </a:solidFill>
              </a:rPr>
              <a:t>nối</a:t>
            </a:r>
            <a:r>
              <a:rPr lang="en-US" dirty="0">
                <a:solidFill>
                  <a:schemeClr val="tx1"/>
                </a:solidFill>
              </a:rPr>
              <a:t> </a:t>
            </a:r>
            <a:r>
              <a:rPr lang="en-US" dirty="0" err="1">
                <a:solidFill>
                  <a:schemeClr val="tx1"/>
                </a:solidFill>
              </a:rPr>
              <a:t>thực</a:t>
            </a:r>
            <a:r>
              <a:rPr lang="en-US" dirty="0">
                <a:solidFill>
                  <a:schemeClr val="tx1"/>
                </a:solidFill>
              </a:rPr>
              <a:t> </a:t>
            </a:r>
            <a:r>
              <a:rPr lang="en-US" dirty="0" err="1">
                <a:solidFill>
                  <a:schemeClr val="tx1"/>
                </a:solidFill>
              </a:rPr>
              <a:t>ảo</a:t>
            </a:r>
            <a:endParaRPr lang="en-US" dirty="0">
              <a:solidFill>
                <a:schemeClr val="tx1"/>
              </a:solidFill>
            </a:endParaRPr>
          </a:p>
        </p:txBody>
      </p:sp>
      <p:sp>
        <p:nvSpPr>
          <p:cNvPr id="4" name="Content Placeholder 2">
            <a:extLst>
              <a:ext uri="{FF2B5EF4-FFF2-40B4-BE49-F238E27FC236}">
                <a16:creationId xmlns:a16="http://schemas.microsoft.com/office/drawing/2014/main" id="{4CD16672-16B5-4259-A181-F6C31A7B6222}"/>
              </a:ext>
            </a:extLst>
          </p:cNvPr>
          <p:cNvSpPr txBox="1">
            <a:spLocks/>
          </p:cNvSpPr>
          <p:nvPr/>
        </p:nvSpPr>
        <p:spPr>
          <a:xfrm>
            <a:off x="7792279" y="2118360"/>
            <a:ext cx="3801718" cy="4419600"/>
          </a:xfrm>
          <a:prstGeom prst="rect">
            <a:avLst/>
          </a:prstGeom>
        </p:spPr>
        <p:txBody>
          <a:bodyPr>
            <a:no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tx1">
                    <a:lumMod val="65000"/>
                    <a:lumOff val="3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fontAlgn="base"/>
            <a:r>
              <a:rPr lang="en-US" sz="2000" dirty="0">
                <a:solidFill>
                  <a:schemeClr val="tx1"/>
                </a:solidFill>
              </a:rPr>
              <a:t>9) </a:t>
            </a:r>
            <a:r>
              <a:rPr lang="en-US" sz="2000" dirty="0" err="1">
                <a:solidFill>
                  <a:schemeClr val="tx1"/>
                </a:solidFill>
              </a:rPr>
              <a:t>Các</a:t>
            </a:r>
            <a:r>
              <a:rPr lang="en-US" sz="2000" dirty="0">
                <a:solidFill>
                  <a:schemeClr val="tx1"/>
                </a:solidFill>
              </a:rPr>
              <a:t> </a:t>
            </a:r>
            <a:r>
              <a:rPr lang="en-US" sz="2000" dirty="0" err="1">
                <a:solidFill>
                  <a:schemeClr val="tx1"/>
                </a:solidFill>
              </a:rPr>
              <a:t>nền</a:t>
            </a:r>
            <a:r>
              <a:rPr lang="en-US" sz="2000" dirty="0">
                <a:solidFill>
                  <a:schemeClr val="tx1"/>
                </a:solidFill>
              </a:rPr>
              <a:t> </a:t>
            </a:r>
            <a:r>
              <a:rPr lang="en-US" sz="2000" dirty="0" err="1">
                <a:solidFill>
                  <a:schemeClr val="tx1"/>
                </a:solidFill>
              </a:rPr>
              <a:t>kinh</a:t>
            </a:r>
            <a:r>
              <a:rPr lang="en-US" sz="2000" dirty="0">
                <a:solidFill>
                  <a:schemeClr val="tx1"/>
                </a:solidFill>
              </a:rPr>
              <a:t> </a:t>
            </a:r>
            <a:r>
              <a:rPr lang="en-US" sz="2000" dirty="0" err="1">
                <a:solidFill>
                  <a:schemeClr val="tx1"/>
                </a:solidFill>
              </a:rPr>
              <a:t>tế</a:t>
            </a:r>
            <a:r>
              <a:rPr lang="en-US" sz="2000" dirty="0">
                <a:solidFill>
                  <a:schemeClr val="tx1"/>
                </a:solidFill>
              </a:rPr>
              <a:t> chia </a:t>
            </a:r>
            <a:r>
              <a:rPr lang="en-US" sz="2000" dirty="0" err="1">
                <a:solidFill>
                  <a:schemeClr val="tx1"/>
                </a:solidFill>
              </a:rPr>
              <a:t>sẻ</a:t>
            </a:r>
            <a:r>
              <a:rPr lang="en-US" sz="2000" dirty="0">
                <a:solidFill>
                  <a:schemeClr val="tx1"/>
                </a:solidFill>
              </a:rPr>
              <a:t> (Shared Economies)</a:t>
            </a:r>
          </a:p>
          <a:p>
            <a:pPr algn="just" fontAlgn="base"/>
            <a:r>
              <a:rPr lang="en-US" sz="2000" dirty="0">
                <a:solidFill>
                  <a:schemeClr val="tx1"/>
                </a:solidFill>
              </a:rPr>
              <a:t>10) Internet </a:t>
            </a:r>
            <a:r>
              <a:rPr lang="en-US" sz="2000" dirty="0" err="1">
                <a:solidFill>
                  <a:schemeClr val="tx1"/>
                </a:solidFill>
              </a:rPr>
              <a:t>kết</a:t>
            </a:r>
            <a:r>
              <a:rPr lang="en-US" sz="2000" dirty="0">
                <a:solidFill>
                  <a:schemeClr val="tx1"/>
                </a:solidFill>
              </a:rPr>
              <a:t> </a:t>
            </a:r>
            <a:r>
              <a:rPr lang="en-US" sz="2000" dirty="0" err="1">
                <a:solidFill>
                  <a:schemeClr val="tx1"/>
                </a:solidFill>
              </a:rPr>
              <a:t>nối</a:t>
            </a:r>
            <a:r>
              <a:rPr lang="en-US" sz="2000" dirty="0">
                <a:solidFill>
                  <a:schemeClr val="tx1"/>
                </a:solidFill>
              </a:rPr>
              <a:t> </a:t>
            </a:r>
            <a:r>
              <a:rPr lang="en-US" sz="2000" dirty="0" err="1">
                <a:solidFill>
                  <a:schemeClr val="tx1"/>
                </a:solidFill>
              </a:rPr>
              <a:t>vạn</a:t>
            </a:r>
            <a:r>
              <a:rPr lang="en-US" sz="2000" dirty="0">
                <a:solidFill>
                  <a:schemeClr val="tx1"/>
                </a:solidFill>
              </a:rPr>
              <a:t> </a:t>
            </a:r>
            <a:r>
              <a:rPr lang="en-US" sz="2000" dirty="0" err="1">
                <a:solidFill>
                  <a:schemeClr val="tx1"/>
                </a:solidFill>
              </a:rPr>
              <a:t>vật</a:t>
            </a:r>
            <a:r>
              <a:rPr lang="en-US" sz="2000" dirty="0">
                <a:solidFill>
                  <a:schemeClr val="tx1"/>
                </a:solidFill>
              </a:rPr>
              <a:t> (</a:t>
            </a:r>
            <a:r>
              <a:rPr lang="en-US" sz="2000" dirty="0" err="1">
                <a:solidFill>
                  <a:schemeClr val="tx1"/>
                </a:solidFill>
              </a:rPr>
              <a:t>IoThings</a:t>
            </a:r>
            <a:r>
              <a:rPr lang="en-US" sz="2000" dirty="0">
                <a:solidFill>
                  <a:schemeClr val="tx1"/>
                </a:solidFill>
              </a:rPr>
              <a:t>)</a:t>
            </a:r>
          </a:p>
          <a:p>
            <a:pPr algn="just" fontAlgn="base"/>
            <a:r>
              <a:rPr lang="en-US" sz="2000" dirty="0">
                <a:solidFill>
                  <a:schemeClr val="tx1"/>
                </a:solidFill>
              </a:rPr>
              <a:t>11) </a:t>
            </a:r>
            <a:r>
              <a:rPr lang="en-US" sz="2000" dirty="0" err="1">
                <a:solidFill>
                  <a:schemeClr val="tx1"/>
                </a:solidFill>
              </a:rPr>
              <a:t>Năng</a:t>
            </a:r>
            <a:r>
              <a:rPr lang="en-US" sz="2000" dirty="0">
                <a:solidFill>
                  <a:schemeClr val="tx1"/>
                </a:solidFill>
              </a:rPr>
              <a:t> </a:t>
            </a:r>
            <a:r>
              <a:rPr lang="en-US" sz="2000" dirty="0" err="1">
                <a:solidFill>
                  <a:schemeClr val="tx1"/>
                </a:solidFill>
              </a:rPr>
              <a:t>lượng</a:t>
            </a:r>
            <a:r>
              <a:rPr lang="en-US" sz="2000" dirty="0">
                <a:solidFill>
                  <a:schemeClr val="tx1"/>
                </a:solidFill>
              </a:rPr>
              <a:t> </a:t>
            </a:r>
            <a:r>
              <a:rPr lang="en-US" sz="2000" dirty="0" err="1">
                <a:solidFill>
                  <a:schemeClr val="tx1"/>
                </a:solidFill>
              </a:rPr>
              <a:t>tái</a:t>
            </a:r>
            <a:r>
              <a:rPr lang="en-US" sz="2000" dirty="0">
                <a:solidFill>
                  <a:schemeClr val="tx1"/>
                </a:solidFill>
              </a:rPr>
              <a:t> </a:t>
            </a:r>
            <a:r>
              <a:rPr lang="en-US" sz="2000" dirty="0" err="1">
                <a:solidFill>
                  <a:schemeClr val="tx1"/>
                </a:solidFill>
              </a:rPr>
              <a:t>tạo</a:t>
            </a:r>
            <a:r>
              <a:rPr lang="en-US" sz="2000" dirty="0">
                <a:solidFill>
                  <a:schemeClr val="tx1"/>
                </a:solidFill>
              </a:rPr>
              <a:t>/ </a:t>
            </a:r>
            <a:r>
              <a:rPr lang="en-US" sz="2000" dirty="0" err="1">
                <a:solidFill>
                  <a:schemeClr val="tx1"/>
                </a:solidFill>
              </a:rPr>
              <a:t>Công</a:t>
            </a:r>
            <a:r>
              <a:rPr lang="en-US" sz="2000" dirty="0">
                <a:solidFill>
                  <a:schemeClr val="tx1"/>
                </a:solidFill>
              </a:rPr>
              <a:t> </a:t>
            </a:r>
            <a:r>
              <a:rPr lang="en-US" sz="2000" dirty="0" err="1">
                <a:solidFill>
                  <a:schemeClr val="tx1"/>
                </a:solidFill>
              </a:rPr>
              <a:t>nghệ</a:t>
            </a:r>
            <a:r>
              <a:rPr lang="en-US" sz="2000" dirty="0">
                <a:solidFill>
                  <a:schemeClr val="tx1"/>
                </a:solidFill>
              </a:rPr>
              <a:t> </a:t>
            </a:r>
            <a:r>
              <a:rPr lang="en-US" sz="2000" dirty="0" err="1">
                <a:solidFill>
                  <a:schemeClr val="tx1"/>
                </a:solidFill>
              </a:rPr>
              <a:t>sạch</a:t>
            </a:r>
            <a:endParaRPr lang="en-US" sz="2000" dirty="0">
              <a:solidFill>
                <a:schemeClr val="tx1"/>
              </a:solidFill>
            </a:endParaRPr>
          </a:p>
          <a:p>
            <a:pPr algn="just" fontAlgn="base"/>
            <a:r>
              <a:rPr lang="en-US" sz="2000" dirty="0">
                <a:solidFill>
                  <a:schemeClr val="tx1"/>
                </a:solidFill>
              </a:rPr>
              <a:t>12) </a:t>
            </a:r>
            <a:r>
              <a:rPr lang="en-US" sz="2000" dirty="0" err="1">
                <a:solidFill>
                  <a:schemeClr val="tx1"/>
                </a:solidFill>
              </a:rPr>
              <a:t>Công</a:t>
            </a:r>
            <a:r>
              <a:rPr lang="en-US" sz="2000" dirty="0">
                <a:solidFill>
                  <a:schemeClr val="tx1"/>
                </a:solidFill>
              </a:rPr>
              <a:t> </a:t>
            </a:r>
            <a:r>
              <a:rPr lang="en-US" sz="2000" dirty="0" err="1">
                <a:solidFill>
                  <a:schemeClr val="tx1"/>
                </a:solidFill>
              </a:rPr>
              <a:t>nghệ</a:t>
            </a:r>
            <a:r>
              <a:rPr lang="en-US" sz="2000" dirty="0">
                <a:solidFill>
                  <a:schemeClr val="tx1"/>
                </a:solidFill>
              </a:rPr>
              <a:t> Nano/ </a:t>
            </a:r>
            <a:r>
              <a:rPr lang="en-US" sz="2000" dirty="0" err="1">
                <a:solidFill>
                  <a:schemeClr val="tx1"/>
                </a:solidFill>
              </a:rPr>
              <a:t>Vật</a:t>
            </a:r>
            <a:r>
              <a:rPr lang="en-US" sz="2000" dirty="0">
                <a:solidFill>
                  <a:schemeClr val="tx1"/>
                </a:solidFill>
              </a:rPr>
              <a:t> </a:t>
            </a:r>
            <a:r>
              <a:rPr lang="en-US" sz="2000" dirty="0" err="1">
                <a:solidFill>
                  <a:schemeClr val="tx1"/>
                </a:solidFill>
              </a:rPr>
              <a:t>liệu</a:t>
            </a:r>
            <a:r>
              <a:rPr lang="en-US" sz="2000" dirty="0">
                <a:solidFill>
                  <a:schemeClr val="tx1"/>
                </a:solidFill>
              </a:rPr>
              <a:t> 2D</a:t>
            </a:r>
          </a:p>
          <a:p>
            <a:pPr algn="just" fontAlgn="base"/>
            <a:r>
              <a:rPr lang="en-US" sz="2000" dirty="0">
                <a:solidFill>
                  <a:schemeClr val="tx1"/>
                </a:solidFill>
              </a:rPr>
              <a:t>13) </a:t>
            </a:r>
            <a:r>
              <a:rPr lang="en-US" sz="2000" dirty="0" err="1">
                <a:solidFill>
                  <a:schemeClr val="tx1"/>
                </a:solidFill>
              </a:rPr>
              <a:t>Công</a:t>
            </a:r>
            <a:r>
              <a:rPr lang="en-US" sz="2000" dirty="0">
                <a:solidFill>
                  <a:schemeClr val="tx1"/>
                </a:solidFill>
              </a:rPr>
              <a:t> </a:t>
            </a:r>
            <a:r>
              <a:rPr lang="en-US" sz="2000" dirty="0" err="1">
                <a:solidFill>
                  <a:schemeClr val="tx1"/>
                </a:solidFill>
              </a:rPr>
              <a:t>nghệ</a:t>
            </a:r>
            <a:r>
              <a:rPr lang="en-US" sz="2000" dirty="0">
                <a:solidFill>
                  <a:schemeClr val="tx1"/>
                </a:solidFill>
              </a:rPr>
              <a:t> </a:t>
            </a:r>
            <a:r>
              <a:rPr lang="en-US" sz="2000" dirty="0" err="1">
                <a:solidFill>
                  <a:schemeClr val="tx1"/>
                </a:solidFill>
              </a:rPr>
              <a:t>sinh</a:t>
            </a:r>
            <a:r>
              <a:rPr lang="en-US" sz="2000" dirty="0">
                <a:solidFill>
                  <a:schemeClr val="tx1"/>
                </a:solidFill>
              </a:rPr>
              <a:t> </a:t>
            </a:r>
            <a:r>
              <a:rPr lang="en-US" sz="2000" dirty="0" err="1">
                <a:solidFill>
                  <a:schemeClr val="tx1"/>
                </a:solidFill>
              </a:rPr>
              <a:t>học</a:t>
            </a:r>
            <a:r>
              <a:rPr lang="en-US" sz="2000" dirty="0">
                <a:solidFill>
                  <a:schemeClr val="tx1"/>
                </a:solidFill>
              </a:rPr>
              <a:t>/</a:t>
            </a:r>
            <a:r>
              <a:rPr lang="en-US" sz="2000" dirty="0" err="1">
                <a:solidFill>
                  <a:schemeClr val="tx1"/>
                </a:solidFill>
              </a:rPr>
              <a:t>Biến</a:t>
            </a:r>
            <a:r>
              <a:rPr lang="en-US" sz="2000" dirty="0">
                <a:solidFill>
                  <a:schemeClr val="tx1"/>
                </a:solidFill>
              </a:rPr>
              <a:t> </a:t>
            </a:r>
            <a:r>
              <a:rPr lang="en-US" sz="2000" dirty="0" err="1">
                <a:solidFill>
                  <a:schemeClr val="tx1"/>
                </a:solidFill>
              </a:rPr>
              <a:t>đổi</a:t>
            </a:r>
            <a:r>
              <a:rPr lang="en-US" sz="2000" dirty="0">
                <a:solidFill>
                  <a:schemeClr val="tx1"/>
                </a:solidFill>
              </a:rPr>
              <a:t> gen </a:t>
            </a:r>
          </a:p>
          <a:p>
            <a:pPr algn="just" fontAlgn="base"/>
            <a:r>
              <a:rPr lang="en-US" sz="2000" dirty="0">
                <a:solidFill>
                  <a:schemeClr val="tx1"/>
                </a:solidFill>
              </a:rPr>
              <a:t>14) </a:t>
            </a:r>
            <a:r>
              <a:rPr lang="en-US" sz="2000" dirty="0" err="1">
                <a:solidFill>
                  <a:schemeClr val="tx1"/>
                </a:solidFill>
              </a:rPr>
              <a:t>Khử</a:t>
            </a:r>
            <a:r>
              <a:rPr lang="en-US" sz="2000" dirty="0">
                <a:solidFill>
                  <a:schemeClr val="tx1"/>
                </a:solidFill>
              </a:rPr>
              <a:t> </a:t>
            </a:r>
            <a:r>
              <a:rPr lang="en-US" sz="2000" dirty="0" err="1">
                <a:solidFill>
                  <a:schemeClr val="tx1"/>
                </a:solidFill>
              </a:rPr>
              <a:t>muối</a:t>
            </a:r>
            <a:r>
              <a:rPr lang="en-US" sz="2000" dirty="0">
                <a:solidFill>
                  <a:schemeClr val="tx1"/>
                </a:solidFill>
              </a:rPr>
              <a:t> </a:t>
            </a:r>
            <a:r>
              <a:rPr lang="en-US" sz="2000" dirty="0" err="1">
                <a:solidFill>
                  <a:schemeClr val="tx1"/>
                </a:solidFill>
              </a:rPr>
              <a:t>và</a:t>
            </a:r>
            <a:r>
              <a:rPr lang="en-US" sz="2000" dirty="0">
                <a:solidFill>
                  <a:schemeClr val="tx1"/>
                </a:solidFill>
              </a:rPr>
              <a:t> </a:t>
            </a:r>
            <a:r>
              <a:rPr lang="en-US" sz="2000" dirty="0" err="1">
                <a:solidFill>
                  <a:schemeClr val="tx1"/>
                </a:solidFill>
              </a:rPr>
              <a:t>quản</a:t>
            </a:r>
            <a:r>
              <a:rPr lang="en-US" sz="2000" dirty="0">
                <a:solidFill>
                  <a:schemeClr val="tx1"/>
                </a:solidFill>
              </a:rPr>
              <a:t> </a:t>
            </a:r>
            <a:r>
              <a:rPr lang="en-US" sz="2000" dirty="0" err="1">
                <a:solidFill>
                  <a:schemeClr val="tx1"/>
                </a:solidFill>
              </a:rPr>
              <a:t>lý</a:t>
            </a:r>
            <a:r>
              <a:rPr lang="en-US" sz="2000" dirty="0">
                <a:solidFill>
                  <a:schemeClr val="tx1"/>
                </a:solidFill>
              </a:rPr>
              <a:t> </a:t>
            </a:r>
            <a:r>
              <a:rPr lang="en-US" sz="2000" dirty="0" err="1">
                <a:solidFill>
                  <a:schemeClr val="tx1"/>
                </a:solidFill>
              </a:rPr>
              <a:t>chất</a:t>
            </a:r>
            <a:r>
              <a:rPr lang="en-US" sz="2000" dirty="0">
                <a:solidFill>
                  <a:schemeClr val="tx1"/>
                </a:solidFill>
              </a:rPr>
              <a:t> </a:t>
            </a:r>
            <a:r>
              <a:rPr lang="en-US" sz="2000" dirty="0" err="1">
                <a:solidFill>
                  <a:schemeClr val="tx1"/>
                </a:solidFill>
              </a:rPr>
              <a:t>thải</a:t>
            </a:r>
            <a:r>
              <a:rPr lang="en-US" sz="2000" dirty="0">
                <a:solidFill>
                  <a:schemeClr val="tx1"/>
                </a:solidFill>
              </a:rPr>
              <a:t> </a:t>
            </a:r>
            <a:r>
              <a:rPr lang="en-US" sz="2000" dirty="0" err="1">
                <a:solidFill>
                  <a:schemeClr val="tx1"/>
                </a:solidFill>
              </a:rPr>
              <a:t>rắn</a:t>
            </a:r>
            <a:endParaRPr lang="en-US" sz="2000" dirty="0">
              <a:solidFill>
                <a:schemeClr val="tx1"/>
              </a:solidFill>
            </a:endParaRPr>
          </a:p>
        </p:txBody>
      </p:sp>
    </p:spTree>
    <p:extLst>
      <p:ext uri="{BB962C8B-B14F-4D97-AF65-F5344CB8AC3E}">
        <p14:creationId xmlns:p14="http://schemas.microsoft.com/office/powerpoint/2010/main" val="3846998885"/>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981739" y="1082675"/>
            <a:ext cx="8552622" cy="4692650"/>
          </a:xfrm>
        </p:spPr>
        <p:txBody>
          <a:bodyPr>
            <a:noAutofit/>
          </a:bodyPr>
          <a:lstStyle/>
          <a:p>
            <a:r>
              <a:rPr lang="en-US" b="1" dirty="0" err="1">
                <a:solidFill>
                  <a:srgbClr val="000000"/>
                </a:solidFill>
                <a:latin typeface="+mj-lt"/>
              </a:rPr>
              <a:t>Yêu</a:t>
            </a:r>
            <a:r>
              <a:rPr lang="en-US" b="1" dirty="0">
                <a:solidFill>
                  <a:srgbClr val="000000"/>
                </a:solidFill>
                <a:latin typeface="+mj-lt"/>
              </a:rPr>
              <a:t> </a:t>
            </a:r>
            <a:r>
              <a:rPr lang="en-US" b="1" dirty="0" err="1">
                <a:solidFill>
                  <a:srgbClr val="000000"/>
                </a:solidFill>
                <a:latin typeface="+mj-lt"/>
              </a:rPr>
              <a:t>cầu</a:t>
            </a:r>
            <a:r>
              <a:rPr lang="en-US" b="1" dirty="0">
                <a:solidFill>
                  <a:srgbClr val="000000"/>
                </a:solidFill>
                <a:latin typeface="+mj-lt"/>
              </a:rPr>
              <a:t> phi </a:t>
            </a:r>
            <a:r>
              <a:rPr lang="en-US" b="1" dirty="0" err="1">
                <a:solidFill>
                  <a:srgbClr val="000000"/>
                </a:solidFill>
                <a:latin typeface="+mj-lt"/>
              </a:rPr>
              <a:t>chức</a:t>
            </a:r>
            <a:r>
              <a:rPr lang="en-US" b="1" dirty="0">
                <a:solidFill>
                  <a:srgbClr val="000000"/>
                </a:solidFill>
                <a:latin typeface="+mj-lt"/>
              </a:rPr>
              <a:t> </a:t>
            </a:r>
            <a:r>
              <a:rPr lang="en-US" b="1" dirty="0" err="1">
                <a:solidFill>
                  <a:srgbClr val="000000"/>
                </a:solidFill>
                <a:latin typeface="+mj-lt"/>
              </a:rPr>
              <a:t>năng</a:t>
            </a:r>
            <a:endParaRPr lang="en-US" b="1" dirty="0">
              <a:solidFill>
                <a:srgbClr val="000000"/>
              </a:solidFill>
              <a:latin typeface="+mj-lt"/>
            </a:endParaRPr>
          </a:p>
          <a:p>
            <a:r>
              <a:rPr lang="vi-VN" b="0" i="0" dirty="0">
                <a:solidFill>
                  <a:srgbClr val="000000"/>
                </a:solidFill>
                <a:effectLst/>
                <a:latin typeface="+mj-lt"/>
              </a:rPr>
              <a:t>Xác định các ràng buộc và các thuộc tính của hệ</a:t>
            </a:r>
            <a:r>
              <a:rPr lang="en-US" b="0" i="0" dirty="0">
                <a:solidFill>
                  <a:srgbClr val="000000"/>
                </a:solidFill>
                <a:effectLst/>
                <a:latin typeface="+mj-lt"/>
              </a:rPr>
              <a:t> </a:t>
            </a:r>
            <a:r>
              <a:rPr lang="vi-VN" b="0" i="0" dirty="0">
                <a:solidFill>
                  <a:srgbClr val="000000"/>
                </a:solidFill>
                <a:effectLst/>
                <a:latin typeface="+mj-lt"/>
              </a:rPr>
              <a:t>thống, chẳng hạn, ràng buộc về độ tin cậy, thời</a:t>
            </a:r>
            <a:r>
              <a:rPr lang="en-US" b="0" i="0" dirty="0">
                <a:solidFill>
                  <a:srgbClr val="000000"/>
                </a:solidFill>
                <a:effectLst/>
                <a:latin typeface="+mj-lt"/>
              </a:rPr>
              <a:t> </a:t>
            </a:r>
            <a:r>
              <a:rPr lang="vi-VN" b="0" i="0" dirty="0">
                <a:solidFill>
                  <a:srgbClr val="000000"/>
                </a:solidFill>
                <a:effectLst/>
                <a:latin typeface="+mj-lt"/>
              </a:rPr>
              <a:t>gian phản hồi và các ràng buộc về lưu trữ.</a:t>
            </a:r>
          </a:p>
          <a:p>
            <a:pPr marL="285750" indent="-285750">
              <a:buFont typeface="Wingdings" panose="05000000000000000000" pitchFamily="2" charset="2"/>
              <a:buChar char="Ø"/>
            </a:pPr>
            <a:r>
              <a:rPr lang="vi-VN" b="0" i="0" dirty="0">
                <a:solidFill>
                  <a:srgbClr val="000000"/>
                </a:solidFill>
                <a:effectLst/>
                <a:latin typeface="+mj-lt"/>
              </a:rPr>
              <a:t>Các ràng buộc về quy trình phát triển như yêu cầu</a:t>
            </a:r>
            <a:r>
              <a:rPr lang="en-US" b="0" i="0" dirty="0">
                <a:solidFill>
                  <a:srgbClr val="000000"/>
                </a:solidFill>
                <a:effectLst/>
                <a:latin typeface="+mj-lt"/>
              </a:rPr>
              <a:t> </a:t>
            </a:r>
            <a:r>
              <a:rPr lang="vi-VN" b="0" i="0" dirty="0">
                <a:solidFill>
                  <a:srgbClr val="000000"/>
                </a:solidFill>
                <a:effectLst/>
                <a:latin typeface="+mj-lt"/>
              </a:rPr>
              <a:t>về mô hình quy trình, ngôn ngữ và môi trường lập trình, phương pháp và công cụ …</a:t>
            </a:r>
          </a:p>
          <a:p>
            <a:pPr marL="285750" indent="-285750">
              <a:buFont typeface="Wingdings" panose="05000000000000000000" pitchFamily="2" charset="2"/>
              <a:buChar char="Ø"/>
            </a:pPr>
            <a:r>
              <a:rPr lang="vi-VN" b="0" i="0" dirty="0">
                <a:solidFill>
                  <a:srgbClr val="000000"/>
                </a:solidFill>
                <a:effectLst/>
                <a:latin typeface="+mj-lt"/>
              </a:rPr>
              <a:t>Yêu cầu phi chức năng đôi khi quan trọng hơn yêu</a:t>
            </a:r>
            <a:r>
              <a:rPr lang="en-US" b="0" i="0" dirty="0">
                <a:solidFill>
                  <a:srgbClr val="000000"/>
                </a:solidFill>
                <a:effectLst/>
                <a:latin typeface="+mj-lt"/>
              </a:rPr>
              <a:t> </a:t>
            </a:r>
            <a:r>
              <a:rPr lang="vi-VN" b="0" i="0" dirty="0">
                <a:solidFill>
                  <a:srgbClr val="000000"/>
                </a:solidFill>
                <a:effectLst/>
                <a:latin typeface="+mj-lt"/>
              </a:rPr>
              <a:t>cầu chức năng. Đôi khi nếu chúng không được</a:t>
            </a:r>
            <a:r>
              <a:rPr lang="en-US" b="0" i="0" dirty="0">
                <a:solidFill>
                  <a:srgbClr val="000000"/>
                </a:solidFill>
                <a:effectLst/>
                <a:latin typeface="+mj-lt"/>
              </a:rPr>
              <a:t> </a:t>
            </a:r>
            <a:r>
              <a:rPr lang="vi-VN" b="0" i="0" dirty="0">
                <a:solidFill>
                  <a:srgbClr val="000000"/>
                </a:solidFill>
                <a:effectLst/>
                <a:latin typeface="+mj-lt"/>
              </a:rPr>
              <a:t>thỏa mãn, hệ thống sẽ trở thành vô dụng</a:t>
            </a:r>
            <a:r>
              <a:rPr lang="vi-VN" dirty="0">
                <a:latin typeface="+mj-lt"/>
              </a:rPr>
              <a:t> </a:t>
            </a:r>
            <a:br>
              <a:rPr lang="vi-VN" dirty="0">
                <a:latin typeface="+mj-lt"/>
              </a:rPr>
            </a:br>
            <a:endParaRPr lang="en-US" dirty="0">
              <a:latin typeface="+mj-lt"/>
            </a:endParaRPr>
          </a:p>
          <a:p>
            <a:r>
              <a:rPr lang="en-US" b="0" i="0" dirty="0" err="1">
                <a:solidFill>
                  <a:srgbClr val="000000"/>
                </a:solidFill>
                <a:effectLst/>
                <a:latin typeface="+mj-lt"/>
              </a:rPr>
              <a:t>Ví</a:t>
            </a:r>
            <a:r>
              <a:rPr lang="en-US" b="0" i="0" dirty="0">
                <a:solidFill>
                  <a:srgbClr val="000000"/>
                </a:solidFill>
                <a:effectLst/>
                <a:latin typeface="+mj-lt"/>
              </a:rPr>
              <a:t> </a:t>
            </a:r>
            <a:r>
              <a:rPr lang="en-US" b="0" i="0" dirty="0" err="1">
                <a:solidFill>
                  <a:srgbClr val="000000"/>
                </a:solidFill>
                <a:effectLst/>
                <a:latin typeface="+mj-lt"/>
              </a:rPr>
              <a:t>dụ</a:t>
            </a:r>
            <a:r>
              <a:rPr lang="en-US" b="0" i="0" dirty="0">
                <a:solidFill>
                  <a:srgbClr val="000000"/>
                </a:solidFill>
                <a:effectLst/>
                <a:latin typeface="+mj-lt"/>
              </a:rPr>
              <a:t> </a:t>
            </a:r>
            <a:r>
              <a:rPr lang="vi-VN" b="0" i="0" dirty="0">
                <a:solidFill>
                  <a:srgbClr val="000000"/>
                </a:solidFill>
                <a:effectLst/>
                <a:latin typeface="+mj-lt"/>
              </a:rPr>
              <a:t>Hệ thống quản lý phòng khám</a:t>
            </a:r>
          </a:p>
          <a:p>
            <a:pPr marL="285750" indent="-285750">
              <a:buFont typeface="Wingdings" panose="05000000000000000000" pitchFamily="2" charset="2"/>
              <a:buChar char="Ø"/>
            </a:pPr>
            <a:r>
              <a:rPr lang="vi-VN" b="0" i="0" dirty="0">
                <a:solidFill>
                  <a:srgbClr val="000000"/>
                </a:solidFill>
                <a:effectLst/>
                <a:latin typeface="+mj-lt"/>
              </a:rPr>
              <a:t>Hệ thống luôn ở trạng thái sẵn sàng phục vụ trong giờ</a:t>
            </a:r>
            <a:r>
              <a:rPr lang="en-US" b="0" i="0" dirty="0">
                <a:solidFill>
                  <a:srgbClr val="000000"/>
                </a:solidFill>
                <a:effectLst/>
                <a:latin typeface="+mj-lt"/>
              </a:rPr>
              <a:t> </a:t>
            </a:r>
            <a:r>
              <a:rPr lang="vi-VN" b="0" i="0" dirty="0">
                <a:solidFill>
                  <a:srgbClr val="000000"/>
                </a:solidFill>
                <a:effectLst/>
                <a:latin typeface="+mj-lt"/>
              </a:rPr>
              <a:t>hành chính (8h30-17h30) từ thứ 2 đến thứ 6 h</a:t>
            </a:r>
            <a:r>
              <a:rPr lang="en-US" dirty="0">
                <a:solidFill>
                  <a:srgbClr val="000000"/>
                </a:solidFill>
                <a:latin typeface="+mj-lt"/>
              </a:rPr>
              <a:t>à</a:t>
            </a:r>
            <a:r>
              <a:rPr lang="vi-VN" b="0" i="0" dirty="0">
                <a:solidFill>
                  <a:srgbClr val="000000"/>
                </a:solidFill>
                <a:effectLst/>
                <a:latin typeface="+mj-lt"/>
              </a:rPr>
              <a:t>ng</a:t>
            </a:r>
            <a:r>
              <a:rPr lang="en-US" b="0" i="0" dirty="0">
                <a:solidFill>
                  <a:srgbClr val="000000"/>
                </a:solidFill>
                <a:effectLst/>
                <a:latin typeface="+mj-lt"/>
              </a:rPr>
              <a:t> </a:t>
            </a:r>
            <a:r>
              <a:rPr lang="vi-VN" b="0" i="0" dirty="0">
                <a:solidFill>
                  <a:srgbClr val="000000"/>
                </a:solidFill>
                <a:effectLst/>
                <a:latin typeface="+mj-lt"/>
              </a:rPr>
              <a:t>tuần. Trong khoảng thời gian đó, hệ thống chỉ được</a:t>
            </a:r>
            <a:r>
              <a:rPr lang="en-US" b="0" i="0" dirty="0">
                <a:solidFill>
                  <a:srgbClr val="000000"/>
                </a:solidFill>
                <a:effectLst/>
                <a:latin typeface="+mj-lt"/>
              </a:rPr>
              <a:t> </a:t>
            </a:r>
            <a:r>
              <a:rPr lang="vi-VN" b="0" i="0" dirty="0">
                <a:solidFill>
                  <a:srgbClr val="000000"/>
                </a:solidFill>
                <a:effectLst/>
                <a:latin typeface="+mj-lt"/>
              </a:rPr>
              <a:t>ngừng phục vụ không quá 5 giây trong một ngày.</a:t>
            </a:r>
          </a:p>
          <a:p>
            <a:pPr marL="285750" indent="-285750">
              <a:buFont typeface="Wingdings" panose="05000000000000000000" pitchFamily="2" charset="2"/>
              <a:buChar char="Ø"/>
            </a:pPr>
            <a:r>
              <a:rPr lang="vi-VN" b="0" i="0" dirty="0">
                <a:solidFill>
                  <a:srgbClr val="000000"/>
                </a:solidFill>
                <a:effectLst/>
                <a:latin typeface="+mj-lt"/>
              </a:rPr>
              <a:t>Người dùng hệ thống sẽ được xác thực bằng thẻ bảo</a:t>
            </a:r>
            <a:r>
              <a:rPr lang="en-US" b="0" i="0" dirty="0">
                <a:solidFill>
                  <a:srgbClr val="000000"/>
                </a:solidFill>
                <a:effectLst/>
                <a:latin typeface="+mj-lt"/>
              </a:rPr>
              <a:t> </a:t>
            </a:r>
            <a:r>
              <a:rPr lang="vi-VN" b="0" i="0" dirty="0">
                <a:solidFill>
                  <a:srgbClr val="000000"/>
                </a:solidFill>
                <a:effectLst/>
                <a:latin typeface="+mj-lt"/>
              </a:rPr>
              <a:t>hiểm y tế.</a:t>
            </a:r>
          </a:p>
          <a:p>
            <a:pPr marL="285750" indent="-285750">
              <a:buFont typeface="Wingdings" panose="05000000000000000000" pitchFamily="2" charset="2"/>
              <a:buChar char="Ø"/>
            </a:pPr>
            <a:r>
              <a:rPr lang="vi-VN" b="0" i="0" dirty="0">
                <a:solidFill>
                  <a:srgbClr val="000000"/>
                </a:solidFill>
                <a:effectLst/>
                <a:latin typeface="+mj-lt"/>
              </a:rPr>
              <a:t>Hệ thống vận hành và tuân thủ theo luật</a:t>
            </a:r>
            <a:r>
              <a:rPr lang="en-US" b="0" i="0" dirty="0">
                <a:solidFill>
                  <a:srgbClr val="000000"/>
                </a:solidFill>
                <a:effectLst/>
                <a:latin typeface="+mj-lt"/>
              </a:rPr>
              <a:t> y </a:t>
            </a:r>
            <a:r>
              <a:rPr lang="en-US" b="0" i="0" dirty="0" err="1">
                <a:solidFill>
                  <a:srgbClr val="000000"/>
                </a:solidFill>
                <a:effectLst/>
                <a:latin typeface="+mj-lt"/>
              </a:rPr>
              <a:t>tế</a:t>
            </a:r>
            <a:r>
              <a:rPr lang="vi-VN" b="0" i="0" dirty="0">
                <a:solidFill>
                  <a:srgbClr val="000000"/>
                </a:solidFill>
                <a:effectLst/>
                <a:latin typeface="+mj-lt"/>
              </a:rPr>
              <a:t> </a:t>
            </a:r>
            <a:br>
              <a:rPr lang="vi-VN" dirty="0">
                <a:latin typeface="+mj-lt"/>
              </a:rPr>
            </a:br>
            <a:br>
              <a:rPr lang="vi-VN" dirty="0">
                <a:latin typeface="+mj-lt"/>
              </a:rPr>
            </a:br>
            <a:br>
              <a:rPr lang="vi-VN" dirty="0">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113286384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pic>
        <p:nvPicPr>
          <p:cNvPr id="7" name="Picture 6">
            <a:extLst>
              <a:ext uri="{FF2B5EF4-FFF2-40B4-BE49-F238E27FC236}">
                <a16:creationId xmlns:a16="http://schemas.microsoft.com/office/drawing/2014/main" id="{C31C1F76-2457-4AC8-B663-73512D43D308}"/>
              </a:ext>
            </a:extLst>
          </p:cNvPr>
          <p:cNvPicPr>
            <a:picLocks noChangeAspect="1"/>
          </p:cNvPicPr>
          <p:nvPr/>
        </p:nvPicPr>
        <p:blipFill>
          <a:blip r:embed="rId2"/>
          <a:stretch>
            <a:fillRect/>
          </a:stretch>
        </p:blipFill>
        <p:spPr>
          <a:xfrm>
            <a:off x="4085587" y="1087973"/>
            <a:ext cx="5918147" cy="5404902"/>
          </a:xfrm>
          <a:prstGeom prst="rect">
            <a:avLst/>
          </a:prstGeom>
        </p:spPr>
      </p:pic>
    </p:spTree>
    <p:extLst>
      <p:ext uri="{BB962C8B-B14F-4D97-AF65-F5344CB8AC3E}">
        <p14:creationId xmlns:p14="http://schemas.microsoft.com/office/powerpoint/2010/main" val="355178266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981739" y="1082675"/>
            <a:ext cx="8552622" cy="4692650"/>
          </a:xfrm>
        </p:spPr>
        <p:txBody>
          <a:bodyPr>
            <a:noAutofit/>
          </a:bodyPr>
          <a:lstStyle/>
          <a:p>
            <a:pPr algn="just"/>
            <a:r>
              <a:rPr lang="en-US" b="1" dirty="0" err="1">
                <a:solidFill>
                  <a:schemeClr val="tx1"/>
                </a:solidFill>
                <a:latin typeface="+mj-lt"/>
                <a:cs typeface="Arial"/>
              </a:rPr>
              <a:t>Tính</a:t>
            </a:r>
            <a:r>
              <a:rPr lang="en-US" b="1" dirty="0">
                <a:solidFill>
                  <a:schemeClr val="tx1"/>
                </a:solidFill>
                <a:latin typeface="+mj-lt"/>
                <a:cs typeface="Arial"/>
              </a:rPr>
              <a:t> </a:t>
            </a:r>
            <a:r>
              <a:rPr lang="en-US" b="1" dirty="0" err="1">
                <a:solidFill>
                  <a:schemeClr val="tx1"/>
                </a:solidFill>
                <a:latin typeface="+mj-lt"/>
                <a:cs typeface="Arial"/>
              </a:rPr>
              <a:t>chính</a:t>
            </a:r>
            <a:r>
              <a:rPr lang="en-US" b="1" dirty="0">
                <a:solidFill>
                  <a:schemeClr val="tx1"/>
                </a:solidFill>
                <a:latin typeface="+mj-lt"/>
                <a:cs typeface="Arial"/>
              </a:rPr>
              <a:t> </a:t>
            </a:r>
            <a:r>
              <a:rPr lang="en-US" b="1" dirty="0" err="1">
                <a:solidFill>
                  <a:schemeClr val="tx1"/>
                </a:solidFill>
                <a:latin typeface="+mj-lt"/>
                <a:cs typeface="Arial"/>
              </a:rPr>
              <a:t>xác</a:t>
            </a:r>
            <a:r>
              <a:rPr lang="en-US" b="1" dirty="0">
                <a:solidFill>
                  <a:schemeClr val="tx1"/>
                </a:solidFill>
                <a:latin typeface="+mj-lt"/>
                <a:cs typeface="Arial"/>
              </a:rPr>
              <a:t> </a:t>
            </a:r>
            <a:r>
              <a:rPr lang="en-US" b="1" dirty="0" err="1">
                <a:solidFill>
                  <a:schemeClr val="tx1"/>
                </a:solidFill>
                <a:latin typeface="+mj-lt"/>
                <a:cs typeface="Arial"/>
              </a:rPr>
              <a:t>của</a:t>
            </a:r>
            <a:r>
              <a:rPr lang="en-US" b="1" dirty="0">
                <a:solidFill>
                  <a:schemeClr val="tx1"/>
                </a:solidFill>
                <a:latin typeface="+mj-lt"/>
                <a:cs typeface="Arial"/>
              </a:rPr>
              <a:t> </a:t>
            </a:r>
            <a:r>
              <a:rPr lang="en-US" b="1" dirty="0" err="1">
                <a:solidFill>
                  <a:schemeClr val="tx1"/>
                </a:solidFill>
                <a:latin typeface="+mj-lt"/>
                <a:cs typeface="Arial"/>
              </a:rPr>
              <a:t>lấy</a:t>
            </a:r>
            <a:r>
              <a:rPr lang="en-US" b="1" dirty="0">
                <a:solidFill>
                  <a:schemeClr val="tx1"/>
                </a:solidFill>
                <a:latin typeface="+mj-lt"/>
                <a:cs typeface="Arial"/>
              </a:rPr>
              <a:t> </a:t>
            </a:r>
            <a:r>
              <a:rPr lang="en-US" b="1" dirty="0" err="1">
                <a:solidFill>
                  <a:schemeClr val="tx1"/>
                </a:solidFill>
                <a:latin typeface="+mj-lt"/>
                <a:cs typeface="Arial"/>
              </a:rPr>
              <a:t>yêu</a:t>
            </a:r>
            <a:r>
              <a:rPr lang="en-US" b="1" dirty="0">
                <a:solidFill>
                  <a:schemeClr val="tx1"/>
                </a:solidFill>
                <a:latin typeface="+mj-lt"/>
                <a:cs typeface="Arial"/>
              </a:rPr>
              <a:t> </a:t>
            </a:r>
            <a:r>
              <a:rPr lang="en-US" b="1" dirty="0" err="1">
                <a:solidFill>
                  <a:schemeClr val="tx1"/>
                </a:solidFill>
                <a:latin typeface="+mj-lt"/>
                <a:cs typeface="Arial"/>
              </a:rPr>
              <a:t>cầu</a:t>
            </a:r>
            <a:endParaRPr lang="en-US" b="1" dirty="0">
              <a:solidFill>
                <a:schemeClr val="tx1"/>
              </a:solidFill>
              <a:latin typeface="+mj-lt"/>
              <a:cs typeface="Arial"/>
            </a:endParaRPr>
          </a:p>
          <a:p>
            <a:pPr marL="342900" indent="-342900" algn="just">
              <a:buFont typeface="Wingdings" panose="05000000000000000000" pitchFamily="2" charset="2"/>
              <a:buChar char="Ø"/>
            </a:pPr>
            <a:r>
              <a:rPr lang="vi-VN" b="0" i="0" dirty="0">
                <a:solidFill>
                  <a:schemeClr val="tx1"/>
                </a:solidFill>
                <a:effectLst/>
                <a:latin typeface="+mj-lt"/>
              </a:rPr>
              <a:t>Phát sinh vấn đề khi các yêu cầu được mô tả không chính xác </a:t>
            </a:r>
            <a:endParaRPr lang="en-US"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Các yêu cầu nhập nhằng sẽ được hiểu và cài đặt theo các cách khác nhau</a:t>
            </a:r>
            <a:endParaRPr lang="en-US" b="0" i="0" dirty="0">
              <a:solidFill>
                <a:schemeClr val="tx1"/>
              </a:solidFill>
              <a:effectLst/>
              <a:latin typeface="+mj-lt"/>
            </a:endParaRPr>
          </a:p>
          <a:p>
            <a:pPr algn="just"/>
            <a:endParaRPr lang="en-US" b="0" i="0" dirty="0">
              <a:solidFill>
                <a:schemeClr val="tx1"/>
              </a:solidFill>
              <a:effectLst/>
              <a:latin typeface="+mj-lt"/>
            </a:endParaRPr>
          </a:p>
          <a:p>
            <a:pPr algn="just"/>
            <a:r>
              <a:rPr lang="vi-VN" b="0" i="0" dirty="0">
                <a:solidFill>
                  <a:schemeClr val="tx1"/>
                </a:solidFill>
                <a:effectLst/>
                <a:latin typeface="+mj-lt"/>
              </a:rPr>
              <a:t>Chẳng hạn, trong phát biểu yêu cầu chức năng “Tìm kiếm bệnh nhân” chưa chính xác</a:t>
            </a:r>
          </a:p>
          <a:p>
            <a:pPr algn="just"/>
            <a:r>
              <a:rPr lang="vi-VN" b="0" i="0" dirty="0">
                <a:solidFill>
                  <a:schemeClr val="tx1"/>
                </a:solidFill>
                <a:effectLst/>
                <a:latin typeface="+mj-lt"/>
              </a:rPr>
              <a:t>– Ý định của người dùng:</a:t>
            </a:r>
            <a:r>
              <a:rPr lang="en-US" dirty="0">
                <a:solidFill>
                  <a:schemeClr val="tx1"/>
                </a:solidFill>
                <a:latin typeface="+mj-lt"/>
              </a:rPr>
              <a:t> </a:t>
            </a:r>
            <a:r>
              <a:rPr lang="vi-VN" b="0" i="0" dirty="0">
                <a:solidFill>
                  <a:schemeClr val="tx1"/>
                </a:solidFill>
                <a:effectLst/>
                <a:latin typeface="+mj-lt"/>
              </a:rPr>
              <a:t>Tìm kiếm tên bệnh nhân từ các cuộc hẹn của tất cả các phòng khám</a:t>
            </a:r>
            <a:r>
              <a:rPr lang="en-US" dirty="0">
                <a:solidFill>
                  <a:schemeClr val="tx1"/>
                </a:solidFill>
                <a:latin typeface="+mj-lt"/>
              </a:rPr>
              <a:t>.</a:t>
            </a:r>
            <a:r>
              <a:rPr lang="vi-VN" b="0" i="0" dirty="0">
                <a:solidFill>
                  <a:schemeClr val="tx1"/>
                </a:solidFill>
                <a:effectLst/>
                <a:latin typeface="+mj-lt"/>
              </a:rPr>
              <a:t> </a:t>
            </a:r>
            <a:endParaRPr lang="en-US" b="0" i="0" dirty="0">
              <a:solidFill>
                <a:schemeClr val="tx1"/>
              </a:solidFill>
              <a:effectLst/>
              <a:latin typeface="+mj-lt"/>
            </a:endParaRPr>
          </a:p>
          <a:p>
            <a:pPr algn="just"/>
            <a:r>
              <a:rPr lang="vi-VN" b="0" i="0" dirty="0">
                <a:solidFill>
                  <a:schemeClr val="tx1"/>
                </a:solidFill>
                <a:effectLst/>
                <a:latin typeface="+mj-lt"/>
              </a:rPr>
              <a:t>– Cách hiểu của người phát triển: Tìm kiếm tên bệnh nhân từ một phòng khám. Người dùng chọn phòng khám và đến tì</a:t>
            </a:r>
            <a:r>
              <a:rPr lang="en-US" b="0" i="0" dirty="0">
                <a:solidFill>
                  <a:schemeClr val="tx1"/>
                </a:solidFill>
                <a:effectLst/>
                <a:latin typeface="+mj-lt"/>
              </a:rPr>
              <a:t>m</a:t>
            </a:r>
            <a:r>
              <a:rPr lang="vi-VN" b="0" i="0" dirty="0">
                <a:solidFill>
                  <a:schemeClr val="tx1"/>
                </a:solidFill>
                <a:effectLst/>
                <a:latin typeface="+mj-lt"/>
              </a:rPr>
              <a:t> kiếm.</a:t>
            </a:r>
            <a:endParaRPr lang="en-US" b="0" i="0" dirty="0">
              <a:solidFill>
                <a:schemeClr val="tx1"/>
              </a:solidFill>
              <a:effectLst/>
              <a:latin typeface="+mj-lt"/>
            </a:endParaRPr>
          </a:p>
          <a:p>
            <a:pPr algn="just"/>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463187919"/>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Tổng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quan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981739" y="1082675"/>
            <a:ext cx="8552622" cy="4692650"/>
          </a:xfrm>
        </p:spPr>
        <p:txBody>
          <a:bodyPr>
            <a:noAutofit/>
          </a:bodyPr>
          <a:lstStyle/>
          <a:p>
            <a:pPr algn="just"/>
            <a:r>
              <a:rPr lang="en-US" b="1" i="0" dirty="0" err="1">
                <a:solidFill>
                  <a:srgbClr val="000000"/>
                </a:solidFill>
                <a:effectLst/>
                <a:latin typeface="+mj-lt"/>
              </a:rPr>
              <a:t>Tính</a:t>
            </a:r>
            <a:r>
              <a:rPr lang="en-US" b="1" i="0" dirty="0">
                <a:solidFill>
                  <a:srgbClr val="000000"/>
                </a:solidFill>
                <a:effectLst/>
                <a:latin typeface="+mj-lt"/>
              </a:rPr>
              <a:t> </a:t>
            </a:r>
            <a:r>
              <a:rPr lang="vi-VN" b="1" i="0" dirty="0">
                <a:solidFill>
                  <a:srgbClr val="000000"/>
                </a:solidFill>
                <a:effectLst/>
                <a:latin typeface="+mj-lt"/>
              </a:rPr>
              <a:t>đầy đủ và nhất quán.</a:t>
            </a:r>
          </a:p>
          <a:p>
            <a:pPr marL="342900" indent="-342900" algn="just">
              <a:buFont typeface="Wingdings" panose="05000000000000000000" pitchFamily="2" charset="2"/>
              <a:buChar char="Ø"/>
            </a:pPr>
            <a:r>
              <a:rPr lang="vi-VN" b="0" i="0" dirty="0">
                <a:solidFill>
                  <a:srgbClr val="000000"/>
                </a:solidFill>
                <a:effectLst/>
                <a:latin typeface="+mj-lt"/>
              </a:rPr>
              <a:t>Tính đầy đủ: Sự mô tả đầy đủ các tính năng và dịch</a:t>
            </a:r>
            <a:r>
              <a:rPr lang="en-US" b="0" i="0" dirty="0">
                <a:solidFill>
                  <a:srgbClr val="000000"/>
                </a:solidFill>
                <a:effectLst/>
                <a:latin typeface="+mj-lt"/>
              </a:rPr>
              <a:t> </a:t>
            </a:r>
            <a:r>
              <a:rPr lang="vi-VN" b="0" i="0" dirty="0">
                <a:solidFill>
                  <a:srgbClr val="000000"/>
                </a:solidFill>
                <a:effectLst/>
                <a:latin typeface="+mj-lt"/>
              </a:rPr>
              <a:t>vụ được yêu cầu.</a:t>
            </a:r>
          </a:p>
          <a:p>
            <a:pPr marL="342900" indent="-342900" algn="just">
              <a:buFont typeface="Wingdings" panose="05000000000000000000" pitchFamily="2" charset="2"/>
              <a:buChar char="Ø"/>
            </a:pPr>
            <a:r>
              <a:rPr lang="vi-VN" b="0" i="0" dirty="0">
                <a:solidFill>
                  <a:srgbClr val="000000"/>
                </a:solidFill>
                <a:effectLst/>
                <a:latin typeface="+mj-lt"/>
              </a:rPr>
              <a:t>Tính nhất quán: Các mô tả về tính năng và dịch vụ</a:t>
            </a:r>
            <a:r>
              <a:rPr lang="en-US" b="0" i="0" dirty="0">
                <a:solidFill>
                  <a:srgbClr val="000000"/>
                </a:solidFill>
                <a:effectLst/>
                <a:latin typeface="+mj-lt"/>
              </a:rPr>
              <a:t> </a:t>
            </a:r>
            <a:r>
              <a:rPr lang="vi-VN" b="0" i="0" dirty="0">
                <a:solidFill>
                  <a:srgbClr val="000000"/>
                </a:solidFill>
                <a:effectLst/>
                <a:latin typeface="+mj-lt"/>
              </a:rPr>
              <a:t>của hệ thống cần phải nhất quán, không chứa các</a:t>
            </a:r>
            <a:r>
              <a:rPr lang="en-US" b="0" i="0" dirty="0">
                <a:solidFill>
                  <a:srgbClr val="000000"/>
                </a:solidFill>
                <a:effectLst/>
                <a:latin typeface="+mj-lt"/>
              </a:rPr>
              <a:t> </a:t>
            </a:r>
            <a:r>
              <a:rPr lang="vi-VN" b="0" i="0" dirty="0">
                <a:solidFill>
                  <a:srgbClr val="000000"/>
                </a:solidFill>
                <a:effectLst/>
                <a:latin typeface="+mj-lt"/>
              </a:rPr>
              <a:t>xung đột và mâu thuẫn.</a:t>
            </a:r>
            <a:endParaRPr lang="en-US" b="0" i="0" dirty="0">
              <a:solidFill>
                <a:srgbClr val="000000"/>
              </a:solidFill>
              <a:effectLst/>
              <a:latin typeface="+mj-lt"/>
            </a:endParaRPr>
          </a:p>
          <a:p>
            <a:pPr algn="just"/>
            <a:endParaRPr lang="en-US" dirty="0">
              <a:solidFill>
                <a:srgbClr val="000000"/>
              </a:solidFill>
              <a:latin typeface="+mj-lt"/>
            </a:endParaRPr>
          </a:p>
          <a:p>
            <a:pPr algn="just"/>
            <a:r>
              <a:rPr lang="en-US" b="1" dirty="0" err="1">
                <a:solidFill>
                  <a:srgbClr val="000000"/>
                </a:solidFill>
                <a:latin typeface="+mj-lt"/>
              </a:rPr>
              <a:t>Tính</a:t>
            </a:r>
            <a:r>
              <a:rPr lang="en-US" b="1" dirty="0">
                <a:solidFill>
                  <a:srgbClr val="000000"/>
                </a:solidFill>
                <a:latin typeface="+mj-lt"/>
              </a:rPr>
              <a:t> </a:t>
            </a:r>
            <a:r>
              <a:rPr lang="en-US" b="1" dirty="0" err="1">
                <a:solidFill>
                  <a:srgbClr val="000000"/>
                </a:solidFill>
                <a:latin typeface="+mj-lt"/>
              </a:rPr>
              <a:t>đo</a:t>
            </a:r>
            <a:r>
              <a:rPr lang="en-US" b="1" dirty="0">
                <a:solidFill>
                  <a:srgbClr val="000000"/>
                </a:solidFill>
                <a:latin typeface="+mj-lt"/>
              </a:rPr>
              <a:t> </a:t>
            </a:r>
            <a:r>
              <a:rPr lang="en-US" b="1" dirty="0" err="1">
                <a:solidFill>
                  <a:srgbClr val="000000"/>
                </a:solidFill>
                <a:latin typeface="+mj-lt"/>
              </a:rPr>
              <a:t>được</a:t>
            </a:r>
            <a:r>
              <a:rPr lang="en-US" b="1" dirty="0">
                <a:solidFill>
                  <a:srgbClr val="000000"/>
                </a:solidFill>
                <a:latin typeface="+mj-lt"/>
              </a:rPr>
              <a:t> </a:t>
            </a:r>
            <a:r>
              <a:rPr lang="en-US" b="1" dirty="0" err="1">
                <a:solidFill>
                  <a:srgbClr val="000000"/>
                </a:solidFill>
                <a:latin typeface="+mj-lt"/>
              </a:rPr>
              <a:t>của</a:t>
            </a:r>
            <a:r>
              <a:rPr lang="en-US" b="1" dirty="0">
                <a:solidFill>
                  <a:srgbClr val="000000"/>
                </a:solidFill>
                <a:latin typeface="+mj-lt"/>
              </a:rPr>
              <a:t> </a:t>
            </a:r>
            <a:r>
              <a:rPr lang="en-US" b="1" dirty="0" err="1">
                <a:solidFill>
                  <a:srgbClr val="000000"/>
                </a:solidFill>
                <a:latin typeface="+mj-lt"/>
              </a:rPr>
              <a:t>yêu</a:t>
            </a:r>
            <a:r>
              <a:rPr lang="en-US" b="1" dirty="0">
                <a:solidFill>
                  <a:srgbClr val="000000"/>
                </a:solidFill>
                <a:latin typeface="+mj-lt"/>
              </a:rPr>
              <a:t> </a:t>
            </a:r>
            <a:r>
              <a:rPr lang="en-US" b="1" dirty="0" err="1">
                <a:solidFill>
                  <a:srgbClr val="000000"/>
                </a:solidFill>
                <a:latin typeface="+mj-lt"/>
              </a:rPr>
              <a:t>cầu</a:t>
            </a:r>
            <a:endParaRPr lang="en-US" b="1" dirty="0">
              <a:solidFill>
                <a:srgbClr val="000000"/>
              </a:solidFill>
              <a:latin typeface="+mj-lt"/>
            </a:endParaRPr>
          </a:p>
          <a:p>
            <a:pPr marL="342900" indent="-342900">
              <a:buFont typeface="Wingdings" panose="05000000000000000000" pitchFamily="2" charset="2"/>
              <a:buChar char="Ø"/>
            </a:pPr>
            <a:r>
              <a:rPr lang="vi-VN" b="0" i="0" dirty="0">
                <a:solidFill>
                  <a:srgbClr val="000000"/>
                </a:solidFill>
                <a:effectLst/>
                <a:latin typeface="+mj-lt"/>
              </a:rPr>
              <a:t>Các yêu cầu phi chức năng cần phải được lượng hóa để có thể kiểm tra tính thỏa mãn của sản phẩm </a:t>
            </a:r>
            <a:endParaRPr lang="en-US" b="0" i="0" dirty="0">
              <a:solidFill>
                <a:srgbClr val="000000"/>
              </a:solidFill>
              <a:effectLst/>
              <a:latin typeface="+mj-lt"/>
            </a:endParaRPr>
          </a:p>
          <a:p>
            <a:pPr marL="342900" indent="-342900">
              <a:buFont typeface="Wingdings" panose="05000000000000000000" pitchFamily="2" charset="2"/>
              <a:buChar char="Ø"/>
            </a:pPr>
            <a:r>
              <a:rPr lang="vi-VN" b="0" i="0" dirty="0">
                <a:solidFill>
                  <a:srgbClr val="000000"/>
                </a:solidFill>
                <a:effectLst/>
                <a:latin typeface="+mj-lt"/>
              </a:rPr>
              <a:t>Các yêu cầu phi chức năng thường được gắn với các tiêu chí thỏa mãn để kiểm tra và thẩm định.</a:t>
            </a:r>
            <a:endParaRPr lang="en-US" b="0" i="0" dirty="0">
              <a:solidFill>
                <a:srgbClr val="000000"/>
              </a:solidFill>
              <a:effectLst/>
              <a:latin typeface="+mj-lt"/>
            </a:endParaRPr>
          </a:p>
          <a:p>
            <a:r>
              <a:rPr lang="vi-VN" b="0" i="0" dirty="0">
                <a:solidFill>
                  <a:srgbClr val="000000"/>
                </a:solidFill>
                <a:effectLst/>
                <a:latin typeface="+mj-lt"/>
              </a:rPr>
              <a:t>Ví dụ, yêu cầu sản phẩm phải dễ dùng có thể được gắn với một trong các tiêu chí thỏa sau:</a:t>
            </a:r>
            <a:r>
              <a:rPr lang="en-US" b="0" i="0" dirty="0">
                <a:solidFill>
                  <a:srgbClr val="000000"/>
                </a:solidFill>
                <a:effectLst/>
                <a:latin typeface="+mj-lt"/>
              </a:rPr>
              <a:t> </a:t>
            </a:r>
            <a:r>
              <a:rPr lang="vi-VN" b="0" i="0" dirty="0">
                <a:solidFill>
                  <a:srgbClr val="0070C0"/>
                </a:solidFill>
                <a:effectLst/>
                <a:latin typeface="+mj-lt"/>
              </a:rPr>
              <a:t>Người dùng có thể sử dụng được tất cả chức năng hệ thống sau 4 giờ đào tạo</a:t>
            </a:r>
            <a:r>
              <a:rPr lang="en-US" b="0" i="0" dirty="0">
                <a:solidFill>
                  <a:srgbClr val="0070C0"/>
                </a:solidFill>
                <a:effectLst/>
                <a:latin typeface="+mj-lt"/>
              </a:rPr>
              <a:t>.</a:t>
            </a:r>
            <a:br>
              <a:rPr lang="vi-VN" dirty="0">
                <a:latin typeface="+mj-lt"/>
              </a:rPr>
            </a:br>
            <a:r>
              <a:rPr lang="vi-VN" dirty="0">
                <a:latin typeface="+mj-lt"/>
              </a:rPr>
              <a:t> </a:t>
            </a:r>
            <a:br>
              <a:rPr lang="vi-VN" dirty="0">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2304562470"/>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Tài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liệu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981739" y="1082675"/>
            <a:ext cx="8552622" cy="4692650"/>
          </a:xfrm>
        </p:spPr>
        <p:txBody>
          <a:bodyPr>
            <a:noAutofit/>
          </a:bodyPr>
          <a:lstStyle/>
          <a:p>
            <a:r>
              <a:rPr lang="en-US" b="0" i="0" dirty="0">
                <a:solidFill>
                  <a:schemeClr val="tx1"/>
                </a:solidFill>
                <a:effectLst/>
                <a:latin typeface="+mj-lt"/>
              </a:rPr>
              <a:t>T</a:t>
            </a:r>
            <a:r>
              <a:rPr lang="vi-VN" b="0" i="0" dirty="0">
                <a:solidFill>
                  <a:schemeClr val="tx1"/>
                </a:solidFill>
                <a:effectLst/>
                <a:latin typeface="+mj-lt"/>
              </a:rPr>
              <a:t>ài liệu yêu cầu phần mềm là phát biểu chính</a:t>
            </a:r>
            <a:r>
              <a:rPr lang="en-US" b="0" i="0" dirty="0">
                <a:solidFill>
                  <a:schemeClr val="tx1"/>
                </a:solidFill>
                <a:effectLst/>
                <a:latin typeface="+mj-lt"/>
              </a:rPr>
              <a:t> </a:t>
            </a:r>
            <a:r>
              <a:rPr lang="vi-VN" b="0" i="0" dirty="0">
                <a:solidFill>
                  <a:schemeClr val="tx1"/>
                </a:solidFill>
                <a:effectLst/>
                <a:latin typeface="+mj-lt"/>
              </a:rPr>
              <a:t>thống về những gì cần phải đạt được cho việc phát</a:t>
            </a:r>
            <a:r>
              <a:rPr lang="en-US" b="0" i="0" dirty="0">
                <a:solidFill>
                  <a:schemeClr val="tx1"/>
                </a:solidFill>
                <a:effectLst/>
                <a:latin typeface="+mj-lt"/>
              </a:rPr>
              <a:t> </a:t>
            </a:r>
            <a:r>
              <a:rPr lang="vi-VN" b="0" i="0" dirty="0">
                <a:solidFill>
                  <a:schemeClr val="tx1"/>
                </a:solidFill>
                <a:effectLst/>
                <a:latin typeface="+mj-lt"/>
              </a:rPr>
              <a:t>triển phần mềm</a:t>
            </a:r>
            <a:r>
              <a:rPr lang="en-US" b="0" i="0" dirty="0">
                <a:solidFill>
                  <a:schemeClr val="tx1"/>
                </a:solidFill>
                <a:effectLst/>
                <a:latin typeface="+mj-lt"/>
              </a:rPr>
              <a:t>. </a:t>
            </a:r>
            <a:r>
              <a:rPr lang="vi-VN" b="0" i="0" dirty="0">
                <a:solidFill>
                  <a:schemeClr val="tx1"/>
                </a:solidFill>
                <a:effectLst/>
                <a:latin typeface="+mj-lt"/>
              </a:rPr>
              <a:t>Thường bao gồm</a:t>
            </a:r>
            <a:r>
              <a:rPr lang="en-US" b="0" i="0" dirty="0">
                <a:solidFill>
                  <a:schemeClr val="tx1"/>
                </a:solidFill>
                <a:effectLst/>
                <a:latin typeface="+mj-lt"/>
              </a:rPr>
              <a:t>:</a:t>
            </a:r>
          </a:p>
          <a:p>
            <a:r>
              <a:rPr lang="vi-VN" b="0" i="0" dirty="0">
                <a:solidFill>
                  <a:schemeClr val="tx1"/>
                </a:solidFill>
                <a:effectLst/>
                <a:latin typeface="+mj-lt"/>
              </a:rPr>
              <a:t>(1) định nghĩa về các yêu cầu</a:t>
            </a:r>
            <a:r>
              <a:rPr lang="en-US" b="0" i="0" dirty="0">
                <a:solidFill>
                  <a:schemeClr val="tx1"/>
                </a:solidFill>
                <a:effectLst/>
                <a:latin typeface="+mj-lt"/>
              </a:rPr>
              <a:t> </a:t>
            </a:r>
            <a:r>
              <a:rPr lang="vi-VN" b="0" i="0" dirty="0">
                <a:solidFill>
                  <a:schemeClr val="tx1"/>
                </a:solidFill>
                <a:effectLst/>
                <a:latin typeface="+mj-lt"/>
              </a:rPr>
              <a:t>người dùng </a:t>
            </a:r>
            <a:endParaRPr lang="en-US" b="0" i="0" dirty="0">
              <a:solidFill>
                <a:schemeClr val="tx1"/>
              </a:solidFill>
              <a:effectLst/>
              <a:latin typeface="+mj-lt"/>
            </a:endParaRPr>
          </a:p>
          <a:p>
            <a:r>
              <a:rPr lang="vi-VN" b="0" i="0" dirty="0">
                <a:solidFill>
                  <a:schemeClr val="tx1"/>
                </a:solidFill>
                <a:effectLst/>
                <a:latin typeface="+mj-lt"/>
              </a:rPr>
              <a:t>(2) bản đặc tả các yêu cầu hệ thống</a:t>
            </a:r>
          </a:p>
          <a:p>
            <a:pPr>
              <a:spcBef>
                <a:spcPts val="600"/>
              </a:spcBef>
            </a:pPr>
            <a:r>
              <a:rPr lang="vi-VN" b="0" i="0" dirty="0">
                <a:solidFill>
                  <a:schemeClr val="tx1"/>
                </a:solidFill>
                <a:effectLst/>
                <a:latin typeface="+mj-lt"/>
              </a:rPr>
              <a:t>Đây không phải là tài liệu thiết kế. Nội dung</a:t>
            </a:r>
            <a:r>
              <a:rPr lang="en-US" b="0" i="0" dirty="0">
                <a:solidFill>
                  <a:schemeClr val="tx1"/>
                </a:solidFill>
                <a:effectLst/>
                <a:latin typeface="+mj-lt"/>
              </a:rPr>
              <a:t> </a:t>
            </a:r>
            <a:r>
              <a:rPr lang="vi-VN" b="0" i="0" dirty="0">
                <a:solidFill>
                  <a:schemeClr val="tx1"/>
                </a:solidFill>
                <a:effectLst/>
                <a:latin typeface="+mj-lt"/>
              </a:rPr>
              <a:t>thường tập trung vào câu hỏi “Cái gì” thay vì</a:t>
            </a:r>
            <a:r>
              <a:rPr lang="en-US" b="0" i="0" dirty="0">
                <a:solidFill>
                  <a:schemeClr val="tx1"/>
                </a:solidFill>
                <a:effectLst/>
                <a:latin typeface="+mj-lt"/>
              </a:rPr>
              <a:t> </a:t>
            </a:r>
            <a:r>
              <a:rPr lang="vi-VN" b="0" i="0" dirty="0">
                <a:solidFill>
                  <a:schemeClr val="tx1"/>
                </a:solidFill>
                <a:effectLst/>
                <a:latin typeface="+mj-lt"/>
              </a:rPr>
              <a:t>“Như thế nào”</a:t>
            </a:r>
            <a:r>
              <a:rPr lang="vi-VN" dirty="0">
                <a:solidFill>
                  <a:schemeClr val="tx1"/>
                </a:solidFill>
                <a:latin typeface="+mj-lt"/>
              </a:rPr>
              <a:t> </a:t>
            </a:r>
            <a:br>
              <a:rPr lang="vi-VN" dirty="0">
                <a:solidFill>
                  <a:schemeClr val="tx1"/>
                </a:solidFill>
                <a:latin typeface="+mj-lt"/>
              </a:rPr>
            </a:br>
            <a:endParaRPr lang="en-US" dirty="0">
              <a:solidFill>
                <a:schemeClr val="tx1"/>
              </a:solidFill>
              <a:latin typeface="+mj-lt"/>
            </a:endParaRPr>
          </a:p>
          <a:p>
            <a:pPr algn="just"/>
            <a:r>
              <a:rPr lang="en-US" b="1" i="0" dirty="0">
                <a:solidFill>
                  <a:schemeClr val="tx1"/>
                </a:solidFill>
                <a:effectLst/>
                <a:latin typeface="+mj-lt"/>
              </a:rPr>
              <a:t>Ai </a:t>
            </a:r>
            <a:r>
              <a:rPr lang="en-US" b="1" i="0" dirty="0" err="1">
                <a:solidFill>
                  <a:schemeClr val="tx1"/>
                </a:solidFill>
                <a:effectLst/>
                <a:latin typeface="+mj-lt"/>
              </a:rPr>
              <a:t>sẽ</a:t>
            </a:r>
            <a:r>
              <a:rPr lang="en-US" b="1" i="0" dirty="0">
                <a:solidFill>
                  <a:schemeClr val="tx1"/>
                </a:solidFill>
                <a:effectLst/>
                <a:latin typeface="+mj-lt"/>
              </a:rPr>
              <a:t> </a:t>
            </a:r>
            <a:r>
              <a:rPr lang="en-US" b="1" i="0" dirty="0" err="1">
                <a:solidFill>
                  <a:schemeClr val="tx1"/>
                </a:solidFill>
                <a:effectLst/>
                <a:latin typeface="+mj-lt"/>
              </a:rPr>
              <a:t>sử</a:t>
            </a:r>
            <a:r>
              <a:rPr lang="en-US" b="1" i="0" dirty="0">
                <a:solidFill>
                  <a:schemeClr val="tx1"/>
                </a:solidFill>
                <a:effectLst/>
                <a:latin typeface="+mj-lt"/>
              </a:rPr>
              <a:t> </a:t>
            </a:r>
            <a:r>
              <a:rPr lang="en-US" b="1" i="0" dirty="0" err="1">
                <a:solidFill>
                  <a:schemeClr val="tx1"/>
                </a:solidFill>
                <a:effectLst/>
                <a:latin typeface="+mj-lt"/>
              </a:rPr>
              <a:t>dụng</a:t>
            </a:r>
            <a:r>
              <a:rPr lang="vi-VN" b="1" i="0" dirty="0">
                <a:solidFill>
                  <a:schemeClr val="tx1"/>
                </a:solidFill>
                <a:effectLst/>
                <a:latin typeface="+mj-lt"/>
              </a:rPr>
              <a:t> tài liệu yêu cầu</a:t>
            </a:r>
            <a:r>
              <a:rPr lang="en-US" b="1" dirty="0">
                <a:solidFill>
                  <a:schemeClr val="tx1"/>
                </a:solidFill>
                <a:latin typeface="+mj-lt"/>
              </a:rPr>
              <a:t> n</a:t>
            </a:r>
            <a:r>
              <a:rPr lang="vi-VN" b="1" i="0" dirty="0">
                <a:solidFill>
                  <a:schemeClr val="tx1"/>
                </a:solidFill>
                <a:effectLst/>
                <a:latin typeface="+mj-lt"/>
              </a:rPr>
              <a:t>gười dùng</a:t>
            </a:r>
            <a:r>
              <a:rPr lang="en-US" b="0" i="0" dirty="0">
                <a:solidFill>
                  <a:schemeClr val="tx1"/>
                </a:solidFill>
                <a:effectLst/>
                <a:latin typeface="+mj-lt"/>
              </a:rPr>
              <a:t>: </a:t>
            </a:r>
            <a:r>
              <a:rPr lang="vi-VN" b="0" i="0" dirty="0">
                <a:solidFill>
                  <a:schemeClr val="tx1"/>
                </a:solidFill>
                <a:effectLst/>
                <a:latin typeface="+mj-lt"/>
              </a:rPr>
              <a:t>Người quản lý khách h</a:t>
            </a:r>
            <a:r>
              <a:rPr lang="en-US" b="0" i="0" dirty="0">
                <a:solidFill>
                  <a:schemeClr val="tx1"/>
                </a:solidFill>
                <a:effectLst/>
                <a:latin typeface="+mj-lt"/>
              </a:rPr>
              <a:t>ag</a:t>
            </a:r>
            <a:r>
              <a:rPr lang="vi-VN" b="0" i="0" dirty="0">
                <a:solidFill>
                  <a:schemeClr val="tx1"/>
                </a:solidFill>
                <a:effectLst/>
                <a:latin typeface="+mj-lt"/>
              </a:rPr>
              <a:t>ng</a:t>
            </a:r>
            <a:r>
              <a:rPr lang="en-US" b="0" i="0" dirty="0">
                <a:solidFill>
                  <a:schemeClr val="tx1"/>
                </a:solidFill>
                <a:effectLst/>
                <a:latin typeface="+mj-lt"/>
              </a:rPr>
              <a:t>; </a:t>
            </a:r>
            <a:r>
              <a:rPr lang="vi-VN" b="0" i="0" dirty="0">
                <a:solidFill>
                  <a:schemeClr val="tx1"/>
                </a:solidFill>
                <a:effectLst/>
                <a:latin typeface="+mj-lt"/>
              </a:rPr>
              <a:t>Người dùng cuối</a:t>
            </a:r>
            <a:r>
              <a:rPr lang="en-US" b="0" i="0" dirty="0">
                <a:solidFill>
                  <a:schemeClr val="tx1"/>
                </a:solidFill>
                <a:effectLst/>
                <a:latin typeface="+mj-lt"/>
              </a:rPr>
              <a:t>; </a:t>
            </a:r>
            <a:r>
              <a:rPr lang="vi-VN" b="0" i="0" dirty="0">
                <a:solidFill>
                  <a:schemeClr val="tx1"/>
                </a:solidFill>
                <a:effectLst/>
                <a:latin typeface="+mj-lt"/>
              </a:rPr>
              <a:t>Kỹ sư khách hang</a:t>
            </a:r>
            <a:r>
              <a:rPr lang="en-US" b="0" i="0" dirty="0">
                <a:solidFill>
                  <a:schemeClr val="tx1"/>
                </a:solidFill>
                <a:effectLst/>
                <a:latin typeface="+mj-lt"/>
              </a:rPr>
              <a:t>; </a:t>
            </a:r>
            <a:r>
              <a:rPr lang="vi-VN" b="0" i="0" dirty="0">
                <a:solidFill>
                  <a:schemeClr val="tx1"/>
                </a:solidFill>
                <a:effectLst/>
                <a:latin typeface="+mj-lt"/>
              </a:rPr>
              <a:t>Người quản lý hợp đồng</a:t>
            </a:r>
            <a:r>
              <a:rPr lang="en-US" b="0" i="0" dirty="0">
                <a:solidFill>
                  <a:schemeClr val="tx1"/>
                </a:solidFill>
                <a:effectLst/>
                <a:latin typeface="+mj-lt"/>
              </a:rPr>
              <a:t>; </a:t>
            </a:r>
            <a:r>
              <a:rPr lang="vi-VN" b="0" i="0" dirty="0">
                <a:solidFill>
                  <a:schemeClr val="tx1"/>
                </a:solidFill>
                <a:effectLst/>
                <a:latin typeface="+mj-lt"/>
              </a:rPr>
              <a:t>Kiến trúc sư hệ thống</a:t>
            </a:r>
            <a:r>
              <a:rPr lang="vi-VN" dirty="0">
                <a:solidFill>
                  <a:schemeClr val="tx1"/>
                </a:solidFill>
                <a:latin typeface="+mj-lt"/>
              </a:rPr>
              <a:t> </a:t>
            </a:r>
            <a:endParaRPr lang="en-US" dirty="0">
              <a:solidFill>
                <a:schemeClr val="tx1"/>
              </a:solidFill>
              <a:latin typeface="+mj-lt"/>
            </a:endParaRPr>
          </a:p>
          <a:p>
            <a:pPr algn="just"/>
            <a:endParaRPr lang="en-US" dirty="0">
              <a:solidFill>
                <a:schemeClr val="tx1"/>
              </a:solidFill>
              <a:latin typeface="+mj-lt"/>
            </a:endParaRPr>
          </a:p>
          <a:p>
            <a:pPr algn="just"/>
            <a:r>
              <a:rPr lang="en-US" b="1" dirty="0">
                <a:solidFill>
                  <a:schemeClr val="tx1"/>
                </a:solidFill>
                <a:latin typeface="+mj-lt"/>
              </a:rPr>
              <a:t>Ai </a:t>
            </a:r>
            <a:r>
              <a:rPr lang="en-US" b="1" dirty="0" err="1">
                <a:solidFill>
                  <a:schemeClr val="tx1"/>
                </a:solidFill>
                <a:latin typeface="+mj-lt"/>
              </a:rPr>
              <a:t>sẽ</a:t>
            </a:r>
            <a:r>
              <a:rPr lang="en-US" b="1" dirty="0">
                <a:solidFill>
                  <a:schemeClr val="tx1"/>
                </a:solidFill>
                <a:latin typeface="+mj-lt"/>
              </a:rPr>
              <a:t> </a:t>
            </a:r>
            <a:r>
              <a:rPr lang="en-US" b="1" dirty="0" err="1">
                <a:solidFill>
                  <a:schemeClr val="tx1"/>
                </a:solidFill>
                <a:latin typeface="+mj-lt"/>
              </a:rPr>
              <a:t>sử</a:t>
            </a:r>
            <a:r>
              <a:rPr lang="en-US" b="1" dirty="0">
                <a:solidFill>
                  <a:schemeClr val="tx1"/>
                </a:solidFill>
                <a:latin typeface="+mj-lt"/>
              </a:rPr>
              <a:t> </a:t>
            </a:r>
            <a:r>
              <a:rPr lang="en-US" b="1" dirty="0" err="1">
                <a:solidFill>
                  <a:schemeClr val="tx1"/>
                </a:solidFill>
                <a:latin typeface="+mj-lt"/>
              </a:rPr>
              <a:t>dụng</a:t>
            </a:r>
            <a:r>
              <a:rPr lang="en-US" b="1" dirty="0">
                <a:solidFill>
                  <a:schemeClr val="tx1"/>
                </a:solidFill>
                <a:latin typeface="+mj-lt"/>
              </a:rPr>
              <a:t> </a:t>
            </a:r>
            <a:r>
              <a:rPr lang="vi-VN" b="1" i="0" dirty="0">
                <a:solidFill>
                  <a:schemeClr val="tx1"/>
                </a:solidFill>
                <a:effectLst/>
                <a:latin typeface="+mj-lt"/>
              </a:rPr>
              <a:t>tài liệu yêu cầu</a:t>
            </a:r>
            <a:r>
              <a:rPr lang="en-US" b="1" dirty="0">
                <a:solidFill>
                  <a:schemeClr val="tx1"/>
                </a:solidFill>
                <a:latin typeface="+mj-lt"/>
              </a:rPr>
              <a:t> </a:t>
            </a:r>
            <a:r>
              <a:rPr lang="en-US" b="1" dirty="0" err="1">
                <a:solidFill>
                  <a:schemeClr val="tx1"/>
                </a:solidFill>
                <a:latin typeface="+mj-lt"/>
              </a:rPr>
              <a:t>hệ</a:t>
            </a:r>
            <a:r>
              <a:rPr lang="en-US" b="1" dirty="0">
                <a:solidFill>
                  <a:schemeClr val="tx1"/>
                </a:solidFill>
                <a:latin typeface="+mj-lt"/>
              </a:rPr>
              <a:t> </a:t>
            </a:r>
            <a:r>
              <a:rPr lang="en-US" b="1" dirty="0" err="1">
                <a:solidFill>
                  <a:schemeClr val="tx1"/>
                </a:solidFill>
                <a:latin typeface="+mj-lt"/>
              </a:rPr>
              <a:t>thống</a:t>
            </a:r>
            <a:r>
              <a:rPr lang="en-US" dirty="0">
                <a:solidFill>
                  <a:schemeClr val="tx1"/>
                </a:solidFill>
                <a:latin typeface="+mj-lt"/>
              </a:rPr>
              <a:t>: </a:t>
            </a:r>
            <a:r>
              <a:rPr lang="vi-VN" b="0" i="0" dirty="0">
                <a:solidFill>
                  <a:schemeClr val="tx1"/>
                </a:solidFill>
                <a:effectLst/>
                <a:latin typeface="+mj-lt"/>
              </a:rPr>
              <a:t>Người dùng cuối</a:t>
            </a:r>
            <a:r>
              <a:rPr lang="en-US" b="0" i="0" dirty="0">
                <a:solidFill>
                  <a:schemeClr val="tx1"/>
                </a:solidFill>
                <a:effectLst/>
                <a:latin typeface="+mj-lt"/>
              </a:rPr>
              <a:t>; </a:t>
            </a:r>
            <a:r>
              <a:rPr lang="vi-VN" b="0" i="0" dirty="0">
                <a:solidFill>
                  <a:schemeClr val="tx1"/>
                </a:solidFill>
                <a:effectLst/>
                <a:latin typeface="+mj-lt"/>
              </a:rPr>
              <a:t>Kỹ sư khách h</a:t>
            </a:r>
            <a:r>
              <a:rPr lang="en-US" b="0" i="0" dirty="0">
                <a:solidFill>
                  <a:schemeClr val="tx1"/>
                </a:solidFill>
                <a:effectLst/>
                <a:latin typeface="+mj-lt"/>
              </a:rPr>
              <a:t>à</a:t>
            </a:r>
            <a:r>
              <a:rPr lang="vi-VN" b="0" i="0" dirty="0">
                <a:solidFill>
                  <a:schemeClr val="tx1"/>
                </a:solidFill>
                <a:effectLst/>
                <a:latin typeface="+mj-lt"/>
              </a:rPr>
              <a:t>ng</a:t>
            </a:r>
            <a:r>
              <a:rPr lang="en-US" b="0" i="0" dirty="0">
                <a:solidFill>
                  <a:schemeClr val="tx1"/>
                </a:solidFill>
                <a:effectLst/>
                <a:latin typeface="+mj-lt"/>
              </a:rPr>
              <a:t>; </a:t>
            </a:r>
            <a:r>
              <a:rPr lang="vi-VN" b="0" i="0" dirty="0">
                <a:solidFill>
                  <a:schemeClr val="tx1"/>
                </a:solidFill>
                <a:effectLst/>
                <a:latin typeface="+mj-lt"/>
              </a:rPr>
              <a:t>Người phát triển</a:t>
            </a:r>
            <a:r>
              <a:rPr lang="en-US" b="0" i="0" dirty="0">
                <a:solidFill>
                  <a:schemeClr val="tx1"/>
                </a:solidFill>
                <a:effectLst/>
                <a:latin typeface="+mj-lt"/>
              </a:rPr>
              <a:t> </a:t>
            </a:r>
            <a:r>
              <a:rPr lang="vi-VN" b="0" i="0" dirty="0">
                <a:solidFill>
                  <a:schemeClr val="tx1"/>
                </a:solidFill>
                <a:effectLst/>
                <a:latin typeface="+mj-lt"/>
              </a:rPr>
              <a:t>phần mềm</a:t>
            </a:r>
            <a:r>
              <a:rPr lang="en-US" b="0" i="0" dirty="0">
                <a:solidFill>
                  <a:schemeClr val="tx1"/>
                </a:solidFill>
                <a:effectLst/>
                <a:latin typeface="+mj-lt"/>
              </a:rPr>
              <a:t>; </a:t>
            </a:r>
            <a:r>
              <a:rPr lang="vi-VN" b="0" i="0" dirty="0">
                <a:solidFill>
                  <a:schemeClr val="tx1"/>
                </a:solidFill>
                <a:effectLst/>
                <a:latin typeface="+mj-lt"/>
              </a:rPr>
              <a:t>Kiến trúc sư hệ thống</a:t>
            </a:r>
            <a:endParaRPr lang="en-US" b="0" i="0" dirty="0">
              <a:solidFill>
                <a:schemeClr val="tx1"/>
              </a:solidFill>
              <a:effectLst/>
              <a:latin typeface="+mj-lt"/>
            </a:endParaRPr>
          </a:p>
          <a:p>
            <a:pPr algn="just"/>
            <a:r>
              <a:rPr lang="vi-VN" dirty="0">
                <a:solidFill>
                  <a:schemeClr val="tx1"/>
                </a:solidFill>
                <a:latin typeface="+mj-lt"/>
              </a:rPr>
              <a:t> </a:t>
            </a:r>
            <a:br>
              <a:rPr lang="vi-VN" dirty="0">
                <a:solidFill>
                  <a:schemeClr val="tx1"/>
                </a:solidFill>
                <a:latin typeface="+mj-lt"/>
              </a:rPr>
            </a:br>
            <a:br>
              <a:rPr lang="vi-VN" dirty="0">
                <a:solidFill>
                  <a:schemeClr val="tx1"/>
                </a:solidFill>
                <a:latin typeface="+mj-lt"/>
              </a:rPr>
            </a:br>
            <a:br>
              <a:rPr lang="vi-VN" dirty="0">
                <a:solidFill>
                  <a:schemeClr val="tx1"/>
                </a:solidFill>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619047525"/>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Tài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liệu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pic>
        <p:nvPicPr>
          <p:cNvPr id="7" name="Picture 6">
            <a:extLst>
              <a:ext uri="{FF2B5EF4-FFF2-40B4-BE49-F238E27FC236}">
                <a16:creationId xmlns:a16="http://schemas.microsoft.com/office/drawing/2014/main" id="{A427C0D9-C89A-4CDE-9254-F7CE04935AD6}"/>
              </a:ext>
            </a:extLst>
          </p:cNvPr>
          <p:cNvPicPr>
            <a:picLocks noChangeAspect="1"/>
          </p:cNvPicPr>
          <p:nvPr/>
        </p:nvPicPr>
        <p:blipFill>
          <a:blip r:embed="rId2"/>
          <a:stretch>
            <a:fillRect/>
          </a:stretch>
        </p:blipFill>
        <p:spPr>
          <a:xfrm>
            <a:off x="2935636" y="1327272"/>
            <a:ext cx="8586850" cy="4362482"/>
          </a:xfrm>
          <a:prstGeom prst="rect">
            <a:avLst/>
          </a:prstGeom>
        </p:spPr>
      </p:pic>
    </p:spTree>
    <p:extLst>
      <p:ext uri="{BB962C8B-B14F-4D97-AF65-F5344CB8AC3E}">
        <p14:creationId xmlns:p14="http://schemas.microsoft.com/office/powerpoint/2010/main" val="436339043"/>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Tài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liệu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981739" y="1082675"/>
            <a:ext cx="8552622" cy="4692650"/>
          </a:xfrm>
        </p:spPr>
        <p:txBody>
          <a:bodyPr>
            <a:noAutofit/>
          </a:bodyPr>
          <a:lstStyle/>
          <a:p>
            <a:r>
              <a:rPr lang="vi-VN" b="0" i="0" dirty="0">
                <a:solidFill>
                  <a:schemeClr val="tx1"/>
                </a:solidFill>
                <a:effectLst/>
                <a:latin typeface="+mj-lt"/>
              </a:rPr>
              <a:t>Cấu trúc tài liệu yêu cầu</a:t>
            </a:r>
          </a:p>
          <a:p>
            <a:endParaRPr lang="en-US" b="0" i="0" dirty="0">
              <a:solidFill>
                <a:schemeClr val="tx1"/>
              </a:solidFill>
              <a:effectLst/>
              <a:latin typeface="+mj-lt"/>
            </a:endParaRPr>
          </a:p>
          <a:p>
            <a:pPr marL="457200" indent="-457200">
              <a:buFont typeface="+mj-lt"/>
              <a:buAutoNum type="arabicPeriod"/>
            </a:pPr>
            <a:r>
              <a:rPr lang="vi-VN" b="0" i="0" dirty="0">
                <a:solidFill>
                  <a:schemeClr val="tx1"/>
                </a:solidFill>
                <a:effectLst/>
                <a:latin typeface="+mj-lt"/>
              </a:rPr>
              <a:t>Lời </a:t>
            </a:r>
            <a:r>
              <a:rPr lang="en-US" b="0" i="0" dirty="0" err="1">
                <a:solidFill>
                  <a:schemeClr val="tx1"/>
                </a:solidFill>
                <a:effectLst/>
                <a:latin typeface="+mj-lt"/>
              </a:rPr>
              <a:t>mở</a:t>
            </a:r>
            <a:r>
              <a:rPr lang="en-US" b="0" i="0" dirty="0">
                <a:solidFill>
                  <a:schemeClr val="tx1"/>
                </a:solidFill>
                <a:effectLst/>
                <a:latin typeface="+mj-lt"/>
              </a:rPr>
              <a:t> </a:t>
            </a:r>
            <a:r>
              <a:rPr lang="en-US" b="0" i="0" dirty="0" err="1">
                <a:solidFill>
                  <a:schemeClr val="tx1"/>
                </a:solidFill>
                <a:effectLst/>
                <a:latin typeface="+mj-lt"/>
              </a:rPr>
              <a:t>đầu</a:t>
            </a:r>
            <a:endParaRPr lang="vi-VN" b="0" i="0" dirty="0">
              <a:solidFill>
                <a:schemeClr val="tx1"/>
              </a:solidFill>
              <a:effectLst/>
              <a:latin typeface="+mj-lt"/>
            </a:endParaRPr>
          </a:p>
          <a:p>
            <a:pPr marL="457200" indent="-457200">
              <a:buFont typeface="+mj-lt"/>
              <a:buAutoNum type="arabicPeriod"/>
            </a:pPr>
            <a:r>
              <a:rPr lang="vi-VN" b="0" i="0" dirty="0">
                <a:solidFill>
                  <a:schemeClr val="tx1"/>
                </a:solidFill>
                <a:effectLst/>
                <a:latin typeface="+mj-lt"/>
              </a:rPr>
              <a:t>Giới thiệu</a:t>
            </a:r>
          </a:p>
          <a:p>
            <a:pPr marL="457200" indent="-457200">
              <a:buFont typeface="+mj-lt"/>
              <a:buAutoNum type="arabicPeriod"/>
            </a:pPr>
            <a:r>
              <a:rPr lang="vi-VN" b="0" i="0" dirty="0">
                <a:solidFill>
                  <a:schemeClr val="tx1"/>
                </a:solidFill>
                <a:effectLst/>
                <a:latin typeface="+mj-lt"/>
              </a:rPr>
              <a:t>Từ điển thuật ngữ</a:t>
            </a:r>
          </a:p>
          <a:p>
            <a:pPr marL="457200" indent="-457200">
              <a:buFont typeface="+mj-lt"/>
              <a:buAutoNum type="arabicPeriod"/>
            </a:pPr>
            <a:r>
              <a:rPr lang="vi-VN" b="0" i="0" dirty="0">
                <a:solidFill>
                  <a:schemeClr val="tx1"/>
                </a:solidFill>
                <a:effectLst/>
                <a:latin typeface="+mj-lt"/>
              </a:rPr>
              <a:t>Định nghĩa yêu cầu người</a:t>
            </a:r>
            <a:r>
              <a:rPr lang="en-US" b="0" i="0" dirty="0">
                <a:solidFill>
                  <a:schemeClr val="tx1"/>
                </a:solidFill>
                <a:effectLst/>
                <a:latin typeface="+mj-lt"/>
              </a:rPr>
              <a:t> </a:t>
            </a:r>
            <a:r>
              <a:rPr lang="vi-VN" b="0" i="0" dirty="0">
                <a:solidFill>
                  <a:schemeClr val="tx1"/>
                </a:solidFill>
                <a:effectLst/>
                <a:latin typeface="+mj-lt"/>
              </a:rPr>
              <a:t>dùng</a:t>
            </a:r>
          </a:p>
          <a:p>
            <a:pPr marL="457200" indent="-457200">
              <a:buFont typeface="+mj-lt"/>
              <a:buAutoNum type="arabicPeriod"/>
            </a:pPr>
            <a:r>
              <a:rPr lang="vi-VN" b="0" i="0" dirty="0">
                <a:solidFill>
                  <a:schemeClr val="tx1"/>
                </a:solidFill>
                <a:effectLst/>
                <a:latin typeface="+mj-lt"/>
              </a:rPr>
              <a:t>Kiến trúc hệ thống</a:t>
            </a:r>
          </a:p>
          <a:p>
            <a:pPr marL="457200" indent="-457200">
              <a:buFont typeface="+mj-lt"/>
              <a:buAutoNum type="arabicPeriod"/>
            </a:pPr>
            <a:r>
              <a:rPr lang="vi-VN" b="0" i="0" dirty="0">
                <a:solidFill>
                  <a:schemeClr val="tx1"/>
                </a:solidFill>
                <a:effectLst/>
                <a:latin typeface="+mj-lt"/>
              </a:rPr>
              <a:t>Đặc tả yêu cầu hệ thống</a:t>
            </a:r>
          </a:p>
          <a:p>
            <a:pPr marL="457200" indent="-457200">
              <a:buFont typeface="+mj-lt"/>
              <a:buAutoNum type="arabicPeriod"/>
            </a:pPr>
            <a:r>
              <a:rPr lang="vi-VN" b="0" i="0" dirty="0">
                <a:solidFill>
                  <a:schemeClr val="tx1"/>
                </a:solidFill>
                <a:effectLst/>
                <a:latin typeface="+mj-lt"/>
              </a:rPr>
              <a:t>Các mô hình hệ thống</a:t>
            </a:r>
          </a:p>
          <a:p>
            <a:pPr marL="457200" indent="-457200">
              <a:buFont typeface="+mj-lt"/>
              <a:buAutoNum type="arabicPeriod"/>
            </a:pPr>
            <a:r>
              <a:rPr lang="vi-VN" b="0" i="0" dirty="0">
                <a:solidFill>
                  <a:schemeClr val="tx1"/>
                </a:solidFill>
                <a:effectLst/>
                <a:latin typeface="+mj-lt"/>
              </a:rPr>
              <a:t>Tiến hóa hệ thống</a:t>
            </a:r>
          </a:p>
          <a:p>
            <a:pPr marL="457200" indent="-457200">
              <a:buFont typeface="+mj-lt"/>
              <a:buAutoNum type="arabicPeriod"/>
            </a:pPr>
            <a:r>
              <a:rPr lang="vi-VN" b="0" i="0" dirty="0">
                <a:solidFill>
                  <a:schemeClr val="tx1"/>
                </a:solidFill>
                <a:effectLst/>
                <a:latin typeface="+mj-lt"/>
              </a:rPr>
              <a:t>Các phụ lục</a:t>
            </a:r>
          </a:p>
          <a:p>
            <a:pPr marL="457200" indent="-457200">
              <a:buFont typeface="+mj-lt"/>
              <a:buAutoNum type="arabicPeriod"/>
            </a:pPr>
            <a:r>
              <a:rPr lang="en-US" b="0" i="0" dirty="0">
                <a:solidFill>
                  <a:schemeClr val="tx1"/>
                </a:solidFill>
                <a:effectLst/>
                <a:latin typeface="+mj-lt"/>
              </a:rPr>
              <a:t>M</a:t>
            </a:r>
            <a:r>
              <a:rPr lang="vi-VN" b="0" i="0" dirty="0">
                <a:solidFill>
                  <a:schemeClr val="tx1"/>
                </a:solidFill>
                <a:effectLst/>
                <a:latin typeface="+mj-lt"/>
              </a:rPr>
              <a:t>ục</a:t>
            </a:r>
            <a:r>
              <a:rPr lang="en-US" b="0" i="0" dirty="0">
                <a:solidFill>
                  <a:schemeClr val="tx1"/>
                </a:solidFill>
                <a:effectLst/>
                <a:latin typeface="+mj-lt"/>
              </a:rPr>
              <a:t> </a:t>
            </a:r>
            <a:r>
              <a:rPr lang="en-US" b="0" i="0" dirty="0" err="1">
                <a:solidFill>
                  <a:schemeClr val="tx1"/>
                </a:solidFill>
                <a:effectLst/>
                <a:latin typeface="+mj-lt"/>
              </a:rPr>
              <a:t>lục</a:t>
            </a:r>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1248846077"/>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Tài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liệu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981739" y="1082675"/>
            <a:ext cx="8552622" cy="4692650"/>
          </a:xfrm>
        </p:spPr>
        <p:txBody>
          <a:bodyPr>
            <a:noAutofit/>
          </a:bodyPr>
          <a:lstStyle/>
          <a:p>
            <a:r>
              <a:rPr lang="en-US" b="1" i="0" dirty="0" err="1">
                <a:solidFill>
                  <a:srgbClr val="000000"/>
                </a:solidFill>
                <a:effectLst/>
                <a:latin typeface="+mj-lt"/>
              </a:rPr>
              <a:t>Một</a:t>
            </a:r>
            <a:r>
              <a:rPr lang="en-US" b="1" i="0" dirty="0">
                <a:solidFill>
                  <a:srgbClr val="000000"/>
                </a:solidFill>
                <a:effectLst/>
                <a:latin typeface="+mj-lt"/>
              </a:rPr>
              <a:t> </a:t>
            </a:r>
            <a:r>
              <a:rPr lang="en-US" b="1" i="0" dirty="0" err="1">
                <a:solidFill>
                  <a:srgbClr val="000000"/>
                </a:solidFill>
                <a:effectLst/>
                <a:latin typeface="+mj-lt"/>
              </a:rPr>
              <a:t>số</a:t>
            </a:r>
            <a:r>
              <a:rPr lang="en-US" b="1" i="0" dirty="0">
                <a:solidFill>
                  <a:srgbClr val="000000"/>
                </a:solidFill>
                <a:effectLst/>
                <a:latin typeface="+mj-lt"/>
              </a:rPr>
              <a:t> </a:t>
            </a:r>
            <a:r>
              <a:rPr lang="en-US" b="1" i="0" dirty="0" err="1">
                <a:solidFill>
                  <a:srgbClr val="000000"/>
                </a:solidFill>
                <a:effectLst/>
                <a:latin typeface="+mj-lt"/>
              </a:rPr>
              <a:t>dạng</a:t>
            </a:r>
            <a:r>
              <a:rPr lang="en-US" b="1" i="0" dirty="0">
                <a:solidFill>
                  <a:srgbClr val="000000"/>
                </a:solidFill>
                <a:effectLst/>
                <a:latin typeface="+mj-lt"/>
              </a:rPr>
              <a:t> </a:t>
            </a:r>
            <a:r>
              <a:rPr lang="en-US" b="1" i="0" dirty="0" err="1">
                <a:solidFill>
                  <a:srgbClr val="000000"/>
                </a:solidFill>
                <a:effectLst/>
                <a:latin typeface="+mj-lt"/>
              </a:rPr>
              <a:t>đặc</a:t>
            </a:r>
            <a:r>
              <a:rPr lang="en-US" b="1" i="0" dirty="0">
                <a:solidFill>
                  <a:srgbClr val="000000"/>
                </a:solidFill>
                <a:effectLst/>
                <a:latin typeface="+mj-lt"/>
              </a:rPr>
              <a:t> </a:t>
            </a:r>
            <a:r>
              <a:rPr lang="en-US" b="1" i="0" dirty="0" err="1">
                <a:solidFill>
                  <a:srgbClr val="000000"/>
                </a:solidFill>
                <a:effectLst/>
                <a:latin typeface="+mj-lt"/>
              </a:rPr>
              <a:t>tả</a:t>
            </a:r>
            <a:r>
              <a:rPr lang="en-US" b="1" i="0" dirty="0">
                <a:solidFill>
                  <a:srgbClr val="000000"/>
                </a:solidFill>
                <a:effectLst/>
                <a:latin typeface="+mj-lt"/>
              </a:rPr>
              <a:t> </a:t>
            </a:r>
            <a:r>
              <a:rPr lang="en-US" b="1" i="0" dirty="0" err="1">
                <a:solidFill>
                  <a:srgbClr val="000000"/>
                </a:solidFill>
                <a:effectLst/>
                <a:latin typeface="+mj-lt"/>
              </a:rPr>
              <a:t>yêu</a:t>
            </a:r>
            <a:r>
              <a:rPr lang="en-US" b="1" i="0" dirty="0">
                <a:solidFill>
                  <a:srgbClr val="000000"/>
                </a:solidFill>
                <a:effectLst/>
                <a:latin typeface="+mj-lt"/>
              </a:rPr>
              <a:t> </a:t>
            </a:r>
            <a:r>
              <a:rPr lang="en-US" b="1" i="0" dirty="0" err="1">
                <a:solidFill>
                  <a:srgbClr val="000000"/>
                </a:solidFill>
                <a:effectLst/>
                <a:latin typeface="+mj-lt"/>
              </a:rPr>
              <a:t>cầu</a:t>
            </a:r>
            <a:r>
              <a:rPr lang="en-US" b="1" i="0" dirty="0">
                <a:solidFill>
                  <a:srgbClr val="000000"/>
                </a:solidFill>
                <a:effectLst/>
                <a:latin typeface="+mj-lt"/>
              </a:rPr>
              <a:t> </a:t>
            </a:r>
          </a:p>
          <a:p>
            <a:pPr marL="342900" indent="-342900">
              <a:buFont typeface="Wingdings" panose="05000000000000000000" pitchFamily="2" charset="2"/>
              <a:buChar char="Ø"/>
            </a:pPr>
            <a:r>
              <a:rPr lang="vi-VN" b="0" i="0" dirty="0">
                <a:solidFill>
                  <a:srgbClr val="000000"/>
                </a:solidFill>
                <a:effectLst/>
                <a:latin typeface="+mj-lt"/>
              </a:rPr>
              <a:t>Ngôn ngữ tự nhiên: các yêu cầu được diễn đạt bằng</a:t>
            </a:r>
            <a:r>
              <a:rPr lang="en-US" b="0" i="0" dirty="0">
                <a:solidFill>
                  <a:srgbClr val="000000"/>
                </a:solidFill>
                <a:effectLst/>
                <a:latin typeface="+mj-lt"/>
              </a:rPr>
              <a:t> </a:t>
            </a:r>
            <a:r>
              <a:rPr lang="vi-VN" b="0" i="0" dirty="0">
                <a:solidFill>
                  <a:srgbClr val="000000"/>
                </a:solidFill>
                <a:effectLst/>
                <a:latin typeface="+mj-lt"/>
              </a:rPr>
              <a:t>ngôn ngữ tự nhiên và được gắn với các chỉ số.</a:t>
            </a:r>
          </a:p>
          <a:p>
            <a:pPr marL="342900" indent="-342900">
              <a:buFont typeface="Wingdings" panose="05000000000000000000" pitchFamily="2" charset="2"/>
              <a:buChar char="Ø"/>
            </a:pPr>
            <a:r>
              <a:rPr lang="vi-VN" b="0" i="0" dirty="0">
                <a:solidFill>
                  <a:srgbClr val="000000"/>
                </a:solidFill>
                <a:effectLst/>
                <a:latin typeface="+mj-lt"/>
              </a:rPr>
              <a:t>Ngôn ngữ tự nhiên được cấu trúc: Yêu cầu được viết</a:t>
            </a:r>
            <a:r>
              <a:rPr lang="en-US" b="0" i="0" dirty="0">
                <a:solidFill>
                  <a:srgbClr val="000000"/>
                </a:solidFill>
                <a:effectLst/>
                <a:latin typeface="+mj-lt"/>
              </a:rPr>
              <a:t> </a:t>
            </a:r>
            <a:r>
              <a:rPr lang="vi-VN" b="0" i="0" dirty="0">
                <a:solidFill>
                  <a:srgbClr val="000000"/>
                </a:solidFill>
                <a:effectLst/>
                <a:latin typeface="+mj-lt"/>
              </a:rPr>
              <a:t>bằng ngôn ngữ tự nhiên, dựa trên định dạng nào đó.</a:t>
            </a:r>
          </a:p>
          <a:p>
            <a:pPr marL="342900" indent="-342900">
              <a:buFont typeface="Wingdings" panose="05000000000000000000" pitchFamily="2" charset="2"/>
              <a:buChar char="Ø"/>
            </a:pPr>
            <a:r>
              <a:rPr lang="vi-VN" b="0" i="0" dirty="0">
                <a:solidFill>
                  <a:srgbClr val="000000"/>
                </a:solidFill>
                <a:effectLst/>
                <a:latin typeface="+mj-lt"/>
              </a:rPr>
              <a:t>Ngôn ngữ mô tả thiết kế: Sử dụng ngôn ngữ tựa ngôn</a:t>
            </a:r>
            <a:r>
              <a:rPr lang="en-US" b="0" i="0" dirty="0">
                <a:solidFill>
                  <a:srgbClr val="000000"/>
                </a:solidFill>
                <a:effectLst/>
                <a:latin typeface="+mj-lt"/>
              </a:rPr>
              <a:t> </a:t>
            </a:r>
            <a:r>
              <a:rPr lang="vi-VN" b="0" i="0" dirty="0">
                <a:solidFill>
                  <a:srgbClr val="000000"/>
                </a:solidFill>
                <a:effectLst/>
                <a:latin typeface="+mj-lt"/>
              </a:rPr>
              <a:t>ngữ lập trình để mô tả hoạt động của hệ thống.</a:t>
            </a:r>
          </a:p>
          <a:p>
            <a:pPr marL="342900" indent="-342900">
              <a:buFont typeface="Wingdings" panose="05000000000000000000" pitchFamily="2" charset="2"/>
              <a:buChar char="Ø"/>
            </a:pPr>
            <a:r>
              <a:rPr lang="vi-VN" b="0" i="0" dirty="0">
                <a:solidFill>
                  <a:srgbClr val="000000"/>
                </a:solidFill>
                <a:effectLst/>
                <a:latin typeface="+mj-lt"/>
              </a:rPr>
              <a:t>Các ký pháp đồ họa: Sử dụng các biểu đồ đồ họa để bổ</a:t>
            </a:r>
            <a:r>
              <a:rPr lang="en-US" b="0" i="0" dirty="0">
                <a:solidFill>
                  <a:srgbClr val="000000"/>
                </a:solidFill>
                <a:effectLst/>
                <a:latin typeface="+mj-lt"/>
              </a:rPr>
              <a:t> </a:t>
            </a:r>
            <a:r>
              <a:rPr lang="vi-VN" b="0" i="0" dirty="0">
                <a:solidFill>
                  <a:srgbClr val="000000"/>
                </a:solidFill>
                <a:effectLst/>
                <a:latin typeface="+mj-lt"/>
              </a:rPr>
              <a:t>trợ cho các diễn đạt ngôn ngữ tự nhiên</a:t>
            </a:r>
          </a:p>
          <a:p>
            <a:pPr marL="342900" indent="-342900">
              <a:buFont typeface="Wingdings" panose="05000000000000000000" pitchFamily="2" charset="2"/>
              <a:buChar char="Ø"/>
            </a:pPr>
            <a:r>
              <a:rPr lang="vi-VN" b="0" i="0" dirty="0">
                <a:solidFill>
                  <a:srgbClr val="000000"/>
                </a:solidFill>
                <a:effectLst/>
                <a:latin typeface="+mj-lt"/>
              </a:rPr>
              <a:t>Đặc tả hình thức (toán học): Sử dụng ngôn ngữ, mô hình</a:t>
            </a:r>
            <a:r>
              <a:rPr lang="en-US" b="0" i="0" dirty="0">
                <a:solidFill>
                  <a:srgbClr val="000000"/>
                </a:solidFill>
                <a:effectLst/>
                <a:latin typeface="+mj-lt"/>
              </a:rPr>
              <a:t> </a:t>
            </a:r>
            <a:r>
              <a:rPr lang="vi-VN" b="0" i="0" dirty="0">
                <a:solidFill>
                  <a:srgbClr val="000000"/>
                </a:solidFill>
                <a:effectLst/>
                <a:latin typeface="+mj-lt"/>
              </a:rPr>
              <a:t>toán học để đặc tả hoạt động hệ thống</a:t>
            </a:r>
            <a:r>
              <a:rPr lang="vi-VN" dirty="0">
                <a:latin typeface="+mj-lt"/>
              </a:rPr>
              <a:t> </a:t>
            </a:r>
            <a:br>
              <a:rPr lang="vi-VN" dirty="0">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241952965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5829299" y="1082675"/>
            <a:ext cx="5705061" cy="4692650"/>
          </a:xfrm>
        </p:spPr>
        <p:txBody>
          <a:bodyPr>
            <a:noAutofit/>
          </a:bodyPr>
          <a:lstStyle/>
          <a:p>
            <a:r>
              <a:rPr lang="vi-VN" b="0" i="0" dirty="0">
                <a:solidFill>
                  <a:srgbClr val="000000"/>
                </a:solidFill>
                <a:effectLst/>
                <a:latin typeface="+mj-lt"/>
              </a:rPr>
              <a:t>Phụ thuộc vào miền ứng dụng, cá nhân liên quan</a:t>
            </a:r>
            <a:r>
              <a:rPr lang="en-US" b="0" i="0" dirty="0">
                <a:solidFill>
                  <a:srgbClr val="000000"/>
                </a:solidFill>
                <a:effectLst/>
                <a:latin typeface="+mj-lt"/>
              </a:rPr>
              <a:t> </a:t>
            </a:r>
            <a:r>
              <a:rPr lang="vi-VN" b="0" i="0" dirty="0">
                <a:solidFill>
                  <a:srgbClr val="000000"/>
                </a:solidFill>
                <a:effectLst/>
                <a:latin typeface="+mj-lt"/>
              </a:rPr>
              <a:t>và cách tổ chức phát triển yêu cầu</a:t>
            </a:r>
            <a:endParaRPr lang="en-US" b="0" i="0" dirty="0">
              <a:solidFill>
                <a:srgbClr val="000000"/>
              </a:solidFill>
              <a:effectLst/>
              <a:latin typeface="+mj-lt"/>
            </a:endParaRPr>
          </a:p>
          <a:p>
            <a:endParaRPr lang="vi-VN" b="0" i="0" dirty="0">
              <a:solidFill>
                <a:srgbClr val="000000"/>
              </a:solidFill>
              <a:effectLst/>
              <a:latin typeface="+mj-lt"/>
            </a:endParaRPr>
          </a:p>
          <a:p>
            <a:r>
              <a:rPr lang="vi-VN" b="0" i="0" dirty="0">
                <a:solidFill>
                  <a:srgbClr val="000000"/>
                </a:solidFill>
                <a:effectLst/>
                <a:latin typeface="+mj-lt"/>
              </a:rPr>
              <a:t>Hoạt động chung nhất cho các quy trình:</a:t>
            </a:r>
          </a:p>
          <a:p>
            <a:pPr marL="342900" indent="-342900">
              <a:buFont typeface="Wingdings" panose="05000000000000000000" pitchFamily="2" charset="2"/>
              <a:buChar char="Ø"/>
            </a:pPr>
            <a:r>
              <a:rPr lang="vi-VN" b="0" i="0" dirty="0">
                <a:solidFill>
                  <a:srgbClr val="000000"/>
                </a:solidFill>
                <a:effectLst/>
                <a:latin typeface="+mj-lt"/>
              </a:rPr>
              <a:t>Thu thập yêu cầu</a:t>
            </a:r>
          </a:p>
          <a:p>
            <a:pPr marL="342900" indent="-342900">
              <a:buFont typeface="Wingdings" panose="05000000000000000000" pitchFamily="2" charset="2"/>
              <a:buChar char="Ø"/>
            </a:pPr>
            <a:r>
              <a:rPr lang="vi-VN" b="0" i="0" dirty="0">
                <a:solidFill>
                  <a:srgbClr val="000000"/>
                </a:solidFill>
                <a:effectLst/>
                <a:latin typeface="+mj-lt"/>
              </a:rPr>
              <a:t>Đặc tả yêu cầu</a:t>
            </a:r>
          </a:p>
          <a:p>
            <a:pPr marL="342900" indent="-342900">
              <a:buFont typeface="Wingdings" panose="05000000000000000000" pitchFamily="2" charset="2"/>
              <a:buChar char="Ø"/>
            </a:pPr>
            <a:r>
              <a:rPr lang="vi-VN" b="0" i="0" dirty="0">
                <a:solidFill>
                  <a:srgbClr val="000000"/>
                </a:solidFill>
                <a:effectLst/>
                <a:latin typeface="+mj-lt"/>
              </a:rPr>
              <a:t>Thẩm định yêu cầu</a:t>
            </a:r>
          </a:p>
          <a:p>
            <a:pPr marL="342900" indent="-342900">
              <a:buFont typeface="Wingdings" panose="05000000000000000000" pitchFamily="2" charset="2"/>
              <a:buChar char="Ø"/>
            </a:pPr>
            <a:r>
              <a:rPr lang="vi-VN" b="0" i="0" dirty="0">
                <a:solidFill>
                  <a:srgbClr val="000000"/>
                </a:solidFill>
                <a:effectLst/>
                <a:latin typeface="+mj-lt"/>
              </a:rPr>
              <a:t>Quản lý yêu cầu</a:t>
            </a:r>
          </a:p>
          <a:p>
            <a:endParaRPr lang="en-US" b="0" i="0" dirty="0">
              <a:solidFill>
                <a:srgbClr val="000000"/>
              </a:solidFill>
              <a:effectLst/>
              <a:latin typeface="+mj-lt"/>
            </a:endParaRPr>
          </a:p>
          <a:p>
            <a:r>
              <a:rPr lang="vi-VN" b="0" i="0" dirty="0">
                <a:solidFill>
                  <a:srgbClr val="000000"/>
                </a:solidFill>
                <a:effectLst/>
                <a:latin typeface="+mj-lt"/>
              </a:rPr>
              <a:t>Kỹ nghệ yêu cầu thường bao gồm các hoạt động</a:t>
            </a:r>
            <a:r>
              <a:rPr lang="en-US" b="0" i="0" dirty="0">
                <a:solidFill>
                  <a:srgbClr val="000000"/>
                </a:solidFill>
                <a:effectLst/>
                <a:latin typeface="+mj-lt"/>
              </a:rPr>
              <a:t> </a:t>
            </a:r>
            <a:r>
              <a:rPr lang="vi-VN" b="0" i="0" dirty="0">
                <a:solidFill>
                  <a:srgbClr val="000000"/>
                </a:solidFill>
                <a:effectLst/>
                <a:latin typeface="+mj-lt"/>
              </a:rPr>
              <a:t>lặp và các hoạt động thường </a:t>
            </a:r>
            <a:r>
              <a:rPr lang="en-US" b="0" i="0" dirty="0" err="1">
                <a:solidFill>
                  <a:srgbClr val="000000"/>
                </a:solidFill>
                <a:effectLst/>
                <a:latin typeface="+mj-lt"/>
              </a:rPr>
              <a:t>chồng</a:t>
            </a:r>
            <a:r>
              <a:rPr lang="vi-VN" b="0" i="0" dirty="0">
                <a:solidFill>
                  <a:srgbClr val="000000"/>
                </a:solidFill>
                <a:effectLst/>
                <a:latin typeface="+mj-lt"/>
              </a:rPr>
              <a:t> lên nhau</a:t>
            </a:r>
            <a:r>
              <a:rPr lang="vi-VN" dirty="0">
                <a:latin typeface="+mj-lt"/>
              </a:rPr>
              <a:t> </a:t>
            </a:r>
            <a:br>
              <a:rPr lang="vi-VN" dirty="0">
                <a:latin typeface="+mj-lt"/>
              </a:rPr>
            </a:br>
            <a:endParaRPr lang="vi-VN" dirty="0">
              <a:solidFill>
                <a:schemeClr val="tx1"/>
              </a:solidFill>
              <a:latin typeface="+mj-lt"/>
              <a:cs typeface="Arial"/>
            </a:endParaRPr>
          </a:p>
        </p:txBody>
      </p:sp>
      <p:pic>
        <p:nvPicPr>
          <p:cNvPr id="4" name="Picture 3">
            <a:extLst>
              <a:ext uri="{FF2B5EF4-FFF2-40B4-BE49-F238E27FC236}">
                <a16:creationId xmlns:a16="http://schemas.microsoft.com/office/drawing/2014/main" id="{FD7B7585-0E02-414E-A89B-3580D6917419}"/>
              </a:ext>
            </a:extLst>
          </p:cNvPr>
          <p:cNvPicPr>
            <a:picLocks noChangeAspect="1"/>
          </p:cNvPicPr>
          <p:nvPr/>
        </p:nvPicPr>
        <p:blipFill>
          <a:blip r:embed="rId2"/>
          <a:stretch>
            <a:fillRect/>
          </a:stretch>
        </p:blipFill>
        <p:spPr>
          <a:xfrm>
            <a:off x="838200" y="1112808"/>
            <a:ext cx="4394752" cy="3793026"/>
          </a:xfrm>
          <a:prstGeom prst="rect">
            <a:avLst/>
          </a:prstGeom>
        </p:spPr>
      </p:pic>
    </p:spTree>
    <p:extLst>
      <p:ext uri="{BB962C8B-B14F-4D97-AF65-F5344CB8AC3E}">
        <p14:creationId xmlns:p14="http://schemas.microsoft.com/office/powerpoint/2010/main" val="424301177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9029700" cy="4692650"/>
          </a:xfrm>
        </p:spPr>
        <p:txBody>
          <a:bodyPr>
            <a:noAutofit/>
          </a:bodyPr>
          <a:lstStyle/>
          <a:p>
            <a:r>
              <a:rPr lang="en-US" b="1" i="0" dirty="0">
                <a:solidFill>
                  <a:srgbClr val="000000"/>
                </a:solidFill>
                <a:effectLst/>
                <a:latin typeface="+mj-lt"/>
              </a:rPr>
              <a:t>1. Thu </a:t>
            </a:r>
            <a:r>
              <a:rPr lang="en-US" b="1" i="0" dirty="0" err="1">
                <a:solidFill>
                  <a:srgbClr val="000000"/>
                </a:solidFill>
                <a:effectLst/>
                <a:latin typeface="+mj-lt"/>
              </a:rPr>
              <a:t>thập</a:t>
            </a:r>
            <a:r>
              <a:rPr lang="en-US" b="1" i="0" dirty="0">
                <a:solidFill>
                  <a:srgbClr val="000000"/>
                </a:solidFill>
                <a:effectLst/>
                <a:latin typeface="+mj-lt"/>
              </a:rPr>
              <a:t> </a:t>
            </a:r>
            <a:r>
              <a:rPr lang="en-US" b="1" i="0" dirty="0" err="1">
                <a:solidFill>
                  <a:srgbClr val="000000"/>
                </a:solidFill>
                <a:effectLst/>
                <a:latin typeface="+mj-lt"/>
              </a:rPr>
              <a:t>yêu</a:t>
            </a:r>
            <a:r>
              <a:rPr lang="en-US" b="1" i="0" dirty="0">
                <a:solidFill>
                  <a:srgbClr val="000000"/>
                </a:solidFill>
                <a:effectLst/>
                <a:latin typeface="+mj-lt"/>
              </a:rPr>
              <a:t> </a:t>
            </a:r>
            <a:r>
              <a:rPr lang="en-US" b="1" i="0" dirty="0" err="1">
                <a:solidFill>
                  <a:srgbClr val="000000"/>
                </a:solidFill>
                <a:effectLst/>
                <a:latin typeface="+mj-lt"/>
              </a:rPr>
              <a:t>cầu</a:t>
            </a:r>
            <a:endParaRPr lang="en-US" b="1"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Đôi khi được gọi chung là thu thập hay khám phá</a:t>
            </a:r>
            <a:r>
              <a:rPr lang="en-US" b="0" i="0" dirty="0">
                <a:solidFill>
                  <a:srgbClr val="000000"/>
                </a:solidFill>
                <a:effectLst/>
                <a:latin typeface="+mj-lt"/>
              </a:rPr>
              <a:t> </a:t>
            </a:r>
            <a:r>
              <a:rPr lang="vi-VN" b="0" i="0" dirty="0">
                <a:solidFill>
                  <a:srgbClr val="000000"/>
                </a:solidFill>
                <a:effectLst/>
                <a:latin typeface="+mj-lt"/>
              </a:rPr>
              <a:t>yêu cầu (requirements</a:t>
            </a:r>
            <a:r>
              <a:rPr lang="en-US" b="0" i="0" dirty="0">
                <a:solidFill>
                  <a:srgbClr val="000000"/>
                </a:solidFill>
                <a:effectLst/>
                <a:latin typeface="+mj-lt"/>
              </a:rPr>
              <a:t> </a:t>
            </a:r>
            <a:r>
              <a:rPr lang="vi-VN" b="0" i="0" dirty="0">
                <a:solidFill>
                  <a:srgbClr val="000000"/>
                </a:solidFill>
                <a:effectLst/>
                <a:latin typeface="+mj-lt"/>
              </a:rPr>
              <a:t>elicitation/discovery)</a:t>
            </a:r>
            <a:r>
              <a:rPr lang="en-US" b="0" i="0" dirty="0">
                <a:solidFill>
                  <a:srgbClr val="000000"/>
                </a:solidFill>
                <a:effectLst/>
                <a:latin typeface="+mj-lt"/>
              </a:rPr>
              <a:t>.</a:t>
            </a:r>
          </a:p>
          <a:p>
            <a:pPr marL="342900" indent="-342900" algn="just">
              <a:buFont typeface="Wingdings" panose="05000000000000000000" pitchFamily="2" charset="2"/>
              <a:buChar char="Ø"/>
            </a:pPr>
            <a:r>
              <a:rPr lang="vi-VN" b="0" i="0" dirty="0">
                <a:solidFill>
                  <a:srgbClr val="000000"/>
                </a:solidFill>
                <a:effectLst/>
                <a:latin typeface="+mj-lt"/>
              </a:rPr>
              <a:t>Tìm hiểu về miền ứng dụng, các dịch vụ hệ thống</a:t>
            </a:r>
            <a:r>
              <a:rPr lang="en-US" b="0" i="0" dirty="0">
                <a:solidFill>
                  <a:srgbClr val="000000"/>
                </a:solidFill>
                <a:effectLst/>
                <a:latin typeface="+mj-lt"/>
              </a:rPr>
              <a:t> </a:t>
            </a:r>
            <a:r>
              <a:rPr lang="vi-VN" b="0" i="0" dirty="0">
                <a:solidFill>
                  <a:srgbClr val="000000"/>
                </a:solidFill>
                <a:effectLst/>
                <a:latin typeface="+mj-lt"/>
              </a:rPr>
              <a:t>cung cấp, và các ràng buộc hoạt động hệ thống</a:t>
            </a:r>
            <a:r>
              <a:rPr lang="en-US" b="0" i="0" dirty="0">
                <a:solidFill>
                  <a:srgbClr val="000000"/>
                </a:solidFill>
                <a:effectLst/>
                <a:latin typeface="+mj-lt"/>
              </a:rPr>
              <a:t>.</a:t>
            </a:r>
            <a:endParaRPr lang="vi-VN" b="0" i="0" dirty="0">
              <a:solidFill>
                <a:srgbClr val="000000"/>
              </a:solidFill>
              <a:effectLst/>
              <a:latin typeface="+mj-lt"/>
            </a:endParaRPr>
          </a:p>
          <a:p>
            <a:pPr algn="just"/>
            <a:endParaRPr lang="en-US" dirty="0">
              <a:solidFill>
                <a:srgbClr val="000000"/>
              </a:solidFill>
              <a:latin typeface="+mj-lt"/>
            </a:endParaRPr>
          </a:p>
          <a:p>
            <a:pPr algn="just"/>
            <a:r>
              <a:rPr lang="en-US" b="1" dirty="0" err="1">
                <a:solidFill>
                  <a:srgbClr val="000000"/>
                </a:solidFill>
                <a:latin typeface="+mj-lt"/>
              </a:rPr>
              <a:t>Vấn</a:t>
            </a:r>
            <a:r>
              <a:rPr lang="en-US" b="1" dirty="0">
                <a:solidFill>
                  <a:srgbClr val="000000"/>
                </a:solidFill>
                <a:latin typeface="+mj-lt"/>
              </a:rPr>
              <a:t> </a:t>
            </a:r>
            <a:r>
              <a:rPr lang="en-US" b="1" dirty="0" err="1">
                <a:solidFill>
                  <a:srgbClr val="000000"/>
                </a:solidFill>
                <a:latin typeface="+mj-lt"/>
              </a:rPr>
              <a:t>đề</a:t>
            </a:r>
            <a:r>
              <a:rPr lang="en-US" b="1" dirty="0">
                <a:solidFill>
                  <a:srgbClr val="000000"/>
                </a:solidFill>
                <a:latin typeface="+mj-lt"/>
              </a:rPr>
              <a:t> </a:t>
            </a:r>
            <a:r>
              <a:rPr lang="en-US" b="1" dirty="0" err="1">
                <a:solidFill>
                  <a:srgbClr val="000000"/>
                </a:solidFill>
                <a:latin typeface="+mj-lt"/>
              </a:rPr>
              <a:t>gặp</a:t>
            </a:r>
            <a:r>
              <a:rPr lang="en-US" b="1" dirty="0">
                <a:solidFill>
                  <a:srgbClr val="000000"/>
                </a:solidFill>
                <a:latin typeface="+mj-lt"/>
              </a:rPr>
              <a:t> </a:t>
            </a:r>
            <a:r>
              <a:rPr lang="en-US" b="1" dirty="0" err="1">
                <a:solidFill>
                  <a:srgbClr val="000000"/>
                </a:solidFill>
                <a:latin typeface="+mj-lt"/>
              </a:rPr>
              <a:t>phải</a:t>
            </a:r>
            <a:r>
              <a:rPr lang="en-US" b="1" dirty="0">
                <a:solidFill>
                  <a:srgbClr val="000000"/>
                </a:solidFill>
                <a:latin typeface="+mj-lt"/>
              </a:rPr>
              <a:t>:</a:t>
            </a:r>
          </a:p>
          <a:p>
            <a:pPr marL="342900" indent="-342900" algn="just">
              <a:buFont typeface="Wingdings" panose="05000000000000000000" pitchFamily="2" charset="2"/>
              <a:buChar char="Ø"/>
            </a:pPr>
            <a:r>
              <a:rPr lang="vi-VN" b="0" i="0" dirty="0">
                <a:solidFill>
                  <a:srgbClr val="000000"/>
                </a:solidFill>
                <a:effectLst/>
                <a:latin typeface="+mj-lt"/>
              </a:rPr>
              <a:t>Các bên liên quan không thực sự biết họ muốn gì</a:t>
            </a:r>
            <a:r>
              <a:rPr lang="en-US" b="0" i="0" dirty="0">
                <a:solidFill>
                  <a:srgbClr val="000000"/>
                </a:solidFill>
                <a:effectLst/>
                <a:latin typeface="+mj-lt"/>
              </a:rPr>
              <a:t>.</a:t>
            </a:r>
            <a:r>
              <a:rPr lang="vi-VN" b="0" i="0" dirty="0">
                <a:solidFill>
                  <a:srgbClr val="000000"/>
                </a:solidFill>
                <a:effectLst/>
                <a:latin typeface="+mj-lt"/>
              </a:rPr>
              <a:t> </a:t>
            </a:r>
            <a:endParaRPr lang="en-US"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Các bên liên quan diễn đạt các yêu cầu theo ngôn ngữ của họ</a:t>
            </a:r>
            <a:r>
              <a:rPr lang="en-US" b="0" i="0" dirty="0">
                <a:solidFill>
                  <a:srgbClr val="000000"/>
                </a:solidFill>
                <a:effectLst/>
                <a:latin typeface="+mj-lt"/>
              </a:rPr>
              <a:t>.</a:t>
            </a:r>
          </a:p>
          <a:p>
            <a:pPr marL="342900" indent="-342900" algn="just">
              <a:buFont typeface="Wingdings" panose="05000000000000000000" pitchFamily="2" charset="2"/>
              <a:buChar char="Ø"/>
            </a:pPr>
            <a:r>
              <a:rPr lang="vi-VN" b="0" i="0" dirty="0">
                <a:solidFill>
                  <a:srgbClr val="000000"/>
                </a:solidFill>
                <a:effectLst/>
                <a:latin typeface="+mj-lt"/>
              </a:rPr>
              <a:t>Các bên liên quan có thể có các xung đột yêu cầu</a:t>
            </a:r>
            <a:r>
              <a:rPr lang="en-US" b="0" i="0" dirty="0">
                <a:solidFill>
                  <a:srgbClr val="000000"/>
                </a:solidFill>
                <a:effectLst/>
                <a:latin typeface="+mj-lt"/>
              </a:rPr>
              <a:t>.</a:t>
            </a:r>
          </a:p>
          <a:p>
            <a:pPr marL="342900" indent="-342900" algn="just">
              <a:buFont typeface="Wingdings" panose="05000000000000000000" pitchFamily="2" charset="2"/>
              <a:buChar char="Ø"/>
            </a:pPr>
            <a:r>
              <a:rPr lang="vi-VN" b="0" i="0" dirty="0">
                <a:solidFill>
                  <a:srgbClr val="000000"/>
                </a:solidFill>
                <a:effectLst/>
                <a:latin typeface="+mj-lt"/>
              </a:rPr>
              <a:t>Các chính sách của đơn vị tổ chức có thể ảnh hưởng đến các yêu cầu</a:t>
            </a:r>
            <a:r>
              <a:rPr lang="en-US" b="0" i="0" dirty="0">
                <a:solidFill>
                  <a:srgbClr val="000000"/>
                </a:solidFill>
                <a:effectLst/>
                <a:latin typeface="+mj-lt"/>
              </a:rPr>
              <a:t>.</a:t>
            </a:r>
          </a:p>
          <a:p>
            <a:pPr marL="342900" indent="-342900" algn="just">
              <a:buFont typeface="Wingdings" panose="05000000000000000000" pitchFamily="2" charset="2"/>
              <a:buChar char="Ø"/>
            </a:pPr>
            <a:r>
              <a:rPr lang="vi-VN" b="0" i="0" dirty="0">
                <a:solidFill>
                  <a:srgbClr val="000000"/>
                </a:solidFill>
                <a:effectLst/>
                <a:latin typeface="+mj-lt"/>
              </a:rPr>
              <a:t>Các yêu cầu thường thay đổi trong quá trình phân tích yêu cầu. </a:t>
            </a:r>
            <a:endParaRPr lang="en-US"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Người liên quan mới có thể xuất hiện hoặc môi trường nghiệp vụ thay đổi</a:t>
            </a:r>
            <a:r>
              <a:rPr lang="en-US" b="0" i="0" dirty="0">
                <a:solidFill>
                  <a:srgbClr val="000000"/>
                </a:solidFill>
                <a:effectLst/>
                <a:latin typeface="+mj-lt"/>
              </a:rPr>
              <a:t>.</a:t>
            </a:r>
          </a:p>
          <a:p>
            <a:pPr algn="just"/>
            <a:r>
              <a:rPr lang="vi-VN" dirty="0">
                <a:latin typeface="+mj-lt"/>
              </a:rPr>
              <a:t> </a:t>
            </a:r>
            <a:br>
              <a:rPr lang="vi-VN" dirty="0">
                <a:latin typeface="+mj-lt"/>
              </a:rPr>
            </a:br>
            <a:endParaRPr lang="en-US" b="0" i="0" dirty="0">
              <a:solidFill>
                <a:srgbClr val="000000"/>
              </a:solidFill>
              <a:effectLst/>
              <a:latin typeface="+mj-lt"/>
            </a:endParaRPr>
          </a:p>
          <a:p>
            <a:pPr algn="just"/>
            <a:r>
              <a:rPr lang="vi-VN" dirty="0">
                <a:latin typeface="+mj-lt"/>
              </a:rPr>
              <a:t> </a:t>
            </a:r>
            <a:br>
              <a:rPr lang="vi-VN" dirty="0">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13520784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Giới</a:t>
            </a:r>
            <a:r>
              <a:rPr lang="en-US" dirty="0"/>
              <a:t> </a:t>
            </a:r>
            <a:r>
              <a:rPr lang="en-US" dirty="0" err="1"/>
              <a:t>thiệu</a:t>
            </a:r>
            <a:r>
              <a:rPr lang="en-US" dirty="0"/>
              <a:t> </a:t>
            </a:r>
            <a:r>
              <a:rPr lang="en-US" dirty="0" err="1"/>
              <a:t>môn</a:t>
            </a:r>
            <a:r>
              <a:rPr lang="en-US" dirty="0"/>
              <a:t> </a:t>
            </a:r>
            <a:r>
              <a:rPr lang="en-US" dirty="0" err="1"/>
              <a:t>học</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18960" y="1256058"/>
            <a:ext cx="9152283" cy="4692650"/>
          </a:xfrm>
        </p:spPr>
        <p:txBody>
          <a:bodyPr>
            <a:noAutofit/>
          </a:bodyPr>
          <a:lstStyle/>
          <a:p>
            <a:pPr marL="342900" indent="-342900">
              <a:spcBef>
                <a:spcPts val="600"/>
              </a:spcBef>
              <a:buFont typeface="Wingdings" panose="05000000000000000000" pitchFamily="2" charset="2"/>
              <a:buChar char="Ø"/>
            </a:pPr>
            <a:r>
              <a:rPr lang="en-US" dirty="0" err="1">
                <a:solidFill>
                  <a:schemeClr val="tx1"/>
                </a:solidFill>
              </a:rPr>
              <a:t>Mục</a:t>
            </a:r>
            <a:r>
              <a:rPr lang="en-US" dirty="0">
                <a:solidFill>
                  <a:schemeClr val="tx1"/>
                </a:solidFill>
              </a:rPr>
              <a:t> </a:t>
            </a:r>
            <a:r>
              <a:rPr lang="en-US" dirty="0" err="1">
                <a:solidFill>
                  <a:schemeClr val="tx1"/>
                </a:solidFill>
              </a:rPr>
              <a:t>tiêu</a:t>
            </a:r>
            <a:r>
              <a:rPr lang="en-US" dirty="0">
                <a:solidFill>
                  <a:schemeClr val="tx1"/>
                </a:solidFill>
              </a:rPr>
              <a:t> </a:t>
            </a:r>
            <a:r>
              <a:rPr lang="en-US" dirty="0" err="1">
                <a:solidFill>
                  <a:schemeClr val="tx1"/>
                </a:solidFill>
              </a:rPr>
              <a:t>của</a:t>
            </a:r>
            <a:r>
              <a:rPr lang="en-US" dirty="0">
                <a:solidFill>
                  <a:schemeClr val="tx1"/>
                </a:solidFill>
              </a:rPr>
              <a:t> </a:t>
            </a:r>
            <a:r>
              <a:rPr lang="en-US" dirty="0" err="1">
                <a:solidFill>
                  <a:schemeClr val="tx1"/>
                </a:solidFill>
              </a:rPr>
              <a:t>môn</a:t>
            </a:r>
            <a:r>
              <a:rPr lang="en-US" dirty="0">
                <a:solidFill>
                  <a:schemeClr val="tx1"/>
                </a:solidFill>
              </a:rPr>
              <a:t> </a:t>
            </a:r>
            <a:r>
              <a:rPr lang="en-US" dirty="0" err="1">
                <a:solidFill>
                  <a:schemeClr val="tx1"/>
                </a:solidFill>
              </a:rPr>
              <a:t>học</a:t>
            </a:r>
            <a:r>
              <a:rPr lang="en-US" dirty="0">
                <a:solidFill>
                  <a:schemeClr val="tx1"/>
                </a:solidFill>
              </a:rPr>
              <a:t>:</a:t>
            </a:r>
          </a:p>
          <a:p>
            <a:pPr lvl="1" indent="0" algn="just">
              <a:spcBef>
                <a:spcPts val="600"/>
              </a:spcBef>
              <a:buFont typeface="Wingdings" panose="05000000000000000000" pitchFamily="2" charset="2"/>
              <a:buChar char="Ø"/>
            </a:pPr>
            <a:r>
              <a:rPr lang="vi-VN" sz="2000" dirty="0">
                <a:latin typeface="+mj-lt"/>
                <a:cs typeface="+mn-cs"/>
              </a:rPr>
              <a:t>Về kiến thức:</a:t>
            </a:r>
            <a:r>
              <a:rPr lang="en-US" sz="2000" dirty="0">
                <a:latin typeface="+mj-lt"/>
                <a:cs typeface="+mn-cs"/>
              </a:rPr>
              <a:t> </a:t>
            </a:r>
            <a:r>
              <a:rPr lang="fr-FR" sz="2000" dirty="0" err="1">
                <a:latin typeface="+mj-lt"/>
                <a:cs typeface="+mn-cs"/>
              </a:rPr>
              <a:t>nắm</a:t>
            </a:r>
            <a:r>
              <a:rPr lang="fr-FR" sz="2000" dirty="0">
                <a:latin typeface="+mj-lt"/>
                <a:cs typeface="+mn-cs"/>
              </a:rPr>
              <a:t> </a:t>
            </a:r>
            <a:r>
              <a:rPr lang="fr-FR" sz="2000" dirty="0" err="1">
                <a:latin typeface="+mj-lt"/>
                <a:cs typeface="+mn-cs"/>
              </a:rPr>
              <a:t>được</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khái</a:t>
            </a:r>
            <a:r>
              <a:rPr lang="fr-FR" sz="2000" dirty="0">
                <a:latin typeface="+mj-lt"/>
                <a:cs typeface="+mn-cs"/>
              </a:rPr>
              <a:t> </a:t>
            </a:r>
            <a:r>
              <a:rPr lang="fr-FR" sz="2000" dirty="0" err="1">
                <a:latin typeface="+mj-lt"/>
                <a:cs typeface="+mn-cs"/>
              </a:rPr>
              <a:t>niệm</a:t>
            </a:r>
            <a:r>
              <a:rPr lang="fr-FR" sz="2000" dirty="0">
                <a:latin typeface="+mj-lt"/>
                <a:cs typeface="+mn-cs"/>
              </a:rPr>
              <a:t> </a:t>
            </a:r>
            <a:r>
              <a:rPr lang="fr-FR" sz="2000" dirty="0" err="1">
                <a:latin typeface="+mj-lt"/>
                <a:cs typeface="+mn-cs"/>
              </a:rPr>
              <a:t>và</a:t>
            </a:r>
            <a:r>
              <a:rPr lang="fr-FR" sz="2000" dirty="0">
                <a:latin typeface="+mj-lt"/>
                <a:cs typeface="+mn-cs"/>
              </a:rPr>
              <a:t> </a:t>
            </a:r>
            <a:r>
              <a:rPr lang="fr-FR" sz="2000" dirty="0" err="1">
                <a:latin typeface="+mj-lt"/>
                <a:cs typeface="+mn-cs"/>
              </a:rPr>
              <a:t>phương</a:t>
            </a:r>
            <a:r>
              <a:rPr lang="fr-FR" sz="2000" dirty="0">
                <a:latin typeface="+mj-lt"/>
                <a:cs typeface="+mn-cs"/>
              </a:rPr>
              <a:t> </a:t>
            </a:r>
            <a:r>
              <a:rPr lang="fr-FR" sz="2000" dirty="0" err="1">
                <a:latin typeface="+mj-lt"/>
                <a:cs typeface="+mn-cs"/>
              </a:rPr>
              <a:t>pháp</a:t>
            </a:r>
            <a:r>
              <a:rPr lang="fr-FR" sz="2000" dirty="0">
                <a:latin typeface="+mj-lt"/>
                <a:cs typeface="+mn-cs"/>
              </a:rPr>
              <a:t> </a:t>
            </a:r>
            <a:r>
              <a:rPr lang="fr-FR" sz="2000" dirty="0" err="1">
                <a:latin typeface="+mj-lt"/>
                <a:cs typeface="+mn-cs"/>
              </a:rPr>
              <a:t>kĩ</a:t>
            </a:r>
            <a:r>
              <a:rPr lang="fr-FR" sz="2000" dirty="0">
                <a:latin typeface="+mj-lt"/>
                <a:cs typeface="+mn-cs"/>
              </a:rPr>
              <a:t> </a:t>
            </a:r>
            <a:r>
              <a:rPr lang="fr-FR" sz="2000" dirty="0" err="1">
                <a:latin typeface="+mj-lt"/>
                <a:cs typeface="+mn-cs"/>
              </a:rPr>
              <a:t>thuật</a:t>
            </a:r>
            <a:r>
              <a:rPr lang="fr-FR" sz="2000" dirty="0">
                <a:latin typeface="+mj-lt"/>
                <a:cs typeface="+mn-cs"/>
              </a:rPr>
              <a:t> </a:t>
            </a:r>
            <a:r>
              <a:rPr lang="fr-FR" sz="2000" dirty="0" err="1">
                <a:latin typeface="+mj-lt"/>
                <a:cs typeface="+mn-cs"/>
              </a:rPr>
              <a:t>liên</a:t>
            </a:r>
            <a:r>
              <a:rPr lang="fr-FR" sz="2000" dirty="0">
                <a:latin typeface="+mj-lt"/>
                <a:cs typeface="+mn-cs"/>
              </a:rPr>
              <a:t> </a:t>
            </a:r>
            <a:r>
              <a:rPr lang="fr-FR" sz="2000" dirty="0" err="1">
                <a:latin typeface="+mj-lt"/>
                <a:cs typeface="+mn-cs"/>
              </a:rPr>
              <a:t>quan</a:t>
            </a:r>
            <a:r>
              <a:rPr lang="fr-FR" sz="2000" dirty="0">
                <a:latin typeface="+mj-lt"/>
                <a:cs typeface="+mn-cs"/>
              </a:rPr>
              <a:t> </a:t>
            </a:r>
            <a:r>
              <a:rPr lang="fr-FR" sz="2000" dirty="0" err="1">
                <a:latin typeface="+mj-lt"/>
                <a:cs typeface="+mn-cs"/>
              </a:rPr>
              <a:t>đến</a:t>
            </a:r>
            <a:r>
              <a:rPr lang="fr-FR" sz="2000" dirty="0">
                <a:latin typeface="+mj-lt"/>
                <a:cs typeface="+mn-cs"/>
              </a:rPr>
              <a:t> </a:t>
            </a:r>
            <a:r>
              <a:rPr lang="fr-FR" sz="2000" dirty="0" err="1">
                <a:latin typeface="+mj-lt"/>
                <a:cs typeface="+mn-cs"/>
              </a:rPr>
              <a:t>tiến</a:t>
            </a:r>
            <a:r>
              <a:rPr lang="fr-FR" sz="2000" dirty="0">
                <a:latin typeface="+mj-lt"/>
                <a:cs typeface="+mn-cs"/>
              </a:rPr>
              <a:t> </a:t>
            </a:r>
            <a:r>
              <a:rPr lang="fr-FR" sz="2000" dirty="0" err="1">
                <a:latin typeface="+mj-lt"/>
                <a:cs typeface="+mn-cs"/>
              </a:rPr>
              <a:t>trình</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phần</a:t>
            </a:r>
            <a:r>
              <a:rPr lang="fr-FR" sz="2000" dirty="0">
                <a:latin typeface="+mj-lt"/>
                <a:cs typeface="+mn-cs"/>
              </a:rPr>
              <a:t> </a:t>
            </a:r>
            <a:r>
              <a:rPr lang="fr-FR" sz="2000" dirty="0" err="1">
                <a:latin typeface="+mj-lt"/>
                <a:cs typeface="+mn-cs"/>
              </a:rPr>
              <a:t>mềm</a:t>
            </a:r>
            <a:r>
              <a:rPr lang="fr-FR" sz="2000" dirty="0">
                <a:latin typeface="+mj-lt"/>
                <a:cs typeface="+mn-cs"/>
              </a:rPr>
              <a:t>, </a:t>
            </a:r>
            <a:r>
              <a:rPr lang="fr-FR" sz="2000" dirty="0" err="1">
                <a:latin typeface="+mj-lt"/>
                <a:cs typeface="+mn-cs"/>
              </a:rPr>
              <a:t>bắt</a:t>
            </a:r>
            <a:r>
              <a:rPr lang="fr-FR" sz="2000" dirty="0">
                <a:latin typeface="+mj-lt"/>
                <a:cs typeface="+mn-cs"/>
              </a:rPr>
              <a:t> </a:t>
            </a:r>
            <a:r>
              <a:rPr lang="fr-FR" sz="2000" dirty="0" err="1">
                <a:latin typeface="+mj-lt"/>
                <a:cs typeface="+mn-cs"/>
              </a:rPr>
              <a:t>đầu</a:t>
            </a:r>
            <a:r>
              <a:rPr lang="fr-FR" sz="2000" dirty="0">
                <a:latin typeface="+mj-lt"/>
                <a:cs typeface="+mn-cs"/>
              </a:rPr>
              <a:t> </a:t>
            </a:r>
            <a:r>
              <a:rPr lang="fr-FR" sz="2000" dirty="0" err="1">
                <a:latin typeface="+mj-lt"/>
                <a:cs typeface="+mn-cs"/>
              </a:rPr>
              <a:t>từ</a:t>
            </a:r>
            <a:r>
              <a:rPr lang="fr-FR" sz="2000" dirty="0">
                <a:latin typeface="+mj-lt"/>
                <a:cs typeface="+mn-cs"/>
              </a:rPr>
              <a:t> </a:t>
            </a:r>
            <a:r>
              <a:rPr lang="fr-FR" sz="2000" dirty="0" err="1">
                <a:latin typeface="+mj-lt"/>
                <a:cs typeface="+mn-cs"/>
              </a:rPr>
              <a:t>lấy</a:t>
            </a:r>
            <a:r>
              <a:rPr lang="fr-FR" sz="2000" dirty="0">
                <a:latin typeface="+mj-lt"/>
                <a:cs typeface="+mn-cs"/>
              </a:rPr>
              <a:t> </a:t>
            </a:r>
            <a:r>
              <a:rPr lang="fr-FR" sz="2000" dirty="0" err="1">
                <a:latin typeface="+mj-lt"/>
                <a:cs typeface="+mn-cs"/>
              </a:rPr>
              <a:t>yêu</a:t>
            </a:r>
            <a:r>
              <a:rPr lang="fr-FR" sz="2000" dirty="0">
                <a:latin typeface="+mj-lt"/>
                <a:cs typeface="+mn-cs"/>
              </a:rPr>
              <a:t> </a:t>
            </a:r>
            <a:r>
              <a:rPr lang="fr-FR" sz="2000" dirty="0" err="1">
                <a:latin typeface="+mj-lt"/>
                <a:cs typeface="+mn-cs"/>
              </a:rPr>
              <a:t>cầu</a:t>
            </a:r>
            <a:r>
              <a:rPr lang="fr-FR" sz="2000" dirty="0">
                <a:latin typeface="+mj-lt"/>
                <a:cs typeface="+mn-cs"/>
              </a:rPr>
              <a:t>, </a:t>
            </a:r>
            <a:r>
              <a:rPr lang="fr-FR" sz="2000" dirty="0" err="1">
                <a:latin typeface="+mj-lt"/>
                <a:cs typeface="+mn-cs"/>
              </a:rPr>
              <a:t>phân</a:t>
            </a:r>
            <a:r>
              <a:rPr lang="fr-FR" sz="2000" dirty="0">
                <a:latin typeface="+mj-lt"/>
                <a:cs typeface="+mn-cs"/>
              </a:rPr>
              <a:t> </a:t>
            </a:r>
            <a:r>
              <a:rPr lang="fr-FR" sz="2000" dirty="0" err="1">
                <a:latin typeface="+mj-lt"/>
                <a:cs typeface="+mn-cs"/>
              </a:rPr>
              <a:t>tích</a:t>
            </a:r>
            <a:r>
              <a:rPr lang="fr-FR" sz="2000" dirty="0">
                <a:latin typeface="+mj-lt"/>
                <a:cs typeface="+mn-cs"/>
              </a:rPr>
              <a:t>, </a:t>
            </a:r>
            <a:r>
              <a:rPr lang="fr-FR" sz="2000" dirty="0" err="1">
                <a:latin typeface="+mj-lt"/>
                <a:cs typeface="+mn-cs"/>
              </a:rPr>
              <a:t>thiết</a:t>
            </a:r>
            <a:r>
              <a:rPr lang="fr-FR" sz="2000" dirty="0">
                <a:latin typeface="+mj-lt"/>
                <a:cs typeface="+mn-cs"/>
              </a:rPr>
              <a:t> </a:t>
            </a:r>
            <a:r>
              <a:rPr lang="fr-FR" sz="2000" dirty="0" err="1">
                <a:latin typeface="+mj-lt"/>
                <a:cs typeface="+mn-cs"/>
              </a:rPr>
              <a:t>kế</a:t>
            </a:r>
            <a:r>
              <a:rPr lang="fr-FR" sz="2000" dirty="0">
                <a:latin typeface="+mj-lt"/>
                <a:cs typeface="+mn-cs"/>
              </a:rPr>
              <a:t>, </a:t>
            </a:r>
            <a:r>
              <a:rPr lang="fr-FR" sz="2000" dirty="0" err="1">
                <a:latin typeface="+mj-lt"/>
                <a:cs typeface="+mn-cs"/>
              </a:rPr>
              <a:t>cài</a:t>
            </a:r>
            <a:r>
              <a:rPr lang="fr-FR" sz="2000" dirty="0">
                <a:latin typeface="+mj-lt"/>
                <a:cs typeface="+mn-cs"/>
              </a:rPr>
              <a:t> </a:t>
            </a:r>
            <a:r>
              <a:rPr lang="fr-FR" sz="2000" dirty="0" err="1">
                <a:latin typeface="+mj-lt"/>
                <a:cs typeface="+mn-cs"/>
              </a:rPr>
              <a:t>đặt</a:t>
            </a:r>
            <a:r>
              <a:rPr lang="fr-FR" sz="2000" dirty="0">
                <a:latin typeface="+mj-lt"/>
                <a:cs typeface="+mn-cs"/>
              </a:rPr>
              <a:t>, </a:t>
            </a:r>
            <a:r>
              <a:rPr lang="fr-FR" sz="2000" dirty="0" err="1">
                <a:latin typeface="+mj-lt"/>
                <a:cs typeface="+mn-cs"/>
              </a:rPr>
              <a:t>kiểm</a:t>
            </a:r>
            <a:r>
              <a:rPr lang="fr-FR" sz="2000" dirty="0">
                <a:latin typeface="+mj-lt"/>
                <a:cs typeface="+mn-cs"/>
              </a:rPr>
              <a:t> </a:t>
            </a:r>
            <a:r>
              <a:rPr lang="fr-FR" sz="2000" dirty="0" err="1">
                <a:latin typeface="+mj-lt"/>
                <a:cs typeface="+mn-cs"/>
              </a:rPr>
              <a:t>thử</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khai</a:t>
            </a:r>
            <a:r>
              <a:rPr lang="fr-FR" sz="2000" dirty="0">
                <a:latin typeface="+mj-lt"/>
                <a:cs typeface="+mn-cs"/>
              </a:rPr>
              <a:t> </a:t>
            </a:r>
            <a:r>
              <a:rPr lang="fr-FR" sz="2000" dirty="0" err="1">
                <a:latin typeface="+mj-lt"/>
                <a:cs typeface="+mn-cs"/>
              </a:rPr>
              <a:t>và</a:t>
            </a:r>
            <a:r>
              <a:rPr lang="fr-FR" sz="2000" dirty="0">
                <a:latin typeface="+mj-lt"/>
                <a:cs typeface="+mn-cs"/>
              </a:rPr>
              <a:t> </a:t>
            </a:r>
            <a:r>
              <a:rPr lang="fr-FR" sz="2000" dirty="0" err="1">
                <a:latin typeface="+mj-lt"/>
                <a:cs typeface="+mn-cs"/>
              </a:rPr>
              <a:t>bảo</a:t>
            </a:r>
            <a:r>
              <a:rPr lang="fr-FR" sz="2000" dirty="0">
                <a:latin typeface="+mj-lt"/>
                <a:cs typeface="+mn-cs"/>
              </a:rPr>
              <a:t> </a:t>
            </a:r>
            <a:r>
              <a:rPr lang="fr-FR" sz="2000" dirty="0" err="1">
                <a:latin typeface="+mj-lt"/>
                <a:cs typeface="+mn-cs"/>
              </a:rPr>
              <a:t>trì</a:t>
            </a:r>
            <a:r>
              <a:rPr lang="fr-FR" sz="2000" dirty="0">
                <a:latin typeface="+mj-lt"/>
                <a:cs typeface="+mn-cs"/>
              </a:rPr>
              <a:t>. </a:t>
            </a:r>
          </a:p>
          <a:p>
            <a:pPr lvl="1" indent="0" algn="just">
              <a:spcBef>
                <a:spcPts val="600"/>
              </a:spcBef>
              <a:spcAft>
                <a:spcPts val="600"/>
              </a:spcAft>
              <a:buFont typeface="Wingdings" panose="05000000000000000000" pitchFamily="2" charset="2"/>
              <a:buChar char="Ø"/>
            </a:pPr>
            <a:r>
              <a:rPr lang="vi-VN" sz="2000" dirty="0">
                <a:latin typeface="+mj-lt"/>
                <a:cs typeface="+mn-cs"/>
              </a:rPr>
              <a:t>Kỹ năng: </a:t>
            </a:r>
            <a:endParaRPr lang="en-US" sz="2000" dirty="0">
              <a:latin typeface="+mj-lt"/>
              <a:cs typeface="+mn-cs"/>
            </a:endParaRPr>
          </a:p>
          <a:p>
            <a:pPr marL="1028700" lvl="1" indent="-342900" algn="just">
              <a:spcBef>
                <a:spcPts val="0"/>
              </a:spcBef>
              <a:buFont typeface="Symbol" panose="05050102010706020507" pitchFamily="18" charset="2"/>
              <a:buChar char="-"/>
              <a:tabLst>
                <a:tab pos="685800" algn="l"/>
              </a:tabLst>
            </a:pPr>
            <a:r>
              <a:rPr lang="fr-FR" sz="2000" dirty="0" err="1">
                <a:latin typeface="+mj-lt"/>
                <a:cs typeface="+mn-cs"/>
              </a:rPr>
              <a:t>Áp</a:t>
            </a:r>
            <a:r>
              <a:rPr lang="fr-FR" sz="2000" dirty="0">
                <a:latin typeface="+mj-lt"/>
                <a:cs typeface="+mn-cs"/>
              </a:rPr>
              <a:t> </a:t>
            </a:r>
            <a:r>
              <a:rPr lang="fr-FR" sz="2000" dirty="0" err="1">
                <a:latin typeface="+mj-lt"/>
                <a:cs typeface="+mn-cs"/>
              </a:rPr>
              <a:t>dụng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phương</a:t>
            </a:r>
            <a:r>
              <a:rPr lang="fr-FR" sz="2000" dirty="0">
                <a:latin typeface="+mj-lt"/>
                <a:cs typeface="+mn-cs"/>
              </a:rPr>
              <a:t> </a:t>
            </a:r>
            <a:r>
              <a:rPr lang="fr-FR" sz="2000" dirty="0" err="1">
                <a:latin typeface="+mj-lt"/>
                <a:cs typeface="+mn-cs"/>
              </a:rPr>
              <a:t>pháp</a:t>
            </a:r>
            <a:r>
              <a:rPr lang="fr-FR" sz="2000" dirty="0">
                <a:latin typeface="+mj-lt"/>
                <a:cs typeface="+mn-cs"/>
              </a:rPr>
              <a:t> </a:t>
            </a:r>
            <a:r>
              <a:rPr lang="fr-FR" sz="2000" dirty="0" err="1">
                <a:latin typeface="+mj-lt"/>
                <a:cs typeface="+mn-cs"/>
              </a:rPr>
              <a:t>kĩ</a:t>
            </a:r>
            <a:r>
              <a:rPr lang="fr-FR" sz="2000" dirty="0">
                <a:latin typeface="+mj-lt"/>
                <a:cs typeface="+mn-cs"/>
              </a:rPr>
              <a:t> </a:t>
            </a:r>
            <a:r>
              <a:rPr lang="fr-FR" sz="2000" dirty="0" err="1">
                <a:latin typeface="+mj-lt"/>
                <a:cs typeface="+mn-cs"/>
              </a:rPr>
              <a:t>thuật</a:t>
            </a:r>
            <a:r>
              <a:rPr lang="fr-FR" sz="2000" dirty="0">
                <a:latin typeface="+mj-lt"/>
                <a:cs typeface="+mn-cs"/>
              </a:rPr>
              <a:t> </a:t>
            </a:r>
            <a:r>
              <a:rPr lang="fr-FR" sz="2000" dirty="0" err="1">
                <a:latin typeface="+mj-lt"/>
                <a:cs typeface="+mn-cs"/>
              </a:rPr>
              <a:t>trong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vào</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một</a:t>
            </a:r>
            <a:r>
              <a:rPr lang="fr-FR" sz="2000" dirty="0">
                <a:latin typeface="+mj-lt"/>
                <a:cs typeface="+mn-cs"/>
              </a:rPr>
              <a:t> </a:t>
            </a:r>
            <a:r>
              <a:rPr lang="fr-FR" sz="2000" dirty="0" err="1">
                <a:latin typeface="+mj-lt"/>
                <a:cs typeface="+mn-cs"/>
              </a:rPr>
              <a:t>phần</a:t>
            </a:r>
            <a:r>
              <a:rPr lang="fr-FR" sz="2000" dirty="0">
                <a:latin typeface="+mj-lt"/>
                <a:cs typeface="+mn-cs"/>
              </a:rPr>
              <a:t> </a:t>
            </a:r>
            <a:r>
              <a:rPr lang="fr-FR" sz="2000" dirty="0" err="1">
                <a:latin typeface="+mj-lt"/>
                <a:cs typeface="+mn-cs"/>
              </a:rPr>
              <a:t>mềm</a:t>
            </a:r>
            <a:r>
              <a:rPr lang="fr-FR" sz="2000" dirty="0">
                <a:latin typeface="+mj-lt"/>
                <a:cs typeface="+mn-cs"/>
              </a:rPr>
              <a:t> </a:t>
            </a:r>
            <a:r>
              <a:rPr lang="fr-FR" sz="2000" dirty="0" err="1">
                <a:latin typeface="+mj-lt"/>
                <a:cs typeface="+mn-cs"/>
              </a:rPr>
              <a:t>thực</a:t>
            </a:r>
            <a:r>
              <a:rPr lang="fr-FR" sz="2000" dirty="0">
                <a:latin typeface="+mj-lt"/>
                <a:cs typeface="+mn-cs"/>
              </a:rPr>
              <a:t> </a:t>
            </a:r>
            <a:r>
              <a:rPr lang="fr-FR" sz="2000" dirty="0" err="1">
                <a:latin typeface="+mj-lt"/>
                <a:cs typeface="+mn-cs"/>
              </a:rPr>
              <a:t>tế</a:t>
            </a:r>
            <a:endParaRPr lang="en-US" sz="2000" dirty="0">
              <a:latin typeface="+mj-lt"/>
              <a:cs typeface="+mn-cs"/>
            </a:endParaRPr>
          </a:p>
          <a:p>
            <a:pPr marL="1028700" lvl="1" indent="-342900" algn="just">
              <a:spcBef>
                <a:spcPts val="0"/>
              </a:spcBef>
              <a:buFont typeface="Symbol" panose="05050102010706020507" pitchFamily="18" charset="2"/>
              <a:buChar char="-"/>
              <a:tabLst>
                <a:tab pos="685800" algn="l"/>
              </a:tabLst>
            </a:pPr>
            <a:r>
              <a:rPr lang="fr-FR" sz="2000" dirty="0" err="1">
                <a:latin typeface="+mj-lt"/>
                <a:cs typeface="+mn-cs"/>
              </a:rPr>
              <a:t>Có</a:t>
            </a:r>
            <a:r>
              <a:rPr lang="fr-FR" sz="2000" dirty="0">
                <a:latin typeface="+mj-lt"/>
                <a:cs typeface="+mn-cs"/>
              </a:rPr>
              <a:t> </a:t>
            </a:r>
            <a:r>
              <a:rPr lang="fr-FR" sz="2000" dirty="0" err="1">
                <a:latin typeface="+mj-lt"/>
                <a:cs typeface="+mn-cs"/>
              </a:rPr>
              <a:t>khả</a:t>
            </a:r>
            <a:r>
              <a:rPr lang="fr-FR" sz="2000" dirty="0">
                <a:latin typeface="+mj-lt"/>
                <a:cs typeface="+mn-cs"/>
              </a:rPr>
              <a:t> </a:t>
            </a:r>
            <a:r>
              <a:rPr lang="fr-FR" sz="2000" dirty="0" err="1">
                <a:latin typeface="+mj-lt"/>
                <a:cs typeface="+mn-cs"/>
              </a:rPr>
              <a:t>năng</a:t>
            </a:r>
            <a:r>
              <a:rPr lang="fr-FR" sz="2000" dirty="0">
                <a:latin typeface="+mj-lt"/>
                <a:cs typeface="+mn-cs"/>
              </a:rPr>
              <a:t> </a:t>
            </a:r>
            <a:r>
              <a:rPr lang="fr-FR" sz="2000" dirty="0" err="1">
                <a:latin typeface="+mj-lt"/>
                <a:cs typeface="+mn-cs"/>
              </a:rPr>
              <a:t>sử</a:t>
            </a:r>
            <a:r>
              <a:rPr lang="fr-FR" sz="2000" dirty="0">
                <a:latin typeface="+mj-lt"/>
                <a:cs typeface="+mn-cs"/>
              </a:rPr>
              <a:t> </a:t>
            </a:r>
            <a:r>
              <a:rPr lang="fr-FR" sz="2000" dirty="0" err="1">
                <a:latin typeface="+mj-lt"/>
                <a:cs typeface="+mn-cs"/>
              </a:rPr>
              <a:t>dụng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công</a:t>
            </a:r>
            <a:r>
              <a:rPr lang="fr-FR" sz="2000" dirty="0">
                <a:latin typeface="+mj-lt"/>
                <a:cs typeface="+mn-cs"/>
              </a:rPr>
              <a:t> </a:t>
            </a:r>
            <a:r>
              <a:rPr lang="fr-FR" sz="2000" dirty="0" err="1">
                <a:latin typeface="+mj-lt"/>
                <a:cs typeface="+mn-cs"/>
              </a:rPr>
              <a:t>cụ</a:t>
            </a:r>
            <a:r>
              <a:rPr lang="fr-FR" sz="2000" dirty="0">
                <a:latin typeface="+mj-lt"/>
                <a:cs typeface="+mn-cs"/>
              </a:rPr>
              <a:t> UML </a:t>
            </a:r>
            <a:r>
              <a:rPr lang="fr-FR" sz="2000" dirty="0" err="1">
                <a:latin typeface="+mj-lt"/>
                <a:cs typeface="+mn-cs"/>
              </a:rPr>
              <a:t>để</a:t>
            </a:r>
            <a:r>
              <a:rPr lang="fr-FR" sz="2000" dirty="0">
                <a:latin typeface="+mj-lt"/>
                <a:cs typeface="+mn-cs"/>
              </a:rPr>
              <a:t> </a:t>
            </a:r>
            <a:r>
              <a:rPr lang="fr-FR" sz="2000" dirty="0" err="1">
                <a:latin typeface="+mj-lt"/>
                <a:cs typeface="+mn-cs"/>
              </a:rPr>
              <a:t>vẽ</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sơ</a:t>
            </a:r>
            <a:r>
              <a:rPr lang="fr-FR" sz="2000" dirty="0">
                <a:latin typeface="+mj-lt"/>
                <a:cs typeface="+mn-cs"/>
              </a:rPr>
              <a:t> </a:t>
            </a:r>
            <a:r>
              <a:rPr lang="fr-FR" sz="2000" dirty="0" err="1">
                <a:latin typeface="+mj-lt"/>
                <a:cs typeface="+mn-cs"/>
              </a:rPr>
              <a:t>đồ</a:t>
            </a:r>
            <a:r>
              <a:rPr lang="fr-FR" sz="2000" dirty="0">
                <a:latin typeface="+mj-lt"/>
                <a:cs typeface="+mn-cs"/>
              </a:rPr>
              <a:t>, </a:t>
            </a:r>
            <a:r>
              <a:rPr lang="fr-FR" sz="2000" dirty="0" err="1">
                <a:latin typeface="+mj-lt"/>
                <a:cs typeface="+mn-cs"/>
              </a:rPr>
              <a:t>biểu</a:t>
            </a:r>
            <a:r>
              <a:rPr lang="fr-FR" sz="2000" dirty="0">
                <a:latin typeface="+mj-lt"/>
                <a:cs typeface="+mn-cs"/>
              </a:rPr>
              <a:t> </a:t>
            </a:r>
            <a:r>
              <a:rPr lang="fr-FR" sz="2000" dirty="0" err="1">
                <a:latin typeface="+mj-lt"/>
                <a:cs typeface="+mn-cs"/>
              </a:rPr>
              <a:t>đồ</a:t>
            </a:r>
            <a:r>
              <a:rPr lang="fr-FR" sz="2000" dirty="0">
                <a:latin typeface="+mj-lt"/>
                <a:cs typeface="+mn-cs"/>
              </a:rPr>
              <a:t> </a:t>
            </a:r>
            <a:r>
              <a:rPr lang="fr-FR" sz="2000" dirty="0" err="1">
                <a:latin typeface="+mj-lt"/>
                <a:cs typeface="+mn-cs"/>
              </a:rPr>
              <a:t>tương</a:t>
            </a:r>
            <a:r>
              <a:rPr lang="fr-FR" sz="2000" dirty="0">
                <a:latin typeface="+mj-lt"/>
                <a:cs typeface="+mn-cs"/>
              </a:rPr>
              <a:t> </a:t>
            </a:r>
            <a:r>
              <a:rPr lang="fr-FR" sz="2000" dirty="0" err="1">
                <a:latin typeface="+mj-lt"/>
                <a:cs typeface="+mn-cs"/>
              </a:rPr>
              <a:t>ứng</a:t>
            </a:r>
            <a:r>
              <a:rPr lang="fr-FR" sz="2000" dirty="0">
                <a:latin typeface="+mj-lt"/>
                <a:cs typeface="+mn-cs"/>
              </a:rPr>
              <a:t> </a:t>
            </a:r>
            <a:r>
              <a:rPr lang="fr-FR" sz="2000" dirty="0" err="1">
                <a:latin typeface="+mj-lt"/>
                <a:cs typeface="+mn-cs"/>
              </a:rPr>
              <a:t>với</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p>
          <a:p>
            <a:pPr marL="1028700" lvl="1" indent="-342900" algn="just">
              <a:spcBef>
                <a:spcPts val="0"/>
              </a:spcBef>
              <a:buFont typeface="Symbol" panose="05050102010706020507" pitchFamily="18" charset="2"/>
              <a:buChar char="-"/>
              <a:tabLst>
                <a:tab pos="685800" algn="l"/>
              </a:tabLst>
            </a:pPr>
            <a:r>
              <a:rPr lang="fr-FR" sz="2000" dirty="0" err="1">
                <a:latin typeface="+mj-lt"/>
                <a:cs typeface="+mn-cs"/>
              </a:rPr>
              <a:t>Phối</a:t>
            </a:r>
            <a:r>
              <a:rPr lang="fr-FR" sz="2000" dirty="0">
                <a:latin typeface="+mj-lt"/>
                <a:cs typeface="+mn-cs"/>
              </a:rPr>
              <a:t> </a:t>
            </a:r>
            <a:r>
              <a:rPr lang="fr-FR" sz="2000" dirty="0" err="1">
                <a:latin typeface="+mj-lt"/>
                <a:cs typeface="+mn-cs"/>
              </a:rPr>
              <a:t>hợp</a:t>
            </a:r>
            <a:r>
              <a:rPr lang="fr-FR" sz="2000" dirty="0">
                <a:latin typeface="+mj-lt"/>
                <a:cs typeface="+mn-cs"/>
              </a:rPr>
              <a:t> </a:t>
            </a:r>
            <a:r>
              <a:rPr lang="fr-FR" sz="2000" dirty="0" err="1">
                <a:latin typeface="+mj-lt"/>
                <a:cs typeface="+mn-cs"/>
              </a:rPr>
              <a:t>nhóm</a:t>
            </a:r>
            <a:r>
              <a:rPr lang="fr-FR" sz="2000" dirty="0">
                <a:latin typeface="+mj-lt"/>
                <a:cs typeface="+mn-cs"/>
              </a:rPr>
              <a:t> </a:t>
            </a:r>
            <a:r>
              <a:rPr lang="fr-FR" sz="2000" dirty="0" err="1">
                <a:latin typeface="+mj-lt"/>
                <a:cs typeface="+mn-cs"/>
              </a:rPr>
              <a:t>giữa</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và</a:t>
            </a:r>
            <a:r>
              <a:rPr lang="fr-FR" sz="2000" dirty="0">
                <a:latin typeface="+mj-lt"/>
                <a:cs typeface="+mn-cs"/>
              </a:rPr>
              <a:t> </a:t>
            </a:r>
            <a:r>
              <a:rPr lang="fr-FR" sz="2000" dirty="0" err="1">
                <a:latin typeface="+mj-lt"/>
                <a:cs typeface="+mn-cs"/>
              </a:rPr>
              <a:t>giữa</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phần</a:t>
            </a:r>
            <a:r>
              <a:rPr lang="fr-FR" sz="2000" dirty="0">
                <a:latin typeface="+mj-lt"/>
                <a:cs typeface="+mn-cs"/>
              </a:rPr>
              <a:t> </a:t>
            </a:r>
            <a:r>
              <a:rPr lang="fr-FR" sz="2000" dirty="0" err="1">
                <a:latin typeface="+mj-lt"/>
                <a:cs typeface="+mn-cs"/>
              </a:rPr>
              <a:t>công</a:t>
            </a:r>
            <a:r>
              <a:rPr lang="fr-FR" sz="2000" dirty="0">
                <a:latin typeface="+mj-lt"/>
                <a:cs typeface="+mn-cs"/>
              </a:rPr>
              <a:t> </a:t>
            </a:r>
            <a:r>
              <a:rPr lang="fr-FR" sz="2000" dirty="0" err="1">
                <a:latin typeface="+mj-lt"/>
                <a:cs typeface="+mn-cs"/>
              </a:rPr>
              <a:t>việc</a:t>
            </a:r>
            <a:r>
              <a:rPr lang="fr-FR" sz="2000" dirty="0">
                <a:latin typeface="+mj-lt"/>
                <a:cs typeface="+mn-cs"/>
              </a:rPr>
              <a:t>.</a:t>
            </a:r>
            <a:endParaRPr lang="en-US" sz="2000" dirty="0">
              <a:latin typeface="+mj-lt"/>
              <a:cs typeface="+mn-cs"/>
            </a:endParaRPr>
          </a:p>
          <a:p>
            <a:pPr marL="1028700" lvl="1" indent="-342900" algn="just">
              <a:spcBef>
                <a:spcPts val="0"/>
              </a:spcBef>
              <a:buFont typeface="Symbol" panose="05050102010706020507" pitchFamily="18" charset="2"/>
              <a:buChar char="-"/>
              <a:tabLst>
                <a:tab pos="685800" algn="l"/>
              </a:tabLst>
            </a:pPr>
            <a:r>
              <a:rPr lang="fr-FR" sz="2000" dirty="0" err="1">
                <a:latin typeface="+mj-lt"/>
                <a:cs typeface="+mn-cs"/>
              </a:rPr>
              <a:t>Đọc</a:t>
            </a:r>
            <a:r>
              <a:rPr lang="fr-FR" sz="2000" dirty="0">
                <a:latin typeface="+mj-lt"/>
                <a:cs typeface="+mn-cs"/>
              </a:rPr>
              <a:t> </a:t>
            </a:r>
            <a:r>
              <a:rPr lang="fr-FR" sz="2000" dirty="0" err="1">
                <a:latin typeface="+mj-lt"/>
                <a:cs typeface="+mn-cs"/>
              </a:rPr>
              <a:t>hiểu</a:t>
            </a:r>
            <a:r>
              <a:rPr lang="fr-FR" sz="2000" dirty="0">
                <a:latin typeface="+mj-lt"/>
                <a:cs typeface="+mn-cs"/>
              </a:rPr>
              <a:t> </a:t>
            </a:r>
            <a:r>
              <a:rPr lang="fr-FR" sz="2000" dirty="0" err="1">
                <a:latin typeface="+mj-lt"/>
                <a:cs typeface="+mn-cs"/>
              </a:rPr>
              <a:t>tài</a:t>
            </a:r>
            <a:r>
              <a:rPr lang="fr-FR" sz="2000" dirty="0">
                <a:latin typeface="+mj-lt"/>
                <a:cs typeface="+mn-cs"/>
              </a:rPr>
              <a:t> </a:t>
            </a:r>
            <a:r>
              <a:rPr lang="fr-FR" sz="2000" dirty="0" err="1">
                <a:latin typeface="+mj-lt"/>
                <a:cs typeface="+mn-cs"/>
              </a:rPr>
              <a:t>liệu</a:t>
            </a:r>
            <a:r>
              <a:rPr lang="fr-FR" sz="2000" dirty="0">
                <a:latin typeface="+mj-lt"/>
                <a:cs typeface="+mn-cs"/>
              </a:rPr>
              <a:t> </a:t>
            </a:r>
            <a:r>
              <a:rPr lang="fr-FR" sz="2000" dirty="0" err="1">
                <a:latin typeface="+mj-lt"/>
                <a:cs typeface="+mn-cs"/>
              </a:rPr>
              <a:t>chuyên</a:t>
            </a:r>
            <a:r>
              <a:rPr lang="fr-FR" sz="2000" dirty="0">
                <a:latin typeface="+mj-lt"/>
                <a:cs typeface="+mn-cs"/>
              </a:rPr>
              <a:t> </a:t>
            </a:r>
            <a:r>
              <a:rPr lang="fr-FR" sz="2000" dirty="0" err="1">
                <a:latin typeface="+mj-lt"/>
                <a:cs typeface="+mn-cs"/>
              </a:rPr>
              <a:t>ngành</a:t>
            </a:r>
            <a:r>
              <a:rPr lang="fr-FR" sz="2000" dirty="0">
                <a:latin typeface="+mj-lt"/>
                <a:cs typeface="+mn-cs"/>
              </a:rPr>
              <a:t>.</a:t>
            </a:r>
            <a:endParaRPr lang="en-US" sz="2000" dirty="0">
              <a:latin typeface="+mj-lt"/>
              <a:cs typeface="+mn-cs"/>
            </a:endParaRPr>
          </a:p>
          <a:p>
            <a:pPr marL="342900" indent="-342900">
              <a:spcBef>
                <a:spcPts val="600"/>
              </a:spcBef>
              <a:buFont typeface="Wingdings" panose="05000000000000000000" pitchFamily="2" charset="2"/>
              <a:buChar char="Ø"/>
            </a:pPr>
            <a:r>
              <a:rPr lang="en-US" dirty="0" err="1">
                <a:solidFill>
                  <a:schemeClr val="tx1"/>
                </a:solidFill>
              </a:rPr>
              <a:t>Công</a:t>
            </a:r>
            <a:r>
              <a:rPr lang="en-US" dirty="0">
                <a:solidFill>
                  <a:schemeClr val="tx1"/>
                </a:solidFill>
              </a:rPr>
              <a:t> </a:t>
            </a:r>
            <a:r>
              <a:rPr lang="en-US" dirty="0" err="1">
                <a:solidFill>
                  <a:schemeClr val="tx1"/>
                </a:solidFill>
              </a:rPr>
              <a:t>cụ</a:t>
            </a:r>
            <a:r>
              <a:rPr lang="en-US" dirty="0">
                <a:solidFill>
                  <a:schemeClr val="tx1"/>
                </a:solidFill>
              </a:rPr>
              <a:t> </a:t>
            </a:r>
            <a:r>
              <a:rPr lang="en-US" dirty="0" err="1">
                <a:solidFill>
                  <a:schemeClr val="tx1"/>
                </a:solidFill>
              </a:rPr>
              <a:t>cần</a:t>
            </a:r>
            <a:r>
              <a:rPr lang="en-US" dirty="0">
                <a:solidFill>
                  <a:schemeClr val="tx1"/>
                </a:solidFill>
              </a:rPr>
              <a:t> </a:t>
            </a:r>
            <a:r>
              <a:rPr lang="en-US" dirty="0" err="1">
                <a:solidFill>
                  <a:schemeClr val="tx1"/>
                </a:solidFill>
              </a:rPr>
              <a:t>chuẩn</a:t>
            </a:r>
            <a:r>
              <a:rPr lang="en-US" dirty="0">
                <a:solidFill>
                  <a:schemeClr val="tx1"/>
                </a:solidFill>
              </a:rPr>
              <a:t> </a:t>
            </a:r>
            <a:r>
              <a:rPr lang="en-US" dirty="0" err="1">
                <a:solidFill>
                  <a:schemeClr val="tx1"/>
                </a:solidFill>
              </a:rPr>
              <a:t>bị</a:t>
            </a:r>
            <a:r>
              <a:rPr lang="en-US" dirty="0">
                <a:solidFill>
                  <a:schemeClr val="tx1"/>
                </a:solidFill>
              </a:rPr>
              <a:t>: </a:t>
            </a:r>
            <a:r>
              <a:rPr lang="en-US" dirty="0" err="1">
                <a:solidFill>
                  <a:schemeClr val="tx1"/>
                </a:solidFill>
              </a:rPr>
              <a:t>cài</a:t>
            </a:r>
            <a:r>
              <a:rPr lang="en-US" dirty="0">
                <a:solidFill>
                  <a:schemeClr val="tx1"/>
                </a:solidFill>
              </a:rPr>
              <a:t> </a:t>
            </a:r>
            <a:r>
              <a:rPr lang="en-US" dirty="0" err="1">
                <a:solidFill>
                  <a:schemeClr val="tx1"/>
                </a:solidFill>
              </a:rPr>
              <a:t>công</a:t>
            </a:r>
            <a:r>
              <a:rPr lang="en-US" dirty="0">
                <a:solidFill>
                  <a:schemeClr val="tx1"/>
                </a:solidFill>
              </a:rPr>
              <a:t> </a:t>
            </a:r>
            <a:r>
              <a:rPr lang="en-US" dirty="0" err="1">
                <a:solidFill>
                  <a:schemeClr val="tx1"/>
                </a:solidFill>
              </a:rPr>
              <a:t>cụ</a:t>
            </a:r>
            <a:r>
              <a:rPr lang="en-US" dirty="0">
                <a:solidFill>
                  <a:schemeClr val="tx1"/>
                </a:solidFill>
              </a:rPr>
              <a:t> </a:t>
            </a:r>
            <a:r>
              <a:rPr lang="en-US" dirty="0" err="1">
                <a:solidFill>
                  <a:schemeClr val="tx1"/>
                </a:solidFill>
              </a:rPr>
              <a:t>để</a:t>
            </a:r>
            <a:r>
              <a:rPr lang="en-US" dirty="0">
                <a:solidFill>
                  <a:schemeClr val="tx1"/>
                </a:solidFill>
              </a:rPr>
              <a:t> </a:t>
            </a:r>
            <a:r>
              <a:rPr lang="en-US" dirty="0" err="1">
                <a:solidFill>
                  <a:schemeClr val="tx1"/>
                </a:solidFill>
              </a:rPr>
              <a:t>phân</a:t>
            </a:r>
            <a:r>
              <a:rPr lang="en-US" dirty="0">
                <a:solidFill>
                  <a:schemeClr val="tx1"/>
                </a:solidFill>
              </a:rPr>
              <a:t> </a:t>
            </a:r>
            <a:r>
              <a:rPr lang="en-US" dirty="0" err="1">
                <a:solidFill>
                  <a:schemeClr val="tx1"/>
                </a:solidFill>
              </a:rPr>
              <a:t>tích</a:t>
            </a:r>
            <a:r>
              <a:rPr lang="en-US" dirty="0">
                <a:solidFill>
                  <a:schemeClr val="tx1"/>
                </a:solidFill>
              </a:rPr>
              <a:t> </a:t>
            </a:r>
            <a:r>
              <a:rPr lang="en-US" dirty="0" err="1">
                <a:solidFill>
                  <a:schemeClr val="tx1"/>
                </a:solidFill>
              </a:rPr>
              <a:t>thiết</a:t>
            </a:r>
            <a:r>
              <a:rPr lang="en-US" dirty="0">
                <a:solidFill>
                  <a:schemeClr val="tx1"/>
                </a:solidFill>
              </a:rPr>
              <a:t> </a:t>
            </a:r>
            <a:r>
              <a:rPr lang="en-US" dirty="0" err="1">
                <a:solidFill>
                  <a:schemeClr val="tx1"/>
                </a:solidFill>
              </a:rPr>
              <a:t>kế</a:t>
            </a:r>
            <a:r>
              <a:rPr lang="en-US" dirty="0">
                <a:solidFill>
                  <a:schemeClr val="tx1"/>
                </a:solidFill>
              </a:rPr>
              <a:t> UML (</a:t>
            </a:r>
            <a:r>
              <a:rPr lang="en-US" dirty="0" err="1">
                <a:solidFill>
                  <a:schemeClr val="tx1"/>
                </a:solidFill>
              </a:rPr>
              <a:t>vd</a:t>
            </a:r>
            <a:r>
              <a:rPr lang="en-US" dirty="0">
                <a:solidFill>
                  <a:schemeClr val="tx1"/>
                </a:solidFill>
              </a:rPr>
              <a:t>: Visual Paradigm) </a:t>
            </a:r>
          </a:p>
          <a:p>
            <a:pPr marL="342900" indent="-342900">
              <a:buFont typeface="Wingdings" panose="05000000000000000000" pitchFamily="2" charset="2"/>
              <a:buChar char="Ø"/>
            </a:pPr>
            <a:endParaRPr lang="vi-VN" dirty="0">
              <a:solidFill>
                <a:schemeClr val="tx1"/>
              </a:solidFill>
            </a:endParaRPr>
          </a:p>
        </p:txBody>
      </p:sp>
    </p:spTree>
    <p:extLst>
      <p:ext uri="{BB962C8B-B14F-4D97-AF65-F5344CB8AC3E}">
        <p14:creationId xmlns:p14="http://schemas.microsoft.com/office/powerpoint/2010/main" val="7607070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Sự</a:t>
            </a:r>
            <a:r>
              <a:rPr lang="en-US" sz="2800" i="1" dirty="0">
                <a:latin typeface="+mj-lt"/>
              </a:rPr>
              <a:t> </a:t>
            </a:r>
            <a:r>
              <a:rPr lang="en-US" sz="2800" i="1" dirty="0" err="1">
                <a:latin typeface="+mj-lt"/>
              </a:rPr>
              <a:t>cần</a:t>
            </a:r>
            <a:r>
              <a:rPr lang="en-US" sz="2800" i="1" dirty="0">
                <a:latin typeface="+mj-lt"/>
              </a:rPr>
              <a:t> </a:t>
            </a:r>
            <a:r>
              <a:rPr lang="en-US" sz="2800" i="1" dirty="0" err="1">
                <a:latin typeface="+mj-lt"/>
              </a:rPr>
              <a:t>thiết</a:t>
            </a:r>
            <a:r>
              <a:rPr lang="en-US" sz="2800" i="1" dirty="0">
                <a:latin typeface="+mj-lt"/>
              </a:rPr>
              <a:t> </a:t>
            </a:r>
            <a:r>
              <a:rPr lang="en-US" sz="2800" i="1" dirty="0" err="1">
                <a:latin typeface="+mj-lt"/>
              </a:rPr>
              <a:t>của</a:t>
            </a:r>
            <a:r>
              <a:rPr lang="en-US" sz="2800" i="1" dirty="0">
                <a:latin typeface="+mj-lt"/>
              </a:rPr>
              <a:t> </a:t>
            </a:r>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78596" y="1285875"/>
            <a:ext cx="8675204" cy="4692650"/>
          </a:xfrm>
        </p:spPr>
        <p:txBody>
          <a:bodyPr>
            <a:noAutofit/>
          </a:bodyPr>
          <a:lstStyle/>
          <a:p>
            <a:r>
              <a:rPr lang="en-US" sz="2200" b="1" i="0" dirty="0" err="1">
                <a:solidFill>
                  <a:schemeClr val="tx1"/>
                </a:solidFill>
                <a:effectLst/>
                <a:latin typeface="+mj-lt"/>
              </a:rPr>
              <a:t>Các</a:t>
            </a:r>
            <a:r>
              <a:rPr lang="en-US" sz="2200" b="1" i="0" dirty="0">
                <a:solidFill>
                  <a:schemeClr val="tx1"/>
                </a:solidFill>
                <a:effectLst/>
                <a:latin typeface="+mj-lt"/>
              </a:rPr>
              <a:t> </a:t>
            </a:r>
            <a:r>
              <a:rPr lang="en-US" sz="2200" b="1" i="0" dirty="0" err="1">
                <a:solidFill>
                  <a:schemeClr val="tx1"/>
                </a:solidFill>
                <a:effectLst/>
                <a:latin typeface="+mj-lt"/>
              </a:rPr>
              <a:t>mục</a:t>
            </a:r>
            <a:r>
              <a:rPr lang="en-US" sz="2200" b="1" i="0" dirty="0">
                <a:solidFill>
                  <a:schemeClr val="tx1"/>
                </a:solidFill>
                <a:effectLst/>
                <a:latin typeface="+mj-lt"/>
              </a:rPr>
              <a:t> </a:t>
            </a:r>
            <a:r>
              <a:rPr lang="en-US" sz="2200" b="1" i="0" dirty="0" err="1">
                <a:solidFill>
                  <a:schemeClr val="tx1"/>
                </a:solidFill>
                <a:effectLst/>
                <a:latin typeface="+mj-lt"/>
              </a:rPr>
              <a:t>tiêu</a:t>
            </a:r>
            <a:r>
              <a:rPr lang="en-US" sz="2200" b="1" i="0" dirty="0">
                <a:solidFill>
                  <a:schemeClr val="tx1"/>
                </a:solidFill>
                <a:effectLst/>
                <a:latin typeface="+mj-lt"/>
              </a:rPr>
              <a:t> </a:t>
            </a:r>
            <a:r>
              <a:rPr lang="en-US" sz="2200" b="1" i="0" dirty="0" err="1">
                <a:solidFill>
                  <a:schemeClr val="tx1"/>
                </a:solidFill>
                <a:effectLst/>
                <a:latin typeface="+mj-lt"/>
              </a:rPr>
              <a:t>chính</a:t>
            </a:r>
            <a:r>
              <a:rPr lang="en-US" sz="2200" b="1" i="0" dirty="0">
                <a:solidFill>
                  <a:schemeClr val="tx1"/>
                </a:solidFill>
                <a:effectLst/>
                <a:latin typeface="+mj-lt"/>
              </a:rPr>
              <a:t> </a:t>
            </a:r>
            <a:r>
              <a:rPr lang="en-US" sz="2200" b="1" i="0" dirty="0" err="1">
                <a:solidFill>
                  <a:schemeClr val="tx1"/>
                </a:solidFill>
                <a:effectLst/>
                <a:latin typeface="+mj-lt"/>
              </a:rPr>
              <a:t>của</a:t>
            </a:r>
            <a:r>
              <a:rPr lang="en-US" sz="2200" b="1" i="0" dirty="0">
                <a:solidFill>
                  <a:schemeClr val="tx1"/>
                </a:solidFill>
                <a:effectLst/>
                <a:latin typeface="+mj-lt"/>
              </a:rPr>
              <a:t> </a:t>
            </a:r>
            <a:r>
              <a:rPr lang="en-US" sz="2200" b="1" i="0" dirty="0" err="1">
                <a:solidFill>
                  <a:schemeClr val="tx1"/>
                </a:solidFill>
                <a:effectLst/>
                <a:latin typeface="+mj-lt"/>
              </a:rPr>
              <a:t>Công</a:t>
            </a:r>
            <a:r>
              <a:rPr lang="en-US" sz="2200" b="1" i="0" dirty="0">
                <a:solidFill>
                  <a:schemeClr val="tx1"/>
                </a:solidFill>
                <a:effectLst/>
                <a:latin typeface="+mj-lt"/>
              </a:rPr>
              <a:t> </a:t>
            </a:r>
            <a:r>
              <a:rPr lang="en-US" sz="2200" b="1" i="0" dirty="0" err="1">
                <a:solidFill>
                  <a:schemeClr val="tx1"/>
                </a:solidFill>
                <a:effectLst/>
                <a:latin typeface="+mj-lt"/>
              </a:rPr>
              <a:t>nghệ</a:t>
            </a:r>
            <a:r>
              <a:rPr lang="en-US" sz="2200" b="1" i="0" dirty="0">
                <a:solidFill>
                  <a:schemeClr val="tx1"/>
                </a:solidFill>
                <a:effectLst/>
                <a:latin typeface="+mj-lt"/>
              </a:rPr>
              <a:t> </a:t>
            </a:r>
            <a:r>
              <a:rPr lang="en-US" sz="2200" b="1" i="0" dirty="0" err="1">
                <a:solidFill>
                  <a:schemeClr val="tx1"/>
                </a:solidFill>
                <a:effectLst/>
                <a:latin typeface="+mj-lt"/>
              </a:rPr>
              <a:t>phần</a:t>
            </a:r>
            <a:r>
              <a:rPr lang="en-US" sz="2200" b="1" i="0" dirty="0">
                <a:solidFill>
                  <a:schemeClr val="tx1"/>
                </a:solidFill>
                <a:effectLst/>
                <a:latin typeface="+mj-lt"/>
              </a:rPr>
              <a:t> </a:t>
            </a:r>
            <a:r>
              <a:rPr lang="en-US" sz="2200" b="1" i="0" dirty="0" err="1">
                <a:solidFill>
                  <a:schemeClr val="tx1"/>
                </a:solidFill>
                <a:effectLst/>
                <a:latin typeface="+mj-lt"/>
              </a:rPr>
              <a:t>mềm</a:t>
            </a:r>
            <a:r>
              <a:rPr lang="en-US" sz="2200" b="1" i="0" dirty="0">
                <a:solidFill>
                  <a:schemeClr val="tx1"/>
                </a:solidFill>
                <a:effectLst/>
                <a:latin typeface="+mj-lt"/>
              </a:rPr>
              <a:t>:</a:t>
            </a:r>
          </a:p>
          <a:p>
            <a:pPr marL="285750" indent="-285750">
              <a:buFont typeface="Wingdings" panose="05000000000000000000" pitchFamily="2" charset="2"/>
              <a:buChar char="§"/>
            </a:pPr>
            <a:r>
              <a:rPr lang="vi-VN" sz="2200" b="0" i="0" dirty="0">
                <a:solidFill>
                  <a:schemeClr val="tx1"/>
                </a:solidFill>
                <a:effectLst/>
                <a:latin typeface="+mj-lt"/>
              </a:rPr>
              <a:t>Tăng năng suất và chất lượng phần mềm</a:t>
            </a:r>
            <a:r>
              <a:rPr lang="en-US" sz="2200" b="0" i="0" dirty="0">
                <a:solidFill>
                  <a:schemeClr val="tx1"/>
                </a:solidFill>
                <a:effectLst/>
                <a:latin typeface="+mj-lt"/>
              </a:rPr>
              <a:t>.</a:t>
            </a:r>
            <a:endParaRPr lang="vi-VN" sz="2200" b="0" i="0" dirty="0">
              <a:solidFill>
                <a:schemeClr val="tx1"/>
              </a:solidFill>
              <a:effectLst/>
              <a:latin typeface="+mj-lt"/>
            </a:endParaRPr>
          </a:p>
          <a:p>
            <a:pPr marL="285750" indent="-285750">
              <a:buFont typeface="Wingdings" panose="05000000000000000000" pitchFamily="2" charset="2"/>
              <a:buChar char="§"/>
            </a:pPr>
            <a:r>
              <a:rPr lang="vi-VN" sz="2200" b="0" i="0" dirty="0">
                <a:solidFill>
                  <a:schemeClr val="tx1"/>
                </a:solidFill>
                <a:effectLst/>
                <a:latin typeface="+mj-lt"/>
              </a:rPr>
              <a:t>Quản lý lập lịch hiệu quả</a:t>
            </a:r>
            <a:r>
              <a:rPr lang="en-US" sz="2200" b="0" i="0" dirty="0">
                <a:solidFill>
                  <a:schemeClr val="tx1"/>
                </a:solidFill>
                <a:effectLst/>
                <a:latin typeface="+mj-lt"/>
              </a:rPr>
              <a:t>.</a:t>
            </a:r>
            <a:endParaRPr lang="vi-VN" sz="2200" b="0" i="0" dirty="0">
              <a:solidFill>
                <a:schemeClr val="tx1"/>
              </a:solidFill>
              <a:effectLst/>
              <a:latin typeface="+mj-lt"/>
            </a:endParaRPr>
          </a:p>
          <a:p>
            <a:pPr marL="285750" indent="-285750">
              <a:buFont typeface="Wingdings" panose="05000000000000000000" pitchFamily="2" charset="2"/>
              <a:buChar char="§"/>
            </a:pPr>
            <a:r>
              <a:rPr lang="vi-VN" sz="2200" b="0" i="0" dirty="0">
                <a:solidFill>
                  <a:schemeClr val="tx1"/>
                </a:solidFill>
                <a:effectLst/>
                <a:latin typeface="+mj-lt"/>
              </a:rPr>
              <a:t>Giảm chi phí phát triển phần mềm</a:t>
            </a:r>
            <a:r>
              <a:rPr lang="en-US" sz="2200" b="0" i="0" dirty="0">
                <a:solidFill>
                  <a:schemeClr val="tx1"/>
                </a:solidFill>
                <a:effectLst/>
                <a:latin typeface="+mj-lt"/>
              </a:rPr>
              <a:t>.</a:t>
            </a:r>
            <a:endParaRPr lang="vi-VN" sz="2200" b="0" i="0" dirty="0">
              <a:solidFill>
                <a:schemeClr val="tx1"/>
              </a:solidFill>
              <a:effectLst/>
              <a:latin typeface="+mj-lt"/>
            </a:endParaRPr>
          </a:p>
          <a:p>
            <a:pPr marL="285750" indent="-285750">
              <a:buFont typeface="Wingdings" panose="05000000000000000000" pitchFamily="2" charset="2"/>
              <a:buChar char="§"/>
            </a:pPr>
            <a:r>
              <a:rPr lang="vi-VN" sz="2200" b="0" i="0" dirty="0">
                <a:solidFill>
                  <a:schemeClr val="tx1"/>
                </a:solidFill>
                <a:effectLst/>
                <a:latin typeface="+mj-lt"/>
              </a:rPr>
              <a:t>Đáp ứng yêu cầu và nhu cầu của khách hàng</a:t>
            </a:r>
            <a:r>
              <a:rPr lang="en-US" sz="2200" b="0" i="0" dirty="0">
                <a:solidFill>
                  <a:schemeClr val="tx1"/>
                </a:solidFill>
                <a:effectLst/>
                <a:latin typeface="+mj-lt"/>
              </a:rPr>
              <a:t>.</a:t>
            </a:r>
            <a:endParaRPr lang="vi-VN" sz="2200" b="0" i="0" dirty="0">
              <a:solidFill>
                <a:schemeClr val="tx1"/>
              </a:solidFill>
              <a:effectLst/>
              <a:latin typeface="+mj-lt"/>
            </a:endParaRPr>
          </a:p>
          <a:p>
            <a:pPr marL="285750" indent="-285750">
              <a:buFont typeface="Wingdings" panose="05000000000000000000" pitchFamily="2" charset="2"/>
              <a:buChar char="§"/>
            </a:pPr>
            <a:r>
              <a:rPr lang="vi-VN" sz="2200" b="0" i="0" dirty="0">
                <a:solidFill>
                  <a:schemeClr val="tx1"/>
                </a:solidFill>
                <a:effectLst/>
                <a:latin typeface="+mj-lt"/>
              </a:rPr>
              <a:t>Tăng cường quy trình kỹ nghệ phần mềm</a:t>
            </a:r>
            <a:r>
              <a:rPr lang="en-US" sz="2200" b="0" i="0" dirty="0">
                <a:solidFill>
                  <a:schemeClr val="tx1"/>
                </a:solidFill>
                <a:effectLst/>
                <a:latin typeface="+mj-lt"/>
              </a:rPr>
              <a:t>.</a:t>
            </a:r>
            <a:endParaRPr lang="vi-VN" sz="2200" b="0" i="0" dirty="0">
              <a:solidFill>
                <a:schemeClr val="tx1"/>
              </a:solidFill>
              <a:effectLst/>
              <a:latin typeface="+mj-lt"/>
            </a:endParaRPr>
          </a:p>
          <a:p>
            <a:pPr marL="285750" indent="-285750">
              <a:buFont typeface="Wingdings" panose="05000000000000000000" pitchFamily="2" charset="2"/>
              <a:buChar char="§"/>
            </a:pPr>
            <a:r>
              <a:rPr lang="vi-VN" sz="2200" b="0" i="0" dirty="0">
                <a:solidFill>
                  <a:schemeClr val="tx1"/>
                </a:solidFill>
                <a:effectLst/>
                <a:latin typeface="+mj-lt"/>
              </a:rPr>
              <a:t>Hỗ trợ hiệu quả và có hệ thống các hoạt động </a:t>
            </a:r>
            <a:r>
              <a:rPr lang="en-US" sz="2200" b="0" i="0" dirty="0" err="1">
                <a:solidFill>
                  <a:schemeClr val="tx1"/>
                </a:solidFill>
                <a:effectLst/>
                <a:latin typeface="+mj-lt"/>
              </a:rPr>
              <a:t>trong</a:t>
            </a:r>
            <a:r>
              <a:rPr lang="en-US" sz="2200" b="0" i="0" dirty="0">
                <a:solidFill>
                  <a:schemeClr val="tx1"/>
                </a:solidFill>
                <a:effectLst/>
                <a:latin typeface="+mj-lt"/>
              </a:rPr>
              <a:t> </a:t>
            </a:r>
            <a:r>
              <a:rPr lang="en-US" sz="2200" b="0" i="0" dirty="0" err="1">
                <a:solidFill>
                  <a:schemeClr val="tx1"/>
                </a:solidFill>
                <a:effectLst/>
                <a:latin typeface="+mj-lt"/>
              </a:rPr>
              <a:t>quá</a:t>
            </a:r>
            <a:r>
              <a:rPr lang="en-US" sz="2200" b="0" i="0" dirty="0">
                <a:solidFill>
                  <a:schemeClr val="tx1"/>
                </a:solidFill>
                <a:effectLst/>
                <a:latin typeface="+mj-lt"/>
              </a:rPr>
              <a:t> </a:t>
            </a:r>
            <a:r>
              <a:rPr lang="en-US" sz="2200" b="0" i="0" dirty="0" err="1">
                <a:solidFill>
                  <a:schemeClr val="tx1"/>
                </a:solidFill>
                <a:effectLst/>
                <a:latin typeface="+mj-lt"/>
              </a:rPr>
              <a:t>trình</a:t>
            </a:r>
            <a:r>
              <a:rPr lang="en-US" sz="2200" b="0" i="0" dirty="0">
                <a:solidFill>
                  <a:schemeClr val="tx1"/>
                </a:solidFill>
                <a:effectLst/>
                <a:latin typeface="+mj-lt"/>
              </a:rPr>
              <a:t> </a:t>
            </a:r>
            <a:r>
              <a:rPr lang="en-US" sz="2200" b="0" i="0" dirty="0" err="1">
                <a:solidFill>
                  <a:schemeClr val="tx1"/>
                </a:solidFill>
                <a:effectLst/>
                <a:latin typeface="+mj-lt"/>
              </a:rPr>
              <a:t>xây</a:t>
            </a:r>
            <a:r>
              <a:rPr lang="en-US" sz="2200" b="0" i="0" dirty="0">
                <a:solidFill>
                  <a:schemeClr val="tx1"/>
                </a:solidFill>
                <a:effectLst/>
                <a:latin typeface="+mj-lt"/>
              </a:rPr>
              <a:t> </a:t>
            </a:r>
            <a:r>
              <a:rPr lang="en-US" sz="2200" b="0" i="0" dirty="0" err="1">
                <a:solidFill>
                  <a:schemeClr val="tx1"/>
                </a:solidFill>
                <a:effectLst/>
                <a:latin typeface="+mj-lt"/>
              </a:rPr>
              <a:t>dựng</a:t>
            </a:r>
            <a:r>
              <a:rPr lang="en-US" sz="2200" b="0" i="0" dirty="0">
                <a:solidFill>
                  <a:schemeClr val="tx1"/>
                </a:solidFill>
                <a:effectLst/>
                <a:latin typeface="+mj-lt"/>
              </a:rPr>
              <a:t> </a:t>
            </a:r>
            <a:r>
              <a:rPr lang="en-US" sz="2200" b="0" i="0" dirty="0" err="1">
                <a:solidFill>
                  <a:schemeClr val="tx1"/>
                </a:solidFill>
                <a:effectLst/>
                <a:latin typeface="+mj-lt"/>
              </a:rPr>
              <a:t>phần</a:t>
            </a:r>
            <a:r>
              <a:rPr lang="en-US" sz="2200" b="0" i="0" dirty="0">
                <a:solidFill>
                  <a:schemeClr val="tx1"/>
                </a:solidFill>
                <a:effectLst/>
                <a:latin typeface="+mj-lt"/>
              </a:rPr>
              <a:t> </a:t>
            </a:r>
            <a:r>
              <a:rPr lang="en-US" sz="2200" b="0" i="0" dirty="0" err="1">
                <a:solidFill>
                  <a:schemeClr val="tx1"/>
                </a:solidFill>
                <a:effectLst/>
                <a:latin typeface="+mj-lt"/>
              </a:rPr>
              <a:t>mềm</a:t>
            </a:r>
            <a:r>
              <a:rPr lang="en-US" sz="2200" b="0" i="0" dirty="0">
                <a:solidFill>
                  <a:schemeClr val="tx1"/>
                </a:solidFill>
                <a:effectLst/>
                <a:latin typeface="+mj-lt"/>
              </a:rPr>
              <a:t>.</a:t>
            </a:r>
            <a:br>
              <a:rPr lang="vi-VN" sz="2000" dirty="0">
                <a:solidFill>
                  <a:schemeClr val="tx1"/>
                </a:solidFill>
              </a:rPr>
            </a:br>
            <a:endParaRPr lang="en-US" sz="2200" dirty="0">
              <a:solidFill>
                <a:schemeClr val="tx1"/>
              </a:solidFill>
              <a:latin typeface="+mj-lt"/>
              <a:cs typeface="Tahoma"/>
            </a:endParaRPr>
          </a:p>
        </p:txBody>
      </p:sp>
    </p:spTree>
    <p:extLst>
      <p:ext uri="{BB962C8B-B14F-4D97-AF65-F5344CB8AC3E}">
        <p14:creationId xmlns:p14="http://schemas.microsoft.com/office/powerpoint/2010/main" val="2979131429"/>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6192078" y="1082675"/>
            <a:ext cx="5342282" cy="4692650"/>
          </a:xfrm>
        </p:spPr>
        <p:txBody>
          <a:bodyPr>
            <a:noAutofit/>
          </a:bodyPr>
          <a:lstStyle/>
          <a:p>
            <a:r>
              <a:rPr lang="vi-VN" b="1" i="0" dirty="0">
                <a:solidFill>
                  <a:srgbClr val="000000"/>
                </a:solidFill>
                <a:effectLst/>
                <a:latin typeface="Calibri" panose="020F0502020204030204" pitchFamily="34" charset="0"/>
              </a:rPr>
              <a:t>Thu thập yêu cầu: </a:t>
            </a:r>
            <a:endParaRPr lang="en-US" b="1"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1) Khám phá yêu cầu</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 </a:t>
            </a:r>
            <a:r>
              <a:rPr lang="vi-VN" b="0" i="0" dirty="0">
                <a:solidFill>
                  <a:srgbClr val="000000"/>
                </a:solidFill>
                <a:effectLst/>
                <a:latin typeface="Arial" panose="020B0604020202020204" pitchFamily="34" charset="0"/>
              </a:rPr>
              <a:t>- </a:t>
            </a:r>
            <a:r>
              <a:rPr lang="vi-VN" b="0" i="0" dirty="0">
                <a:solidFill>
                  <a:srgbClr val="000000"/>
                </a:solidFill>
                <a:effectLst/>
                <a:latin typeface="Calibri" panose="020F0502020204030204" pitchFamily="34" charset="0"/>
              </a:rPr>
              <a:t>Tương tác các bên liên quan</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 </a:t>
            </a:r>
            <a:r>
              <a:rPr lang="vi-VN" b="0" i="0" dirty="0">
                <a:solidFill>
                  <a:srgbClr val="000000"/>
                </a:solidFill>
                <a:effectLst/>
                <a:latin typeface="Arial" panose="020B0604020202020204" pitchFamily="34" charset="0"/>
              </a:rPr>
              <a:t>- </a:t>
            </a:r>
            <a:r>
              <a:rPr lang="vi-VN" b="0" i="0" dirty="0">
                <a:solidFill>
                  <a:srgbClr val="000000"/>
                </a:solidFill>
                <a:effectLst/>
                <a:latin typeface="Calibri" panose="020F0502020204030204" pitchFamily="34" charset="0"/>
              </a:rPr>
              <a:t>Xác định các yêu cầu miền</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2) Phân loại và tổ chức yêu cầu</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Nhóm gộp, cấu trúc hóa</a:t>
            </a:r>
          </a:p>
          <a:p>
            <a:r>
              <a:rPr lang="vi-VN" b="0" i="0" dirty="0">
                <a:solidFill>
                  <a:srgbClr val="000000"/>
                </a:solidFill>
                <a:effectLst/>
                <a:latin typeface="Calibri" panose="020F0502020204030204" pitchFamily="34" charset="0"/>
              </a:rPr>
              <a:t>3) Thương lượng, gán độ ưu tiên cho các yêu cầu</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 </a:t>
            </a:r>
            <a:r>
              <a:rPr lang="vi-VN" b="0" i="0" dirty="0">
                <a:solidFill>
                  <a:srgbClr val="000000"/>
                </a:solidFill>
                <a:effectLst/>
                <a:latin typeface="Arial" panose="020B0604020202020204" pitchFamily="34" charset="0"/>
              </a:rPr>
              <a:t>- </a:t>
            </a:r>
            <a:r>
              <a:rPr lang="vi-VN" b="0" i="0" dirty="0">
                <a:solidFill>
                  <a:srgbClr val="000000"/>
                </a:solidFill>
                <a:effectLst/>
                <a:latin typeface="Calibri" panose="020F0502020204030204" pitchFamily="34" charset="0"/>
              </a:rPr>
              <a:t>Gán độ ưu tiên</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 </a:t>
            </a:r>
            <a:r>
              <a:rPr lang="vi-VN" b="0" i="0" dirty="0">
                <a:solidFill>
                  <a:srgbClr val="000000"/>
                </a:solidFill>
                <a:effectLst/>
                <a:latin typeface="Arial" panose="020B0604020202020204" pitchFamily="34" charset="0"/>
              </a:rPr>
              <a:t>- </a:t>
            </a:r>
            <a:r>
              <a:rPr lang="vi-VN" b="0" i="0" dirty="0">
                <a:solidFill>
                  <a:srgbClr val="000000"/>
                </a:solidFill>
                <a:effectLst/>
                <a:latin typeface="Calibri" panose="020F0502020204030204" pitchFamily="34" charset="0"/>
              </a:rPr>
              <a:t>Giải các xung đột </a:t>
            </a:r>
            <a:endParaRPr lang="en-US" b="0" i="0" dirty="0">
              <a:solidFill>
                <a:srgbClr val="000000"/>
              </a:solidFill>
              <a:effectLst/>
              <a:latin typeface="Calibri" panose="020F0502020204030204" pitchFamily="34" charset="0"/>
            </a:endParaRPr>
          </a:p>
          <a:p>
            <a:r>
              <a:rPr lang="vi-VN" b="0" i="0" dirty="0">
                <a:solidFill>
                  <a:srgbClr val="000000"/>
                </a:solidFill>
                <a:effectLst/>
                <a:latin typeface="Calibri" panose="020F0502020204030204" pitchFamily="34" charset="0"/>
              </a:rPr>
              <a:t>4) Đặc tả yêu cầu</a:t>
            </a:r>
            <a:r>
              <a:rPr lang="vi-VN" dirty="0"/>
              <a:t> </a:t>
            </a:r>
            <a:br>
              <a:rPr lang="vi-VN" dirty="0"/>
            </a:br>
            <a:endParaRPr lang="vi-VN" dirty="0">
              <a:solidFill>
                <a:schemeClr val="tx1"/>
              </a:solidFill>
              <a:latin typeface="+mj-lt"/>
              <a:cs typeface="Arial"/>
            </a:endParaRPr>
          </a:p>
        </p:txBody>
      </p:sp>
      <p:pic>
        <p:nvPicPr>
          <p:cNvPr id="4" name="Picture 3">
            <a:extLst>
              <a:ext uri="{FF2B5EF4-FFF2-40B4-BE49-F238E27FC236}">
                <a16:creationId xmlns:a16="http://schemas.microsoft.com/office/drawing/2014/main" id="{7044B842-0A42-4F9F-8CFC-014A2AD37DD3}"/>
              </a:ext>
            </a:extLst>
          </p:cNvPr>
          <p:cNvPicPr>
            <a:picLocks noChangeAspect="1"/>
          </p:cNvPicPr>
          <p:nvPr/>
        </p:nvPicPr>
        <p:blipFill>
          <a:blip r:embed="rId2"/>
          <a:stretch>
            <a:fillRect/>
          </a:stretch>
        </p:blipFill>
        <p:spPr>
          <a:xfrm>
            <a:off x="838200" y="1010979"/>
            <a:ext cx="4739010" cy="3754836"/>
          </a:xfrm>
          <a:prstGeom prst="rect">
            <a:avLst/>
          </a:prstGeom>
        </p:spPr>
      </p:pic>
    </p:spTree>
    <p:extLst>
      <p:ext uri="{BB962C8B-B14F-4D97-AF65-F5344CB8AC3E}">
        <p14:creationId xmlns:p14="http://schemas.microsoft.com/office/powerpoint/2010/main" val="416759705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820978" cy="4692650"/>
          </a:xfrm>
        </p:spPr>
        <p:txBody>
          <a:bodyPr>
            <a:noAutofit/>
          </a:bodyPr>
          <a:lstStyle/>
          <a:p>
            <a:r>
              <a:rPr lang="vi-VN" b="1" i="0" dirty="0">
                <a:solidFill>
                  <a:schemeClr val="tx1"/>
                </a:solidFill>
                <a:effectLst/>
                <a:latin typeface="+mj-lt"/>
              </a:rPr>
              <a:t>Khám phá yêu cầu</a:t>
            </a:r>
          </a:p>
          <a:p>
            <a:pPr marL="342900" indent="-342900">
              <a:buFont typeface="Wingdings" panose="05000000000000000000" pitchFamily="2" charset="2"/>
              <a:buChar char="Ø"/>
            </a:pPr>
            <a:r>
              <a:rPr lang="vi-VN" b="0" i="0" dirty="0">
                <a:solidFill>
                  <a:schemeClr val="tx1"/>
                </a:solidFill>
                <a:effectLst/>
                <a:latin typeface="+mj-lt"/>
              </a:rPr>
              <a:t>Quá trình thu thập các thông tin về hệ thống hiện</a:t>
            </a:r>
            <a:r>
              <a:rPr lang="en-US" b="0" i="0" dirty="0">
                <a:solidFill>
                  <a:schemeClr val="tx1"/>
                </a:solidFill>
                <a:effectLst/>
                <a:latin typeface="+mj-lt"/>
              </a:rPr>
              <a:t> </a:t>
            </a:r>
            <a:r>
              <a:rPr lang="en-US" b="0" i="0" dirty="0" err="1">
                <a:solidFill>
                  <a:schemeClr val="tx1"/>
                </a:solidFill>
                <a:effectLst/>
                <a:latin typeface="+mj-lt"/>
              </a:rPr>
              <a:t>tại</a:t>
            </a:r>
            <a:r>
              <a:rPr lang="vi-VN" b="0" i="0" dirty="0">
                <a:solidFill>
                  <a:schemeClr val="tx1"/>
                </a:solidFill>
                <a:effectLst/>
                <a:latin typeface="+mj-lt"/>
              </a:rPr>
              <a:t> (system-as-is) và hệ thống được yêu cầu</a:t>
            </a:r>
            <a:r>
              <a:rPr lang="en-US" b="0" i="0" dirty="0">
                <a:solidFill>
                  <a:schemeClr val="tx1"/>
                </a:solidFill>
                <a:effectLst/>
                <a:latin typeface="+mj-lt"/>
              </a:rPr>
              <a:t> </a:t>
            </a:r>
            <a:r>
              <a:rPr lang="vi-VN" b="0" i="0" dirty="0">
                <a:solidFill>
                  <a:schemeClr val="tx1"/>
                </a:solidFill>
                <a:effectLst/>
                <a:latin typeface="+mj-lt"/>
              </a:rPr>
              <a:t>(system-to-be), cơ sở cho yêu cầu người dùng và</a:t>
            </a:r>
            <a:r>
              <a:rPr lang="en-US" b="0" i="0" dirty="0">
                <a:solidFill>
                  <a:schemeClr val="tx1"/>
                </a:solidFill>
                <a:effectLst/>
                <a:latin typeface="+mj-lt"/>
              </a:rPr>
              <a:t> </a:t>
            </a:r>
            <a:r>
              <a:rPr lang="vi-VN" b="0" i="0" dirty="0">
                <a:solidFill>
                  <a:schemeClr val="tx1"/>
                </a:solidFill>
                <a:effectLst/>
                <a:latin typeface="+mj-lt"/>
              </a:rPr>
              <a:t>yêu cầu hệ thống</a:t>
            </a:r>
          </a:p>
          <a:p>
            <a:pPr marL="342900" indent="-342900">
              <a:buFont typeface="Wingdings" panose="05000000000000000000" pitchFamily="2" charset="2"/>
              <a:buChar char="Ø"/>
            </a:pPr>
            <a:r>
              <a:rPr lang="vi-VN" b="0" i="0" dirty="0">
                <a:solidFill>
                  <a:schemeClr val="tx1"/>
                </a:solidFill>
                <a:effectLst/>
                <a:latin typeface="+mj-lt"/>
              </a:rPr>
              <a:t>Tương tác với các bên liên quan từ người quản lý</a:t>
            </a:r>
            <a:r>
              <a:rPr lang="en-US" b="0" i="0" dirty="0">
                <a:solidFill>
                  <a:schemeClr val="tx1"/>
                </a:solidFill>
                <a:effectLst/>
                <a:latin typeface="+mj-lt"/>
              </a:rPr>
              <a:t> </a:t>
            </a:r>
            <a:r>
              <a:rPr lang="vi-VN" b="0" i="0" dirty="0">
                <a:solidFill>
                  <a:schemeClr val="tx1"/>
                </a:solidFill>
                <a:effectLst/>
                <a:latin typeface="+mj-lt"/>
              </a:rPr>
              <a:t>đến người cơ quan bộ ngành bên ngoài</a:t>
            </a:r>
          </a:p>
          <a:p>
            <a:pPr marL="342900" indent="-342900">
              <a:buFont typeface="Wingdings" panose="05000000000000000000" pitchFamily="2" charset="2"/>
              <a:buChar char="Ø"/>
            </a:pPr>
            <a:r>
              <a:rPr lang="vi-VN" b="0" i="0" dirty="0">
                <a:solidFill>
                  <a:schemeClr val="tx1"/>
                </a:solidFill>
                <a:effectLst/>
                <a:latin typeface="+mj-lt"/>
              </a:rPr>
              <a:t>Các hệ thống thường có một danh sách các bên</a:t>
            </a:r>
            <a:r>
              <a:rPr lang="en-US" b="0" i="0" dirty="0">
                <a:solidFill>
                  <a:schemeClr val="tx1"/>
                </a:solidFill>
                <a:effectLst/>
                <a:latin typeface="+mj-lt"/>
              </a:rPr>
              <a:t> </a:t>
            </a:r>
            <a:r>
              <a:rPr lang="vi-VN" b="0" i="0" dirty="0">
                <a:solidFill>
                  <a:schemeClr val="tx1"/>
                </a:solidFill>
                <a:effectLst/>
                <a:latin typeface="+mj-lt"/>
              </a:rPr>
              <a:t>liên quan</a:t>
            </a:r>
            <a:endParaRPr lang="en-US" b="0" i="0" dirty="0">
              <a:solidFill>
                <a:schemeClr val="tx1"/>
              </a:solidFill>
              <a:effectLst/>
              <a:latin typeface="+mj-lt"/>
            </a:endParaRPr>
          </a:p>
          <a:p>
            <a:endParaRPr lang="en-US" dirty="0">
              <a:solidFill>
                <a:schemeClr val="tx1"/>
              </a:solidFill>
              <a:latin typeface="+mj-lt"/>
            </a:endParaRPr>
          </a:p>
          <a:p>
            <a:r>
              <a:rPr lang="vi-VN" b="0" i="0" dirty="0">
                <a:solidFill>
                  <a:schemeClr val="tx1"/>
                </a:solidFill>
                <a:effectLst/>
                <a:latin typeface="+mj-lt"/>
              </a:rPr>
              <a:t>Một số kỹ thuật khám phá yêu cầu</a:t>
            </a:r>
          </a:p>
          <a:p>
            <a:pPr marL="342900" indent="-342900">
              <a:buFont typeface="Wingdings" panose="05000000000000000000" pitchFamily="2" charset="2"/>
              <a:buChar char="Ø"/>
            </a:pPr>
            <a:r>
              <a:rPr lang="vi-VN" b="0" i="0" dirty="0">
                <a:solidFill>
                  <a:schemeClr val="tx1"/>
                </a:solidFill>
                <a:effectLst/>
                <a:latin typeface="+mj-lt"/>
              </a:rPr>
              <a:t>Kỹ thuật phỏng vấn: tương tác với các bên</a:t>
            </a:r>
            <a:r>
              <a:rPr lang="en-US" b="0" i="0" dirty="0">
                <a:solidFill>
                  <a:schemeClr val="tx1"/>
                </a:solidFill>
                <a:effectLst/>
                <a:latin typeface="+mj-lt"/>
              </a:rPr>
              <a:t> </a:t>
            </a:r>
            <a:r>
              <a:rPr lang="vi-VN" b="0" i="0" dirty="0">
                <a:solidFill>
                  <a:schemeClr val="tx1"/>
                </a:solidFill>
                <a:effectLst/>
                <a:latin typeface="+mj-lt"/>
              </a:rPr>
              <a:t>liên quan để thu thập thông tin</a:t>
            </a:r>
          </a:p>
          <a:p>
            <a:pPr marL="342900" indent="-342900">
              <a:buFont typeface="Wingdings" panose="05000000000000000000" pitchFamily="2" charset="2"/>
              <a:buChar char="Ø"/>
            </a:pPr>
            <a:r>
              <a:rPr lang="vi-VN" b="0" i="0" dirty="0">
                <a:solidFill>
                  <a:schemeClr val="tx1"/>
                </a:solidFill>
                <a:effectLst/>
                <a:latin typeface="+mj-lt"/>
              </a:rPr>
              <a:t>Kỹ thuật dùng các kịch bản (scenarios): dựa</a:t>
            </a:r>
            <a:r>
              <a:rPr lang="en-US" b="0" i="0" dirty="0">
                <a:solidFill>
                  <a:schemeClr val="tx1"/>
                </a:solidFill>
                <a:effectLst/>
                <a:latin typeface="+mj-lt"/>
              </a:rPr>
              <a:t> </a:t>
            </a:r>
            <a:r>
              <a:rPr lang="vi-VN" b="0" i="0" dirty="0">
                <a:solidFill>
                  <a:schemeClr val="tx1"/>
                </a:solidFill>
                <a:effectLst/>
                <a:latin typeface="+mj-lt"/>
              </a:rPr>
              <a:t>vào các ví dụ cụ thể để thu thập và phân tích</a:t>
            </a:r>
          </a:p>
          <a:p>
            <a:pPr marL="342900" indent="-342900">
              <a:buFont typeface="Wingdings" panose="05000000000000000000" pitchFamily="2" charset="2"/>
              <a:buChar char="Ø"/>
            </a:pPr>
            <a:r>
              <a:rPr lang="vi-VN" b="0" i="0" dirty="0">
                <a:solidFill>
                  <a:schemeClr val="tx1"/>
                </a:solidFill>
                <a:effectLst/>
                <a:latin typeface="+mj-lt"/>
              </a:rPr>
              <a:t>Kỹ thuật </a:t>
            </a:r>
            <a:r>
              <a:rPr lang="en-US" b="0" i="0" dirty="0" err="1">
                <a:solidFill>
                  <a:schemeClr val="tx1"/>
                </a:solidFill>
                <a:effectLst/>
                <a:latin typeface="+mj-lt"/>
              </a:rPr>
              <a:t>quan</a:t>
            </a:r>
            <a:r>
              <a:rPr lang="en-US" b="0" i="0" dirty="0">
                <a:solidFill>
                  <a:schemeClr val="tx1"/>
                </a:solidFill>
                <a:effectLst/>
                <a:latin typeface="+mj-lt"/>
              </a:rPr>
              <a:t> </a:t>
            </a:r>
            <a:r>
              <a:rPr lang="en-US" b="0" i="0" dirty="0" err="1">
                <a:solidFill>
                  <a:schemeClr val="tx1"/>
                </a:solidFill>
                <a:effectLst/>
                <a:latin typeface="+mj-lt"/>
              </a:rPr>
              <a:t>sát</a:t>
            </a:r>
            <a:r>
              <a:rPr lang="vi-VN" b="0" i="0" dirty="0">
                <a:solidFill>
                  <a:schemeClr val="tx1"/>
                </a:solidFill>
                <a:effectLst/>
                <a:latin typeface="+mj-lt"/>
              </a:rPr>
              <a:t>:</a:t>
            </a:r>
            <a:r>
              <a:rPr lang="en-US" b="0" i="0" dirty="0">
                <a:solidFill>
                  <a:schemeClr val="tx1"/>
                </a:solidFill>
                <a:effectLst/>
                <a:latin typeface="+mj-lt"/>
              </a:rPr>
              <a:t> </a:t>
            </a:r>
            <a:r>
              <a:rPr lang="vi-VN" b="0" i="0" dirty="0">
                <a:solidFill>
                  <a:schemeClr val="tx1"/>
                </a:solidFill>
                <a:effectLst/>
                <a:latin typeface="+mj-lt"/>
              </a:rPr>
              <a:t>dựa vào quan sát hoạt động nghiệp vụ trong</a:t>
            </a:r>
            <a:r>
              <a:rPr lang="en-US" b="0" i="0" dirty="0">
                <a:solidFill>
                  <a:schemeClr val="tx1"/>
                </a:solidFill>
                <a:effectLst/>
                <a:latin typeface="+mj-lt"/>
              </a:rPr>
              <a:t> </a:t>
            </a:r>
            <a:r>
              <a:rPr lang="vi-VN" b="0" i="0" dirty="0">
                <a:solidFill>
                  <a:schemeClr val="tx1"/>
                </a:solidFill>
                <a:effectLst/>
                <a:latin typeface="+mj-lt"/>
              </a:rPr>
              <a:t>thực tế</a:t>
            </a:r>
            <a:r>
              <a:rPr lang="vi-VN" dirty="0">
                <a:solidFill>
                  <a:schemeClr val="tx1"/>
                </a:solidFill>
                <a:latin typeface="+mj-lt"/>
              </a:rPr>
              <a:t> </a:t>
            </a:r>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Kỹ</a:t>
            </a:r>
            <a:r>
              <a:rPr lang="en-US" dirty="0">
                <a:solidFill>
                  <a:schemeClr val="tx1"/>
                </a:solidFill>
                <a:latin typeface="+mj-lt"/>
              </a:rPr>
              <a:t> </a:t>
            </a:r>
            <a:r>
              <a:rPr lang="en-US" dirty="0" err="1">
                <a:solidFill>
                  <a:schemeClr val="tx1"/>
                </a:solidFill>
                <a:latin typeface="+mj-lt"/>
              </a:rPr>
              <a:t>thuật</a:t>
            </a:r>
            <a:r>
              <a:rPr lang="en-US" dirty="0">
                <a:solidFill>
                  <a:schemeClr val="tx1"/>
                </a:solidFill>
                <a:latin typeface="+mj-lt"/>
              </a:rPr>
              <a:t> </a:t>
            </a:r>
            <a:r>
              <a:rPr lang="en-US" dirty="0" err="1">
                <a:solidFill>
                  <a:schemeClr val="tx1"/>
                </a:solidFill>
                <a:latin typeface="+mj-lt"/>
              </a:rPr>
              <a:t>nghiên</a:t>
            </a:r>
            <a:r>
              <a:rPr lang="en-US" dirty="0">
                <a:solidFill>
                  <a:schemeClr val="tx1"/>
                </a:solidFill>
                <a:latin typeface="+mj-lt"/>
              </a:rPr>
              <a:t> </a:t>
            </a:r>
            <a:r>
              <a:rPr lang="en-US" dirty="0" err="1">
                <a:solidFill>
                  <a:schemeClr val="tx1"/>
                </a:solidFill>
                <a:latin typeface="+mj-lt"/>
              </a:rPr>
              <a:t>cứu</a:t>
            </a:r>
            <a:r>
              <a:rPr lang="en-US" dirty="0">
                <a:solidFill>
                  <a:schemeClr val="tx1"/>
                </a:solidFill>
                <a:latin typeface="+mj-lt"/>
              </a:rPr>
              <a:t> </a:t>
            </a:r>
            <a:r>
              <a:rPr lang="en-US" dirty="0" err="1">
                <a:solidFill>
                  <a:schemeClr val="tx1"/>
                </a:solidFill>
                <a:latin typeface="+mj-lt"/>
              </a:rPr>
              <a:t>hệ</a:t>
            </a:r>
            <a:r>
              <a:rPr lang="en-US" dirty="0">
                <a:solidFill>
                  <a:schemeClr val="tx1"/>
                </a:solidFill>
                <a:latin typeface="+mj-lt"/>
              </a:rPr>
              <a:t> </a:t>
            </a:r>
            <a:r>
              <a:rPr lang="en-US" dirty="0" err="1">
                <a:solidFill>
                  <a:schemeClr val="tx1"/>
                </a:solidFill>
                <a:latin typeface="+mj-lt"/>
              </a:rPr>
              <a:t>thống</a:t>
            </a:r>
            <a:r>
              <a:rPr lang="en-US" dirty="0">
                <a:solidFill>
                  <a:schemeClr val="tx1"/>
                </a:solidFill>
                <a:latin typeface="+mj-lt"/>
              </a:rPr>
              <a:t> </a:t>
            </a:r>
            <a:r>
              <a:rPr lang="en-US" dirty="0" err="1">
                <a:solidFill>
                  <a:schemeClr val="tx1"/>
                </a:solidFill>
                <a:latin typeface="+mj-lt"/>
              </a:rPr>
              <a:t>tương</a:t>
            </a:r>
            <a:r>
              <a:rPr lang="en-US" dirty="0">
                <a:solidFill>
                  <a:schemeClr val="tx1"/>
                </a:solidFill>
                <a:latin typeface="+mj-lt"/>
              </a:rPr>
              <a:t> </a:t>
            </a:r>
            <a:r>
              <a:rPr lang="en-US" dirty="0" err="1">
                <a:solidFill>
                  <a:schemeClr val="tx1"/>
                </a:solidFill>
                <a:latin typeface="+mj-lt"/>
              </a:rPr>
              <a:t>tự</a:t>
            </a:r>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Kỹ</a:t>
            </a:r>
            <a:r>
              <a:rPr lang="en-US" dirty="0">
                <a:solidFill>
                  <a:schemeClr val="tx1"/>
                </a:solidFill>
                <a:latin typeface="+mj-lt"/>
              </a:rPr>
              <a:t> </a:t>
            </a:r>
            <a:r>
              <a:rPr lang="en-US" dirty="0" err="1">
                <a:solidFill>
                  <a:schemeClr val="tx1"/>
                </a:solidFill>
                <a:latin typeface="+mj-lt"/>
              </a:rPr>
              <a:t>thuật</a:t>
            </a:r>
            <a:r>
              <a:rPr lang="en-US" dirty="0">
                <a:solidFill>
                  <a:schemeClr val="tx1"/>
                </a:solidFill>
                <a:latin typeface="+mj-lt"/>
              </a:rPr>
              <a:t> </a:t>
            </a:r>
            <a:r>
              <a:rPr lang="en-US" dirty="0" err="1">
                <a:solidFill>
                  <a:schemeClr val="tx1"/>
                </a:solidFill>
                <a:latin typeface="+mj-lt"/>
              </a:rPr>
              <a:t>hỗ</a:t>
            </a:r>
            <a:r>
              <a:rPr lang="en-US" dirty="0">
                <a:solidFill>
                  <a:schemeClr val="tx1"/>
                </a:solidFill>
                <a:latin typeface="+mj-lt"/>
              </a:rPr>
              <a:t> </a:t>
            </a:r>
            <a:r>
              <a:rPr lang="en-US" dirty="0" err="1">
                <a:solidFill>
                  <a:schemeClr val="tx1"/>
                </a:solidFill>
                <a:latin typeface="+mj-lt"/>
              </a:rPr>
              <a:t>trợ</a:t>
            </a:r>
            <a:r>
              <a:rPr lang="en-US" dirty="0">
                <a:solidFill>
                  <a:schemeClr val="tx1"/>
                </a:solidFill>
                <a:latin typeface="+mj-lt"/>
              </a:rPr>
              <a:t> </a:t>
            </a:r>
            <a:r>
              <a:rPr lang="en-US" dirty="0" err="1">
                <a:solidFill>
                  <a:schemeClr val="tx1"/>
                </a:solidFill>
                <a:latin typeface="+mj-lt"/>
              </a:rPr>
              <a:t>chuyên</a:t>
            </a:r>
            <a:r>
              <a:rPr lang="en-US" dirty="0">
                <a:solidFill>
                  <a:schemeClr val="tx1"/>
                </a:solidFill>
                <a:latin typeface="+mj-lt"/>
              </a:rPr>
              <a:t> </a:t>
            </a:r>
            <a:r>
              <a:rPr lang="en-US" dirty="0" err="1">
                <a:solidFill>
                  <a:schemeClr val="tx1"/>
                </a:solidFill>
                <a:latin typeface="+mj-lt"/>
              </a:rPr>
              <a:t>gia</a:t>
            </a:r>
            <a:r>
              <a:rPr lang="vi-VN" dirty="0">
                <a:solidFill>
                  <a:schemeClr val="tx1"/>
                </a:solidFill>
                <a:latin typeface="+mj-lt"/>
              </a:rPr>
              <a:t> </a:t>
            </a:r>
            <a:br>
              <a:rPr lang="vi-VN" dirty="0">
                <a:solidFill>
                  <a:schemeClr val="tx1"/>
                </a:solidFill>
                <a:latin typeface="+mj-lt"/>
              </a:rPr>
            </a:br>
            <a:endParaRPr lang="en-US" b="0" i="0" dirty="0">
              <a:solidFill>
                <a:schemeClr val="tx1"/>
              </a:solidFill>
              <a:effectLst/>
              <a:latin typeface="+mj-lt"/>
            </a:endParaRPr>
          </a:p>
          <a:p>
            <a:pPr algn="just"/>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2918100016"/>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820978" cy="4692650"/>
          </a:xfrm>
        </p:spPr>
        <p:txBody>
          <a:bodyPr>
            <a:noAutofit/>
          </a:bodyPr>
          <a:lstStyle/>
          <a:p>
            <a:r>
              <a:rPr lang="vi-VN" b="1" i="0" dirty="0">
                <a:solidFill>
                  <a:schemeClr val="tx1"/>
                </a:solidFill>
                <a:effectLst/>
                <a:latin typeface="+mj-lt"/>
              </a:rPr>
              <a:t>Thẩm định yêu cầu</a:t>
            </a:r>
          </a:p>
          <a:p>
            <a:pPr marL="342900" indent="-342900">
              <a:buFont typeface="Wingdings" panose="05000000000000000000" pitchFamily="2" charset="2"/>
              <a:buChar char="Ø"/>
            </a:pPr>
            <a:r>
              <a:rPr lang="vi-VN" b="0" i="0" dirty="0">
                <a:solidFill>
                  <a:schemeClr val="tx1"/>
                </a:solidFill>
                <a:effectLst/>
                <a:latin typeface="+mj-lt"/>
              </a:rPr>
              <a:t>Đảm bảo các yêu cầu sẽ xác định đúng hệ thống mà khách hàng mong đợi </a:t>
            </a:r>
            <a:endParaRPr lang="en-US"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Là khâu quan trọng vì chi phí sửa lỗi yêu câu tăng lên hàng trăm lần nếu được phát hiện muộn</a:t>
            </a:r>
            <a:r>
              <a:rPr lang="vi-VN" dirty="0">
                <a:solidFill>
                  <a:schemeClr val="tx1"/>
                </a:solidFill>
                <a:latin typeface="+mj-lt"/>
              </a:rPr>
              <a:t> </a:t>
            </a:r>
            <a:endParaRPr lang="en-US" dirty="0">
              <a:solidFill>
                <a:schemeClr val="tx1"/>
              </a:solidFill>
              <a:latin typeface="+mj-lt"/>
            </a:endParaRPr>
          </a:p>
          <a:p>
            <a:pPr>
              <a:spcBef>
                <a:spcPts val="600"/>
              </a:spcBef>
            </a:pPr>
            <a:r>
              <a:rPr lang="vi-VN" b="1" i="0" dirty="0">
                <a:solidFill>
                  <a:schemeClr val="tx1"/>
                </a:solidFill>
                <a:effectLst/>
                <a:latin typeface="+mj-lt"/>
              </a:rPr>
              <a:t>Nội dung </a:t>
            </a:r>
            <a:r>
              <a:rPr lang="en-US" b="1" i="0" dirty="0" err="1">
                <a:solidFill>
                  <a:schemeClr val="tx1"/>
                </a:solidFill>
                <a:effectLst/>
                <a:latin typeface="+mj-lt"/>
              </a:rPr>
              <a:t>thẩm</a:t>
            </a:r>
            <a:r>
              <a:rPr lang="en-US" b="1" i="0" dirty="0">
                <a:solidFill>
                  <a:schemeClr val="tx1"/>
                </a:solidFill>
                <a:effectLst/>
                <a:latin typeface="+mj-lt"/>
              </a:rPr>
              <a:t> </a:t>
            </a:r>
            <a:r>
              <a:rPr lang="en-US" b="1" i="0" dirty="0" err="1">
                <a:solidFill>
                  <a:schemeClr val="tx1"/>
                </a:solidFill>
                <a:effectLst/>
                <a:latin typeface="+mj-lt"/>
              </a:rPr>
              <a:t>định</a:t>
            </a:r>
            <a:r>
              <a:rPr lang="vi-VN" b="1" i="0" dirty="0">
                <a:solidFill>
                  <a:schemeClr val="tx1"/>
                </a:solidFill>
                <a:effectLst/>
                <a:latin typeface="+mj-lt"/>
              </a:rPr>
              <a:t> yêu cầu</a:t>
            </a:r>
          </a:p>
          <a:p>
            <a:pPr marL="342900" indent="-342900">
              <a:buFont typeface="Wingdings" panose="05000000000000000000" pitchFamily="2" charset="2"/>
              <a:buChar char="Ø"/>
            </a:pPr>
            <a:r>
              <a:rPr lang="vi-VN" b="0" i="0" dirty="0">
                <a:solidFill>
                  <a:schemeClr val="tx1"/>
                </a:solidFill>
                <a:effectLst/>
                <a:latin typeface="+mj-lt"/>
              </a:rPr>
              <a:t>Hợp lệ (validity): Hệ thống cung cấp các chức năng</a:t>
            </a:r>
            <a:r>
              <a:rPr lang="en-US" b="0" i="0" dirty="0">
                <a:solidFill>
                  <a:schemeClr val="tx1"/>
                </a:solidFill>
                <a:effectLst/>
                <a:latin typeface="+mj-lt"/>
              </a:rPr>
              <a:t> </a:t>
            </a:r>
            <a:r>
              <a:rPr lang="vi-VN" b="0" i="0" dirty="0">
                <a:solidFill>
                  <a:schemeClr val="tx1"/>
                </a:solidFill>
                <a:effectLst/>
                <a:latin typeface="+mj-lt"/>
              </a:rPr>
              <a:t>hỗ trợ tốt nhất cho nhu cầu khách hàng?</a:t>
            </a:r>
          </a:p>
          <a:p>
            <a:pPr marL="342900" indent="-342900">
              <a:buFont typeface="Wingdings" panose="05000000000000000000" pitchFamily="2" charset="2"/>
              <a:buChar char="Ø"/>
            </a:pPr>
            <a:r>
              <a:rPr lang="vi-VN" b="0" i="0" dirty="0">
                <a:solidFill>
                  <a:schemeClr val="tx1"/>
                </a:solidFill>
                <a:effectLst/>
                <a:latin typeface="+mj-lt"/>
              </a:rPr>
              <a:t>Nhất quán (consistency): Có các yêu cầu xung</a:t>
            </a:r>
            <a:r>
              <a:rPr lang="en-US" b="0" i="0" dirty="0">
                <a:solidFill>
                  <a:schemeClr val="tx1"/>
                </a:solidFill>
                <a:effectLst/>
                <a:latin typeface="+mj-lt"/>
              </a:rPr>
              <a:t> </a:t>
            </a:r>
            <a:r>
              <a:rPr lang="vi-VN" b="0" i="0" dirty="0">
                <a:solidFill>
                  <a:schemeClr val="tx1"/>
                </a:solidFill>
                <a:effectLst/>
                <a:latin typeface="+mj-lt"/>
              </a:rPr>
              <a:t>đột/mâu thu</a:t>
            </a:r>
            <a:r>
              <a:rPr lang="en-US" b="0" i="0" dirty="0">
                <a:solidFill>
                  <a:schemeClr val="tx1"/>
                </a:solidFill>
                <a:effectLst/>
                <a:latin typeface="+mj-lt"/>
              </a:rPr>
              <a:t>ẫ</a:t>
            </a:r>
            <a:r>
              <a:rPr lang="vi-VN" b="0" i="0" dirty="0">
                <a:solidFill>
                  <a:schemeClr val="tx1"/>
                </a:solidFill>
                <a:effectLst/>
                <a:latin typeface="+mj-lt"/>
              </a:rPr>
              <a:t>n không?</a:t>
            </a:r>
          </a:p>
          <a:p>
            <a:pPr marL="342900" indent="-342900">
              <a:buFont typeface="Wingdings" panose="05000000000000000000" pitchFamily="2" charset="2"/>
              <a:buChar char="Ø"/>
            </a:pPr>
            <a:r>
              <a:rPr lang="vi-VN" b="0" i="0" dirty="0">
                <a:solidFill>
                  <a:schemeClr val="tx1"/>
                </a:solidFill>
                <a:effectLst/>
                <a:latin typeface="+mj-lt"/>
              </a:rPr>
              <a:t>Đầy đủ (completeness): Tất các các chức năng được</a:t>
            </a:r>
            <a:r>
              <a:rPr lang="en-US" b="0" i="0" dirty="0">
                <a:solidFill>
                  <a:schemeClr val="tx1"/>
                </a:solidFill>
                <a:effectLst/>
                <a:latin typeface="+mj-lt"/>
              </a:rPr>
              <a:t> </a:t>
            </a:r>
            <a:r>
              <a:rPr lang="vi-VN" b="0" i="0" dirty="0">
                <a:solidFill>
                  <a:schemeClr val="tx1"/>
                </a:solidFill>
                <a:effectLst/>
                <a:latin typeface="+mj-lt"/>
              </a:rPr>
              <a:t>khách hàng yêu cầu đã được đề cập?</a:t>
            </a:r>
          </a:p>
          <a:p>
            <a:pPr marL="342900" indent="-342900">
              <a:buFont typeface="Wingdings" panose="05000000000000000000" pitchFamily="2" charset="2"/>
              <a:buChar char="Ø"/>
            </a:pPr>
            <a:r>
              <a:rPr lang="vi-VN" b="0" i="0" dirty="0">
                <a:solidFill>
                  <a:schemeClr val="tx1"/>
                </a:solidFill>
                <a:effectLst/>
                <a:latin typeface="+mj-lt"/>
              </a:rPr>
              <a:t>Tính hiện thực (realism): Các yêu cầu có thể được cài</a:t>
            </a:r>
            <a:r>
              <a:rPr lang="en-US" b="0" i="0" dirty="0">
                <a:solidFill>
                  <a:schemeClr val="tx1"/>
                </a:solidFill>
                <a:effectLst/>
                <a:latin typeface="+mj-lt"/>
              </a:rPr>
              <a:t> </a:t>
            </a:r>
            <a:r>
              <a:rPr lang="vi-VN" b="0" i="0" dirty="0">
                <a:solidFill>
                  <a:schemeClr val="tx1"/>
                </a:solidFill>
                <a:effectLst/>
                <a:latin typeface="+mj-lt"/>
              </a:rPr>
              <a:t>đặt trong sự ràng buộc về ngân sách và kỹ thuật?</a:t>
            </a:r>
          </a:p>
          <a:p>
            <a:pPr marL="342900" indent="-342900">
              <a:buFont typeface="Wingdings" panose="05000000000000000000" pitchFamily="2" charset="2"/>
              <a:buChar char="Ø"/>
            </a:pPr>
            <a:r>
              <a:rPr lang="vi-VN" b="0" i="0" dirty="0">
                <a:solidFill>
                  <a:schemeClr val="tx1"/>
                </a:solidFill>
                <a:effectLst/>
                <a:latin typeface="+mj-lt"/>
              </a:rPr>
              <a:t>Kiểm chứng (verifiability): Các yêu cầu có thể được</a:t>
            </a:r>
            <a:r>
              <a:rPr lang="en-US" b="0" i="0" dirty="0">
                <a:solidFill>
                  <a:schemeClr val="tx1"/>
                </a:solidFill>
                <a:effectLst/>
                <a:latin typeface="+mj-lt"/>
              </a:rPr>
              <a:t> </a:t>
            </a:r>
            <a:r>
              <a:rPr lang="vi-VN" b="0" i="0" dirty="0">
                <a:solidFill>
                  <a:schemeClr val="tx1"/>
                </a:solidFill>
                <a:effectLst/>
                <a:latin typeface="+mj-lt"/>
              </a:rPr>
              <a:t>kiểm tra (checked)?</a:t>
            </a:r>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390138916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820978" cy="4692650"/>
          </a:xfrm>
        </p:spPr>
        <p:txBody>
          <a:bodyPr>
            <a:noAutofit/>
          </a:bodyPr>
          <a:lstStyle/>
          <a:p>
            <a:r>
              <a:rPr lang="vi-VN" b="1" i="0" dirty="0">
                <a:solidFill>
                  <a:schemeClr val="tx1"/>
                </a:solidFill>
                <a:effectLst/>
                <a:latin typeface="+mj-lt"/>
              </a:rPr>
              <a:t>Một số kỹ thuật thẩm định yêu cầu</a:t>
            </a:r>
          </a:p>
          <a:p>
            <a:pPr marL="342900" indent="-342900">
              <a:buFont typeface="Wingdings" panose="05000000000000000000" pitchFamily="2" charset="2"/>
              <a:buChar char="Ø"/>
            </a:pPr>
            <a:r>
              <a:rPr lang="vi-VN" b="0" i="0" dirty="0">
                <a:solidFill>
                  <a:schemeClr val="tx1"/>
                </a:solidFill>
                <a:effectLst/>
                <a:latin typeface="+mj-lt"/>
              </a:rPr>
              <a:t>Kiểm định yêu cầu: Kiểm tra, đánh giá và phân</a:t>
            </a:r>
            <a:r>
              <a:rPr lang="en-US" b="0" i="0" dirty="0">
                <a:solidFill>
                  <a:schemeClr val="tx1"/>
                </a:solidFill>
                <a:effectLst/>
                <a:latin typeface="+mj-lt"/>
              </a:rPr>
              <a:t> </a:t>
            </a:r>
            <a:r>
              <a:rPr lang="vi-VN" b="0" i="0" dirty="0">
                <a:solidFill>
                  <a:schemeClr val="tx1"/>
                </a:solidFill>
                <a:effectLst/>
                <a:latin typeface="+mj-lt"/>
              </a:rPr>
              <a:t>tích một cách thủ công các yêu cầu.</a:t>
            </a:r>
          </a:p>
          <a:p>
            <a:pPr marL="342900" indent="-342900">
              <a:buFont typeface="Wingdings" panose="05000000000000000000" pitchFamily="2" charset="2"/>
              <a:buChar char="Ø"/>
            </a:pPr>
            <a:r>
              <a:rPr lang="vi-VN" b="0" i="0" dirty="0">
                <a:solidFill>
                  <a:schemeClr val="tx1"/>
                </a:solidFill>
                <a:effectLst/>
                <a:latin typeface="+mj-lt"/>
              </a:rPr>
              <a:t>Làm bản mẫu: sử dụng mô hình thực thi được</a:t>
            </a:r>
            <a:r>
              <a:rPr lang="en-US" b="0" i="0" dirty="0">
                <a:solidFill>
                  <a:schemeClr val="tx1"/>
                </a:solidFill>
                <a:effectLst/>
                <a:latin typeface="+mj-lt"/>
              </a:rPr>
              <a:t> </a:t>
            </a:r>
            <a:r>
              <a:rPr lang="vi-VN" b="0" i="0" dirty="0">
                <a:solidFill>
                  <a:schemeClr val="tx1"/>
                </a:solidFill>
                <a:effectLst/>
                <a:latin typeface="+mj-lt"/>
              </a:rPr>
              <a:t>của hệ thống để kiểm tra yêu cầu. </a:t>
            </a:r>
            <a:endParaRPr lang="en-US" dirty="0">
              <a:solidFill>
                <a:schemeClr val="tx1"/>
              </a:solidFill>
              <a:latin typeface="+mj-lt"/>
            </a:endParaRPr>
          </a:p>
          <a:p>
            <a:pPr marL="342900" indent="-342900">
              <a:buFont typeface="Wingdings" panose="05000000000000000000" pitchFamily="2" charset="2"/>
              <a:buChar char="Ø"/>
            </a:pPr>
            <a:r>
              <a:rPr lang="vi-VN" b="0" i="0" dirty="0">
                <a:solidFill>
                  <a:schemeClr val="tx1"/>
                </a:solidFill>
                <a:effectLst/>
                <a:latin typeface="+mj-lt"/>
              </a:rPr>
              <a:t>Sinh ca kiểm thử: tạo ra các ca kiểm thử cho các</a:t>
            </a:r>
            <a:r>
              <a:rPr lang="en-US" b="0" i="0" dirty="0">
                <a:solidFill>
                  <a:schemeClr val="tx1"/>
                </a:solidFill>
                <a:effectLst/>
                <a:latin typeface="+mj-lt"/>
              </a:rPr>
              <a:t> </a:t>
            </a:r>
            <a:r>
              <a:rPr lang="vi-VN" b="0" i="0" dirty="0">
                <a:solidFill>
                  <a:schemeClr val="tx1"/>
                </a:solidFill>
                <a:effectLst/>
                <a:latin typeface="+mj-lt"/>
              </a:rPr>
              <a:t>yêu cầu để kiểm tra tính kiểm thử được</a:t>
            </a:r>
            <a:r>
              <a:rPr lang="vi-VN" dirty="0">
                <a:solidFill>
                  <a:schemeClr val="tx1"/>
                </a:solidFill>
                <a:latin typeface="+mj-lt"/>
              </a:rPr>
              <a:t> </a:t>
            </a:r>
            <a:br>
              <a:rPr lang="vi-VN" dirty="0">
                <a:solidFill>
                  <a:schemeClr val="tx1"/>
                </a:solidFill>
                <a:latin typeface="+mj-lt"/>
              </a:rPr>
            </a:br>
            <a:endParaRPr lang="en-US" dirty="0">
              <a:solidFill>
                <a:schemeClr val="tx1"/>
              </a:solidFill>
              <a:latin typeface="+mj-lt"/>
            </a:endParaRPr>
          </a:p>
          <a:p>
            <a:r>
              <a:rPr lang="vi-VN" b="1" i="0" dirty="0">
                <a:solidFill>
                  <a:schemeClr val="tx1"/>
                </a:solidFill>
                <a:effectLst/>
                <a:latin typeface="+mj-lt"/>
              </a:rPr>
              <a:t>Kiểm định yêu cầu</a:t>
            </a:r>
          </a:p>
          <a:p>
            <a:pPr marL="342900" indent="-342900">
              <a:buFont typeface="Wingdings" panose="05000000000000000000" pitchFamily="2" charset="2"/>
              <a:buChar char="Ø"/>
            </a:pPr>
            <a:r>
              <a:rPr lang="vi-VN" b="0" i="0" dirty="0">
                <a:solidFill>
                  <a:schemeClr val="tx1"/>
                </a:solidFill>
                <a:effectLst/>
                <a:latin typeface="+mj-lt"/>
              </a:rPr>
              <a:t>Diễn ra trong quá trình đặc tả yêu cầu</a:t>
            </a:r>
            <a:endParaRPr lang="en-US"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Ai kiểm tra đánh giá</a:t>
            </a:r>
            <a:r>
              <a:rPr lang="en-US" dirty="0">
                <a:solidFill>
                  <a:schemeClr val="tx1"/>
                </a:solidFill>
                <a:latin typeface="+mj-lt"/>
              </a:rPr>
              <a:t>: </a:t>
            </a:r>
            <a:r>
              <a:rPr lang="vi-VN" b="0" i="0" dirty="0">
                <a:solidFill>
                  <a:schemeClr val="tx1"/>
                </a:solidFill>
                <a:effectLst/>
                <a:latin typeface="+mj-lt"/>
              </a:rPr>
              <a:t>các bên liên quan hợp đồng cùng tham gia</a:t>
            </a:r>
            <a:endParaRPr lang="en-US"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Cách thức kiểm tra đánh giá</a:t>
            </a:r>
          </a:p>
          <a:p>
            <a:r>
              <a:rPr lang="en-US" b="0" i="0" dirty="0">
                <a:solidFill>
                  <a:schemeClr val="tx1"/>
                </a:solidFill>
                <a:effectLst/>
                <a:latin typeface="+mj-lt"/>
              </a:rPr>
              <a:t>   </a:t>
            </a:r>
            <a:r>
              <a:rPr lang="vi-VN" b="0" i="0" dirty="0">
                <a:solidFill>
                  <a:schemeClr val="tx1"/>
                </a:solidFill>
                <a:effectLst/>
                <a:latin typeface="+mj-lt"/>
              </a:rPr>
              <a:t>- Hình thức hoặc phi hình thức.</a:t>
            </a:r>
          </a:p>
          <a:p>
            <a:r>
              <a:rPr lang="en-US" b="0" i="0" dirty="0">
                <a:solidFill>
                  <a:schemeClr val="tx1"/>
                </a:solidFill>
                <a:effectLst/>
                <a:latin typeface="+mj-lt"/>
              </a:rPr>
              <a:t>   </a:t>
            </a:r>
            <a:r>
              <a:rPr lang="vi-VN" b="0" i="0" dirty="0">
                <a:solidFill>
                  <a:schemeClr val="tx1"/>
                </a:solidFill>
                <a:effectLst/>
                <a:latin typeface="+mj-lt"/>
              </a:rPr>
              <a:t>- Đòi hỏi giao tiếp tốt với người phát triển, khách</a:t>
            </a:r>
            <a:r>
              <a:rPr lang="en-US" b="0" i="0" dirty="0">
                <a:solidFill>
                  <a:schemeClr val="tx1"/>
                </a:solidFill>
                <a:effectLst/>
                <a:latin typeface="+mj-lt"/>
              </a:rPr>
              <a:t> </a:t>
            </a:r>
            <a:r>
              <a:rPr lang="vi-VN" b="0" i="0" dirty="0">
                <a:solidFill>
                  <a:schemeClr val="tx1"/>
                </a:solidFill>
                <a:effectLst/>
                <a:latin typeface="+mj-lt"/>
              </a:rPr>
              <a:t>hàng và người dùng cuối</a:t>
            </a:r>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186869836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Kỹ</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nghệ</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lấy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820978" cy="4692650"/>
          </a:xfrm>
        </p:spPr>
        <p:txBody>
          <a:bodyPr>
            <a:noAutofit/>
          </a:bodyPr>
          <a:lstStyle/>
          <a:p>
            <a:r>
              <a:rPr lang="vi-VN" b="1" i="0" dirty="0">
                <a:solidFill>
                  <a:schemeClr val="tx1"/>
                </a:solidFill>
                <a:effectLst/>
                <a:latin typeface="+mj-lt"/>
              </a:rPr>
              <a:t>Quản lý yêu cầu</a:t>
            </a:r>
          </a:p>
          <a:p>
            <a:pPr marL="342900" indent="-342900">
              <a:buFont typeface="Wingdings" panose="05000000000000000000" pitchFamily="2" charset="2"/>
              <a:buChar char="Ø"/>
            </a:pPr>
            <a:r>
              <a:rPr lang="vi-VN" b="0" i="0" dirty="0">
                <a:solidFill>
                  <a:schemeClr val="tx1"/>
                </a:solidFill>
                <a:effectLst/>
                <a:latin typeface="+mj-lt"/>
              </a:rPr>
              <a:t>Quản lý yêu cầu là quá trình quản lý các thay đổi</a:t>
            </a:r>
            <a:r>
              <a:rPr lang="en-US" b="0" i="0" dirty="0">
                <a:solidFill>
                  <a:schemeClr val="tx1"/>
                </a:solidFill>
                <a:effectLst/>
                <a:latin typeface="+mj-lt"/>
              </a:rPr>
              <a:t> </a:t>
            </a:r>
            <a:r>
              <a:rPr lang="vi-VN" b="0" i="0" dirty="0">
                <a:solidFill>
                  <a:schemeClr val="tx1"/>
                </a:solidFill>
                <a:effectLst/>
                <a:latin typeface="+mj-lt"/>
              </a:rPr>
              <a:t>yêu cầu</a:t>
            </a:r>
          </a:p>
          <a:p>
            <a:pPr marL="342900" indent="-342900">
              <a:buFont typeface="Wingdings" panose="05000000000000000000" pitchFamily="2" charset="2"/>
              <a:buChar char="Ø"/>
            </a:pPr>
            <a:r>
              <a:rPr lang="vi-VN" b="0" i="0" dirty="0">
                <a:solidFill>
                  <a:schemeClr val="tx1"/>
                </a:solidFill>
                <a:effectLst/>
                <a:latin typeface="+mj-lt"/>
              </a:rPr>
              <a:t>Yêu cầu mới xuất hiện trong quá trình phát triển hệ</a:t>
            </a:r>
            <a:r>
              <a:rPr lang="en-US" b="0" i="0" dirty="0">
                <a:solidFill>
                  <a:schemeClr val="tx1"/>
                </a:solidFill>
                <a:effectLst/>
                <a:latin typeface="+mj-lt"/>
              </a:rPr>
              <a:t> </a:t>
            </a:r>
            <a:r>
              <a:rPr lang="vi-VN" b="0" i="0" dirty="0">
                <a:solidFill>
                  <a:schemeClr val="tx1"/>
                </a:solidFill>
                <a:effectLst/>
                <a:latin typeface="+mj-lt"/>
              </a:rPr>
              <a:t>thống cũng như ở giai đoạn vận hành</a:t>
            </a:r>
          </a:p>
          <a:p>
            <a:pPr marL="342900" indent="-342900">
              <a:buFont typeface="Wingdings" panose="05000000000000000000" pitchFamily="2" charset="2"/>
              <a:buChar char="Ø"/>
            </a:pPr>
            <a:r>
              <a:rPr lang="vi-VN" b="0" i="0" dirty="0">
                <a:solidFill>
                  <a:schemeClr val="tx1"/>
                </a:solidFill>
                <a:effectLst/>
                <a:latin typeface="+mj-lt"/>
              </a:rPr>
              <a:t>Duy trì sự phụ thuộc giữa các yêu cầu để phân tích</a:t>
            </a:r>
            <a:r>
              <a:rPr lang="en-US" b="0" i="0" dirty="0">
                <a:solidFill>
                  <a:schemeClr val="tx1"/>
                </a:solidFill>
                <a:effectLst/>
                <a:latin typeface="+mj-lt"/>
              </a:rPr>
              <a:t> </a:t>
            </a:r>
            <a:r>
              <a:rPr lang="vi-VN" b="0" i="0" dirty="0">
                <a:solidFill>
                  <a:schemeClr val="tx1"/>
                </a:solidFill>
                <a:effectLst/>
                <a:latin typeface="+mj-lt"/>
              </a:rPr>
              <a:t>được tầm ảnh hưởng của các thay đổi yêu cầu</a:t>
            </a:r>
          </a:p>
          <a:p>
            <a:pPr marL="342900" indent="-342900">
              <a:buFont typeface="Wingdings" panose="05000000000000000000" pitchFamily="2" charset="2"/>
              <a:buChar char="Ø"/>
            </a:pPr>
            <a:r>
              <a:rPr lang="vi-VN" b="0" i="0" dirty="0">
                <a:solidFill>
                  <a:schemeClr val="tx1"/>
                </a:solidFill>
                <a:effectLst/>
                <a:latin typeface="+mj-lt"/>
              </a:rPr>
              <a:t>Thiết lập quy trình để tiếp nhận các đề xuất thay</a:t>
            </a:r>
            <a:r>
              <a:rPr lang="en-US" b="0" i="0" dirty="0">
                <a:solidFill>
                  <a:schemeClr val="tx1"/>
                </a:solidFill>
                <a:effectLst/>
                <a:latin typeface="+mj-lt"/>
              </a:rPr>
              <a:t> </a:t>
            </a:r>
            <a:r>
              <a:rPr lang="vi-VN" b="0" i="0" dirty="0">
                <a:solidFill>
                  <a:schemeClr val="tx1"/>
                </a:solidFill>
                <a:effectLst/>
                <a:latin typeface="+mj-lt"/>
              </a:rPr>
              <a:t>đổi và tạo sự liên kết với các yêu cầu hệ thống</a:t>
            </a:r>
            <a:r>
              <a:rPr lang="vi-VN" dirty="0">
                <a:solidFill>
                  <a:schemeClr val="tx1"/>
                </a:solidFill>
                <a:latin typeface="+mj-lt"/>
              </a:rPr>
              <a:t> </a:t>
            </a:r>
            <a:endParaRPr lang="en-US" dirty="0">
              <a:solidFill>
                <a:schemeClr val="tx1"/>
              </a:solidFill>
              <a:latin typeface="+mj-lt"/>
            </a:endParaRPr>
          </a:p>
          <a:p>
            <a:br>
              <a:rPr lang="vi-VN" dirty="0">
                <a:solidFill>
                  <a:schemeClr val="tx1"/>
                </a:solidFill>
                <a:latin typeface="+mj-lt"/>
              </a:rPr>
            </a:br>
            <a:r>
              <a:rPr lang="vi-VN" b="1" i="0" dirty="0">
                <a:solidFill>
                  <a:schemeClr val="tx1"/>
                </a:solidFill>
                <a:effectLst/>
                <a:latin typeface="+mj-lt"/>
              </a:rPr>
              <a:t>Thay đổi yêu cầu</a:t>
            </a:r>
          </a:p>
          <a:p>
            <a:pPr marL="342900" indent="-342900">
              <a:buFont typeface="Wingdings" panose="05000000000000000000" pitchFamily="2" charset="2"/>
              <a:buChar char="Ø"/>
            </a:pPr>
            <a:r>
              <a:rPr lang="vi-VN" b="0" i="0" dirty="0">
                <a:solidFill>
                  <a:schemeClr val="tx1"/>
                </a:solidFill>
                <a:effectLst/>
                <a:latin typeface="+mj-lt"/>
              </a:rPr>
              <a:t>Thay đổi về môi trường nghiệp vụ và môi trường</a:t>
            </a:r>
            <a:r>
              <a:rPr lang="en-US" b="0" i="0" dirty="0">
                <a:solidFill>
                  <a:schemeClr val="tx1"/>
                </a:solidFill>
                <a:effectLst/>
                <a:latin typeface="+mj-lt"/>
              </a:rPr>
              <a:t> </a:t>
            </a:r>
            <a:r>
              <a:rPr lang="vi-VN" b="0" i="0" dirty="0">
                <a:solidFill>
                  <a:schemeClr val="tx1"/>
                </a:solidFill>
                <a:effectLst/>
                <a:latin typeface="+mj-lt"/>
              </a:rPr>
              <a:t>kỹ thuật</a:t>
            </a:r>
          </a:p>
          <a:p>
            <a:pPr marL="342900" indent="-342900">
              <a:buFont typeface="Wingdings" panose="05000000000000000000" pitchFamily="2" charset="2"/>
              <a:buChar char="Ø"/>
            </a:pPr>
            <a:r>
              <a:rPr lang="vi-VN" b="0" i="0" dirty="0">
                <a:solidFill>
                  <a:schemeClr val="tx1"/>
                </a:solidFill>
                <a:effectLst/>
                <a:latin typeface="+mj-lt"/>
              </a:rPr>
              <a:t>Người dùng cuối thường không phải là người chi</a:t>
            </a:r>
            <a:r>
              <a:rPr lang="en-US" b="0" i="0" dirty="0">
                <a:solidFill>
                  <a:schemeClr val="tx1"/>
                </a:solidFill>
                <a:effectLst/>
                <a:latin typeface="+mj-lt"/>
              </a:rPr>
              <a:t> </a:t>
            </a:r>
            <a:r>
              <a:rPr lang="vi-VN" b="0" i="0" dirty="0">
                <a:solidFill>
                  <a:schemeClr val="tx1"/>
                </a:solidFill>
                <a:effectLst/>
                <a:latin typeface="+mj-lt"/>
              </a:rPr>
              <a:t>trả cho phát triển hệ thống (yêu cầu thay đổi từ</a:t>
            </a:r>
            <a:r>
              <a:rPr lang="en-US" b="0" i="0" dirty="0">
                <a:solidFill>
                  <a:schemeClr val="tx1"/>
                </a:solidFill>
                <a:effectLst/>
                <a:latin typeface="+mj-lt"/>
              </a:rPr>
              <a:t> </a:t>
            </a:r>
            <a:r>
              <a:rPr lang="vi-VN" b="0" i="0" dirty="0">
                <a:solidFill>
                  <a:schemeClr val="tx1"/>
                </a:solidFill>
                <a:effectLst/>
                <a:latin typeface="+mj-lt"/>
              </a:rPr>
              <a:t>hai phía thường là xung đột)</a:t>
            </a:r>
          </a:p>
          <a:p>
            <a:pPr marL="342900" indent="-342900">
              <a:buFont typeface="Wingdings" panose="05000000000000000000" pitchFamily="2" charset="2"/>
              <a:buChar char="Ø"/>
            </a:pPr>
            <a:r>
              <a:rPr lang="vi-VN" b="0" i="0" dirty="0">
                <a:solidFill>
                  <a:schemeClr val="tx1"/>
                </a:solidFill>
                <a:effectLst/>
                <a:latin typeface="+mj-lt"/>
              </a:rPr>
              <a:t>Phức tạp với trường hợp cộng đồng người dung</a:t>
            </a:r>
            <a:r>
              <a:rPr lang="en-US" b="0" i="0" dirty="0">
                <a:solidFill>
                  <a:schemeClr val="tx1"/>
                </a:solidFill>
                <a:effectLst/>
                <a:latin typeface="+mj-lt"/>
              </a:rPr>
              <a:t> </a:t>
            </a:r>
            <a:r>
              <a:rPr lang="vi-VN" b="0" i="0" dirty="0">
                <a:solidFill>
                  <a:schemeClr val="tx1"/>
                </a:solidFill>
                <a:effectLst/>
                <a:latin typeface="+mj-lt"/>
              </a:rPr>
              <a:t>cuối đa dạng và lớn.</a:t>
            </a:r>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158095159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820978" cy="4692650"/>
          </a:xfrm>
        </p:spPr>
        <p:txBody>
          <a:bodyPr>
            <a:noAutofit/>
          </a:bodyPr>
          <a:lstStyle/>
          <a:p>
            <a:pPr marL="12700" marR="5080">
              <a:lnSpc>
                <a:spcPct val="100000"/>
              </a:lnSpc>
              <a:spcBef>
                <a:spcPts val="100"/>
              </a:spcBef>
            </a:pPr>
            <a:r>
              <a:rPr lang="en-US" spc="-10" dirty="0" err="1">
                <a:solidFill>
                  <a:schemeClr val="tx1"/>
                </a:solidFill>
                <a:latin typeface="+mj-lt"/>
                <a:cs typeface="Arial"/>
              </a:rPr>
              <a:t>Hỗ</a:t>
            </a:r>
            <a:r>
              <a:rPr lang="en-US" spc="-10" dirty="0">
                <a:solidFill>
                  <a:schemeClr val="tx1"/>
                </a:solidFill>
                <a:latin typeface="+mj-lt"/>
                <a:cs typeface="Arial"/>
              </a:rPr>
              <a:t> </a:t>
            </a:r>
            <a:r>
              <a:rPr lang="en-US" dirty="0" err="1">
                <a:solidFill>
                  <a:schemeClr val="tx1"/>
                </a:solidFill>
                <a:latin typeface="+mj-lt"/>
                <a:cs typeface="Arial"/>
              </a:rPr>
              <a:t>trợ</a:t>
            </a:r>
            <a:r>
              <a:rPr lang="en-US" dirty="0">
                <a:solidFill>
                  <a:schemeClr val="tx1"/>
                </a:solidFill>
                <a:latin typeface="+mj-lt"/>
                <a:cs typeface="Arial"/>
              </a:rPr>
              <a:t> </a:t>
            </a:r>
            <a:r>
              <a:rPr lang="en-US" spc="-5" dirty="0" err="1">
                <a:solidFill>
                  <a:schemeClr val="tx1"/>
                </a:solidFill>
                <a:latin typeface="+mj-lt"/>
                <a:cs typeface="Arial"/>
              </a:rPr>
              <a:t>quản</a:t>
            </a:r>
            <a:r>
              <a:rPr lang="en-US" spc="-5" dirty="0">
                <a:solidFill>
                  <a:schemeClr val="tx1"/>
                </a:solidFill>
                <a:latin typeface="+mj-lt"/>
                <a:cs typeface="Arial"/>
              </a:rPr>
              <a:t> </a:t>
            </a:r>
            <a:r>
              <a:rPr lang="en-US" dirty="0" err="1">
                <a:solidFill>
                  <a:schemeClr val="tx1"/>
                </a:solidFill>
                <a:latin typeface="+mj-lt"/>
                <a:cs typeface="Arial"/>
              </a:rPr>
              <a:t>lí</a:t>
            </a:r>
            <a:r>
              <a:rPr lang="en-US" dirty="0">
                <a:solidFill>
                  <a:schemeClr val="tx1"/>
                </a:solidFill>
                <a:latin typeface="+mj-lt"/>
                <a:cs typeface="Arial"/>
              </a:rPr>
              <a:t> </a:t>
            </a:r>
            <a:r>
              <a:rPr lang="en-US" dirty="0" err="1">
                <a:solidFill>
                  <a:schemeClr val="tx1"/>
                </a:solidFill>
                <a:latin typeface="+mj-lt"/>
                <a:cs typeface="Arial"/>
              </a:rPr>
              <a:t>việc</a:t>
            </a:r>
            <a:r>
              <a:rPr lang="en-US" dirty="0">
                <a:solidFill>
                  <a:schemeClr val="tx1"/>
                </a:solidFill>
                <a:latin typeface="+mj-lt"/>
                <a:cs typeface="Arial"/>
              </a:rPr>
              <a:t> </a:t>
            </a:r>
            <a:r>
              <a:rPr lang="en-US" spc="-5" dirty="0" err="1">
                <a:solidFill>
                  <a:schemeClr val="tx1"/>
                </a:solidFill>
                <a:latin typeface="+mj-lt"/>
                <a:cs typeface="Arial"/>
              </a:rPr>
              <a:t>đặt</a:t>
            </a:r>
            <a:r>
              <a:rPr lang="en-US" spc="-5" dirty="0">
                <a:solidFill>
                  <a:schemeClr val="tx1"/>
                </a:solidFill>
                <a:latin typeface="+mj-lt"/>
                <a:cs typeface="Arial"/>
              </a:rPr>
              <a:t> </a:t>
            </a:r>
            <a:r>
              <a:rPr lang="en-US" spc="-5" dirty="0" err="1">
                <a:solidFill>
                  <a:schemeClr val="tx1"/>
                </a:solidFill>
                <a:latin typeface="+mj-lt"/>
                <a:cs typeface="Arial"/>
              </a:rPr>
              <a:t>phòng</a:t>
            </a:r>
            <a:r>
              <a:rPr lang="en-US" spc="-5" dirty="0">
                <a:solidFill>
                  <a:schemeClr val="tx1"/>
                </a:solidFill>
                <a:latin typeface="+mj-lt"/>
                <a:cs typeface="Arial"/>
              </a:rPr>
              <a:t>, </a:t>
            </a:r>
            <a:r>
              <a:rPr lang="en-US" spc="-5" dirty="0" err="1">
                <a:solidFill>
                  <a:schemeClr val="tx1"/>
                </a:solidFill>
                <a:latin typeface="+mj-lt"/>
                <a:cs typeface="Arial"/>
              </a:rPr>
              <a:t>nhận</a:t>
            </a:r>
            <a:r>
              <a:rPr lang="en-US" spc="-5" dirty="0">
                <a:solidFill>
                  <a:schemeClr val="tx1"/>
                </a:solidFill>
                <a:latin typeface="+mj-lt"/>
                <a:cs typeface="Arial"/>
              </a:rPr>
              <a:t> </a:t>
            </a:r>
            <a:r>
              <a:rPr lang="en-US" spc="-5" dirty="0" err="1">
                <a:solidFill>
                  <a:schemeClr val="tx1"/>
                </a:solidFill>
                <a:latin typeface="+mj-lt"/>
                <a:cs typeface="Arial"/>
              </a:rPr>
              <a:t>phòng</a:t>
            </a:r>
            <a:r>
              <a:rPr lang="en-US" spc="-5" dirty="0">
                <a:solidFill>
                  <a:schemeClr val="tx1"/>
                </a:solidFill>
                <a:latin typeface="+mj-lt"/>
                <a:cs typeface="Arial"/>
              </a:rPr>
              <a:t>,  </a:t>
            </a:r>
            <a:r>
              <a:rPr lang="en-US" spc="-5" dirty="0" err="1">
                <a:solidFill>
                  <a:schemeClr val="tx1"/>
                </a:solidFill>
                <a:latin typeface="+mj-lt"/>
                <a:cs typeface="Arial"/>
              </a:rPr>
              <a:t>trả</a:t>
            </a:r>
            <a:r>
              <a:rPr lang="en-US" spc="-5" dirty="0">
                <a:solidFill>
                  <a:schemeClr val="tx1"/>
                </a:solidFill>
                <a:latin typeface="+mj-lt"/>
                <a:cs typeface="Arial"/>
              </a:rPr>
              <a:t> </a:t>
            </a:r>
            <a:r>
              <a:rPr lang="en-US" spc="-5" dirty="0" err="1">
                <a:solidFill>
                  <a:schemeClr val="tx1"/>
                </a:solidFill>
                <a:latin typeface="+mj-lt"/>
                <a:cs typeface="Arial"/>
              </a:rPr>
              <a:t>phòng</a:t>
            </a:r>
            <a:r>
              <a:rPr lang="en-US" spc="-5" dirty="0">
                <a:solidFill>
                  <a:schemeClr val="tx1"/>
                </a:solidFill>
                <a:latin typeface="+mj-lt"/>
                <a:cs typeface="Arial"/>
              </a:rPr>
              <a:t> </a:t>
            </a:r>
            <a:r>
              <a:rPr lang="en-US" dirty="0" err="1">
                <a:solidFill>
                  <a:schemeClr val="tx1"/>
                </a:solidFill>
                <a:latin typeface="+mj-lt"/>
                <a:cs typeface="Arial"/>
              </a:rPr>
              <a:t>và</a:t>
            </a:r>
            <a:r>
              <a:rPr lang="en-US" dirty="0">
                <a:solidFill>
                  <a:schemeClr val="tx1"/>
                </a:solidFill>
                <a:latin typeface="+mj-lt"/>
                <a:cs typeface="Arial"/>
              </a:rPr>
              <a:t> </a:t>
            </a:r>
            <a:r>
              <a:rPr lang="en-US" spc="-5" dirty="0" err="1">
                <a:solidFill>
                  <a:schemeClr val="tx1"/>
                </a:solidFill>
                <a:latin typeface="+mj-lt"/>
                <a:cs typeface="Arial"/>
              </a:rPr>
              <a:t>thanh</a:t>
            </a:r>
            <a:r>
              <a:rPr lang="en-US" spc="-5" dirty="0">
                <a:solidFill>
                  <a:schemeClr val="tx1"/>
                </a:solidFill>
                <a:latin typeface="+mj-lt"/>
                <a:cs typeface="Arial"/>
              </a:rPr>
              <a:t> </a:t>
            </a:r>
            <a:r>
              <a:rPr lang="en-US" spc="-5" dirty="0" err="1">
                <a:solidFill>
                  <a:schemeClr val="tx1"/>
                </a:solidFill>
                <a:latin typeface="+mj-lt"/>
                <a:cs typeface="Arial"/>
              </a:rPr>
              <a:t>toán</a:t>
            </a:r>
            <a:r>
              <a:rPr lang="en-US" spc="-5" dirty="0">
                <a:solidFill>
                  <a:schemeClr val="tx1"/>
                </a:solidFill>
                <a:latin typeface="+mj-lt"/>
                <a:cs typeface="Arial"/>
              </a:rPr>
              <a:t> </a:t>
            </a:r>
            <a:r>
              <a:rPr lang="en-US" dirty="0" err="1">
                <a:solidFill>
                  <a:schemeClr val="tx1"/>
                </a:solidFill>
                <a:latin typeface="+mj-lt"/>
                <a:cs typeface="Arial"/>
              </a:rPr>
              <a:t>cho</a:t>
            </a:r>
            <a:r>
              <a:rPr lang="en-US" dirty="0">
                <a:solidFill>
                  <a:schemeClr val="tx1"/>
                </a:solidFill>
                <a:latin typeface="+mj-lt"/>
                <a:cs typeface="Arial"/>
              </a:rPr>
              <a:t> </a:t>
            </a:r>
            <a:r>
              <a:rPr lang="en-US" spc="-5" dirty="0" err="1">
                <a:solidFill>
                  <a:schemeClr val="tx1"/>
                </a:solidFill>
                <a:latin typeface="+mj-lt"/>
                <a:cs typeface="Arial"/>
              </a:rPr>
              <a:t>một</a:t>
            </a:r>
            <a:r>
              <a:rPr lang="en-US" spc="-5" dirty="0">
                <a:solidFill>
                  <a:schemeClr val="tx1"/>
                </a:solidFill>
                <a:latin typeface="+mj-lt"/>
                <a:cs typeface="Arial"/>
              </a:rPr>
              <a:t> </a:t>
            </a:r>
            <a:r>
              <a:rPr lang="en-US" dirty="0" err="1">
                <a:solidFill>
                  <a:schemeClr val="tx1"/>
                </a:solidFill>
                <a:latin typeface="+mj-lt"/>
                <a:cs typeface="Arial"/>
              </a:rPr>
              <a:t>khách</a:t>
            </a:r>
            <a:r>
              <a:rPr lang="en-US" spc="-25" dirty="0">
                <a:solidFill>
                  <a:schemeClr val="tx1"/>
                </a:solidFill>
                <a:latin typeface="+mj-lt"/>
                <a:cs typeface="Arial"/>
              </a:rPr>
              <a:t> </a:t>
            </a:r>
            <a:r>
              <a:rPr lang="en-US" spc="-5" dirty="0" err="1">
                <a:solidFill>
                  <a:schemeClr val="tx1"/>
                </a:solidFill>
                <a:latin typeface="+mj-lt"/>
                <a:cs typeface="Arial"/>
              </a:rPr>
              <a:t>sạn</a:t>
            </a:r>
            <a:endParaRPr lang="en-US" spc="-5" dirty="0">
              <a:solidFill>
                <a:schemeClr val="tx1"/>
              </a:solidFill>
              <a:latin typeface="+mj-lt"/>
              <a:cs typeface="Arial"/>
            </a:endParaRPr>
          </a:p>
          <a:p>
            <a:pPr marL="12700" marR="5080">
              <a:lnSpc>
                <a:spcPct val="100000"/>
              </a:lnSpc>
              <a:spcBef>
                <a:spcPts val="100"/>
              </a:spcBef>
            </a:pPr>
            <a:endParaRPr lang="en-US" spc="-5" dirty="0">
              <a:solidFill>
                <a:schemeClr val="tx1"/>
              </a:solidFill>
              <a:latin typeface="+mj-lt"/>
              <a:cs typeface="Arial"/>
            </a:endParaRPr>
          </a:p>
          <a:p>
            <a:pPr marL="12700" marR="5080">
              <a:lnSpc>
                <a:spcPct val="100000"/>
              </a:lnSpc>
              <a:spcBef>
                <a:spcPts val="100"/>
              </a:spcBef>
            </a:pPr>
            <a:r>
              <a:rPr lang="en-US" b="1" spc="-5" dirty="0" err="1">
                <a:solidFill>
                  <a:schemeClr val="tx1"/>
                </a:solidFill>
                <a:latin typeface="+mj-lt"/>
                <a:cs typeface="Arial"/>
              </a:rPr>
              <a:t>Phạm</a:t>
            </a:r>
            <a:r>
              <a:rPr lang="en-US" b="1" spc="-5" dirty="0">
                <a:solidFill>
                  <a:schemeClr val="tx1"/>
                </a:solidFill>
                <a:latin typeface="+mj-lt"/>
                <a:cs typeface="Arial"/>
              </a:rPr>
              <a:t> </a:t>
            </a:r>
            <a:r>
              <a:rPr lang="en-US" b="1" dirty="0">
                <a:solidFill>
                  <a:schemeClr val="tx1"/>
                </a:solidFill>
                <a:latin typeface="+mj-lt"/>
                <a:cs typeface="Arial"/>
              </a:rPr>
              <a:t>vi </a:t>
            </a:r>
            <a:r>
              <a:rPr lang="en-US" b="1" spc="-5" dirty="0" err="1">
                <a:solidFill>
                  <a:schemeClr val="tx1"/>
                </a:solidFill>
                <a:latin typeface="+mj-lt"/>
                <a:cs typeface="Arial"/>
              </a:rPr>
              <a:t>phần</a:t>
            </a:r>
            <a:r>
              <a:rPr lang="en-US" b="1" spc="-100" dirty="0">
                <a:solidFill>
                  <a:schemeClr val="tx1"/>
                </a:solidFill>
                <a:latin typeface="+mj-lt"/>
                <a:cs typeface="Arial"/>
              </a:rPr>
              <a:t> </a:t>
            </a:r>
            <a:r>
              <a:rPr lang="en-US" b="1" spc="-5" dirty="0" err="1">
                <a:solidFill>
                  <a:schemeClr val="tx1"/>
                </a:solidFill>
                <a:latin typeface="+mj-lt"/>
                <a:cs typeface="Arial"/>
              </a:rPr>
              <a:t>mềm</a:t>
            </a:r>
            <a:r>
              <a:rPr lang="en-US" b="1" spc="-5" dirty="0">
                <a:solidFill>
                  <a:schemeClr val="tx1"/>
                </a:solidFill>
                <a:latin typeface="+mj-lt"/>
                <a:cs typeface="Arial"/>
              </a:rPr>
              <a:t>:</a:t>
            </a:r>
            <a:endParaRPr lang="en-US" b="1" dirty="0">
              <a:solidFill>
                <a:schemeClr val="tx1"/>
              </a:solidFill>
              <a:latin typeface="+mj-lt"/>
              <a:cs typeface="Arial"/>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Phần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mềm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ứng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dụng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máy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nội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bộ</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trong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dụng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Phần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mềm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cài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máy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Nhưng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sở</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dữ</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liệu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tập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trung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máy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chủ</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duy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nhất</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phép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mềm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trị</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dụng</a:t>
            </a:r>
            <a:r>
              <a:rPr lang="en-US" dirty="0">
                <a:solidFill>
                  <a:schemeClr val="tx1"/>
                </a:solidFill>
                <a:effectLst/>
                <a:latin typeface="+mj-lt"/>
                <a:ea typeface="Times New Roman" panose="02020603050405020304" pitchFamily="18" charset="0"/>
              </a:rPr>
              <a:t>.</a:t>
            </a:r>
          </a:p>
          <a:p>
            <a:pPr marL="12700" marR="5080">
              <a:lnSpc>
                <a:spcPct val="100000"/>
              </a:lnSpc>
              <a:spcBef>
                <a:spcPts val="100"/>
              </a:spcBef>
            </a:pPr>
            <a:endParaRPr lang="en-US" dirty="0">
              <a:solidFill>
                <a:schemeClr val="tx1"/>
              </a:solidFill>
              <a:latin typeface="+mj-lt"/>
              <a:cs typeface="Arial"/>
            </a:endParaRPr>
          </a:p>
        </p:txBody>
      </p:sp>
    </p:spTree>
    <p:extLst>
      <p:ext uri="{BB962C8B-B14F-4D97-AF65-F5344CB8AC3E}">
        <p14:creationId xmlns:p14="http://schemas.microsoft.com/office/powerpoint/2010/main" val="3464089013"/>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pic>
        <p:nvPicPr>
          <p:cNvPr id="7" name="Picture 6">
            <a:extLst>
              <a:ext uri="{FF2B5EF4-FFF2-40B4-BE49-F238E27FC236}">
                <a16:creationId xmlns:a16="http://schemas.microsoft.com/office/drawing/2014/main" id="{EA5EC2B6-C3B3-4956-821D-C07B4697F243}"/>
              </a:ext>
            </a:extLst>
          </p:cNvPr>
          <p:cNvPicPr>
            <a:picLocks noChangeAspect="1"/>
          </p:cNvPicPr>
          <p:nvPr/>
        </p:nvPicPr>
        <p:blipFill>
          <a:blip r:embed="rId2"/>
          <a:stretch>
            <a:fillRect/>
          </a:stretch>
        </p:blipFill>
        <p:spPr>
          <a:xfrm>
            <a:off x="3434877" y="1112808"/>
            <a:ext cx="7075753" cy="5087177"/>
          </a:xfrm>
          <a:prstGeom prst="rect">
            <a:avLst/>
          </a:prstGeom>
        </p:spPr>
      </p:pic>
    </p:spTree>
    <p:extLst>
      <p:ext uri="{BB962C8B-B14F-4D97-AF65-F5344CB8AC3E}">
        <p14:creationId xmlns:p14="http://schemas.microsoft.com/office/powerpoint/2010/main" val="1857914814"/>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pic>
        <p:nvPicPr>
          <p:cNvPr id="4" name="Picture 3">
            <a:extLst>
              <a:ext uri="{FF2B5EF4-FFF2-40B4-BE49-F238E27FC236}">
                <a16:creationId xmlns:a16="http://schemas.microsoft.com/office/drawing/2014/main" id="{F76D5D35-61AF-42E6-9CE2-D6BBE90577AA}"/>
              </a:ext>
            </a:extLst>
          </p:cNvPr>
          <p:cNvPicPr>
            <a:picLocks noChangeAspect="1"/>
          </p:cNvPicPr>
          <p:nvPr/>
        </p:nvPicPr>
        <p:blipFill>
          <a:blip r:embed="rId2"/>
          <a:stretch>
            <a:fillRect/>
          </a:stretch>
        </p:blipFill>
        <p:spPr>
          <a:xfrm>
            <a:off x="3806353" y="1038264"/>
            <a:ext cx="6580038" cy="5289633"/>
          </a:xfrm>
          <a:prstGeom prst="rect">
            <a:avLst/>
          </a:prstGeom>
        </p:spPr>
      </p:pic>
    </p:spTree>
    <p:extLst>
      <p:ext uri="{BB962C8B-B14F-4D97-AF65-F5344CB8AC3E}">
        <p14:creationId xmlns:p14="http://schemas.microsoft.com/office/powerpoint/2010/main" val="3645049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820978" cy="4692650"/>
          </a:xfrm>
        </p:spPr>
        <p:txBody>
          <a:bodyPr>
            <a:noAutofit/>
          </a:bodyPr>
          <a:lstStyle/>
          <a:p>
            <a:pPr marR="0" lvl="0" algn="just">
              <a:lnSpc>
                <a:spcPct val="115000"/>
              </a:lnSpc>
              <a:spcBef>
                <a:spcPts val="0"/>
              </a:spcBef>
              <a:spcAft>
                <a:spcPts val="1000"/>
              </a:spcAft>
              <a:tabLst>
                <a:tab pos="0" algn="l"/>
              </a:tabLst>
            </a:pPr>
            <a:r>
              <a:rPr lang="en-US" sz="1900" dirty="0" err="1">
                <a:solidFill>
                  <a:schemeClr val="tx1"/>
                </a:solidFill>
                <a:effectLst/>
                <a:latin typeface="+mj-lt"/>
                <a:ea typeface="Times New Roman" panose="02020603050405020304" pitchFamily="18" charset="0"/>
              </a:rPr>
              <a:t>Nhân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viên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lễ</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tân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có</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thể</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thực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hiên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các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chức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năng</a:t>
            </a:r>
            <a:r>
              <a:rPr lang="en-US" sz="1900" dirty="0">
                <a:solidFill>
                  <a:schemeClr val="tx1"/>
                </a:solidFill>
                <a:effectLst/>
                <a:latin typeface="+mj-lt"/>
                <a:ea typeface="Times New Roman" panose="02020603050405020304" pitchFamily="18" charset="0"/>
              </a:rPr>
              <a:t>:</a:t>
            </a: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theo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yêu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cầu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trực</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tiếp</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của</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tại</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quầy</a:t>
            </a:r>
            <a:r>
              <a:rPr lang="en-US" sz="1900" dirty="0">
                <a:effectLst/>
                <a:latin typeface="+mj-lt"/>
                <a:ea typeface="Times New Roman" panose="02020603050405020304" pitchFamily="18" charset="0"/>
                <a:cs typeface="Times New Roman" panose="02020603050405020304" pitchFamily="18" charset="0"/>
              </a:rPr>
              <a:t>,</a:t>
            </a: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Hủy</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theo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yêu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cầu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của</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tại</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quầy</a:t>
            </a:r>
            <a:r>
              <a:rPr lang="en-US" sz="1900" dirty="0">
                <a:effectLst/>
                <a:latin typeface="+mj-lt"/>
                <a:ea typeface="Times New Roman" panose="02020603050405020304" pitchFamily="18" charset="0"/>
                <a:cs typeface="Times New Roman" panose="02020603050405020304" pitchFamily="18" charset="0"/>
              </a:rPr>
              <a:t>, </a:t>
            </a: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Checkin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cho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đã</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hoặc</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trực</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tiếp</a:t>
            </a:r>
            <a:r>
              <a:rPr lang="en-US" sz="1900" dirty="0">
                <a:effectLst/>
                <a:latin typeface="+mj-lt"/>
                <a:ea typeface="Times New Roman" panose="02020603050405020304" pitchFamily="18" charset="0"/>
                <a:cs typeface="Times New Roman" panose="02020603050405020304" pitchFamily="18" charset="0"/>
              </a:rPr>
              <a:t>, </a:t>
            </a: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a:effectLst/>
                <a:latin typeface="+mj-lt"/>
                <a:ea typeface="Times New Roman" panose="02020603050405020304" pitchFamily="18" charset="0"/>
                <a:cs typeface="Times New Roman" panose="02020603050405020304" pitchFamily="18" charset="0"/>
              </a:rPr>
              <a:t>Checkout </a:t>
            </a:r>
            <a:r>
              <a:rPr lang="en-US" sz="1900" dirty="0" err="1">
                <a:effectLst/>
                <a:latin typeface="+mj-lt"/>
                <a:ea typeface="Times New Roman" panose="02020603050405020304" pitchFamily="18" charset="0"/>
                <a:cs typeface="Times New Roman" panose="02020603050405020304" pitchFamily="18" charset="0"/>
              </a:rPr>
              <a:t>cho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và</a:t>
            </a:r>
            <a:r>
              <a:rPr lang="en-US" sz="1900" dirty="0">
                <a:effectLst/>
                <a:latin typeface="+mj-lt"/>
                <a:ea typeface="Times New Roman" panose="02020603050405020304" pitchFamily="18" charset="0"/>
                <a:cs typeface="Times New Roman" panose="02020603050405020304" pitchFamily="18" charset="0"/>
              </a:rPr>
              <a:t> in </a:t>
            </a:r>
            <a:r>
              <a:rPr lang="en-US" sz="1900" dirty="0" err="1">
                <a:effectLst/>
                <a:latin typeface="+mj-lt"/>
                <a:ea typeface="Times New Roman" panose="02020603050405020304" pitchFamily="18" charset="0"/>
                <a:cs typeface="Times New Roman" panose="02020603050405020304" pitchFamily="18" charset="0"/>
              </a:rPr>
              <a:t>hóa</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đơn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thanh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toán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cho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a:t>
            </a:r>
          </a:p>
          <a:p>
            <a:pPr marR="0" lvl="0" algn="just">
              <a:lnSpc>
                <a:spcPct val="115000"/>
              </a:lnSpc>
              <a:spcBef>
                <a:spcPts val="0"/>
              </a:spcBef>
              <a:spcAft>
                <a:spcPts val="1000"/>
              </a:spcAft>
              <a:tabLst>
                <a:tab pos="0" algn="l"/>
              </a:tabLst>
            </a:pPr>
            <a:r>
              <a:rPr lang="en-US" sz="1900" dirty="0" err="1">
                <a:solidFill>
                  <a:schemeClr val="tx1"/>
                </a:solidFill>
                <a:effectLst/>
                <a:latin typeface="+mj-lt"/>
                <a:ea typeface="Times New Roman" panose="02020603050405020304" pitchFamily="18" charset="0"/>
              </a:rPr>
              <a:t>Nhân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viên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bán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hàng</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có</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thể</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thực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hiện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các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chức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năng</a:t>
            </a:r>
            <a:r>
              <a:rPr lang="en-US" sz="1900" dirty="0">
                <a:solidFill>
                  <a:schemeClr val="tx1"/>
                </a:solidFill>
                <a:effectLst/>
                <a:latin typeface="+mj-lt"/>
                <a:ea typeface="Times New Roman" panose="02020603050405020304" pitchFamily="18" charset="0"/>
              </a:rPr>
              <a:t>:</a:t>
            </a: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theo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yêu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cầu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của</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qua </a:t>
            </a:r>
            <a:r>
              <a:rPr lang="en-US" sz="1900" dirty="0" err="1">
                <a:effectLst/>
                <a:latin typeface="+mj-lt"/>
                <a:ea typeface="Times New Roman" panose="02020603050405020304" pitchFamily="18" charset="0"/>
                <a:cs typeface="Times New Roman" panose="02020603050405020304" pitchFamily="18" charset="0"/>
              </a:rPr>
              <a:t>điện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thoại</a:t>
            </a:r>
            <a:r>
              <a:rPr lang="en-US" sz="1900" dirty="0">
                <a:effectLst/>
                <a:latin typeface="+mj-lt"/>
                <a:ea typeface="Times New Roman" panose="02020603050405020304" pitchFamily="18" charset="0"/>
                <a:cs typeface="Times New Roman" panose="02020603050405020304" pitchFamily="18" charset="0"/>
              </a:rPr>
              <a:t>,</a:t>
            </a: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Hủy</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đặt</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theo</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yêu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cầu</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của</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qua </a:t>
            </a:r>
            <a:r>
              <a:rPr lang="en-US" sz="1900" dirty="0" err="1">
                <a:effectLst/>
                <a:latin typeface="+mj-lt"/>
                <a:ea typeface="Times New Roman" panose="02020603050405020304" pitchFamily="18" charset="0"/>
                <a:cs typeface="Times New Roman" panose="02020603050405020304" pitchFamily="18" charset="0"/>
              </a:rPr>
              <a:t>điện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thoại</a:t>
            </a:r>
            <a:r>
              <a:rPr lang="en-US" sz="1900" dirty="0">
                <a:effectLst/>
                <a:latin typeface="+mj-lt"/>
                <a:ea typeface="Times New Roman" panose="02020603050405020304" pitchFamily="18" charset="0"/>
                <a:cs typeface="Times New Roman" panose="02020603050405020304" pitchFamily="18" charset="0"/>
              </a:rPr>
              <a:t>.</a:t>
            </a:r>
          </a:p>
          <a:p>
            <a:pPr marR="0" lvl="0" algn="just">
              <a:lnSpc>
                <a:spcPct val="115000"/>
              </a:lnSpc>
              <a:spcBef>
                <a:spcPts val="0"/>
              </a:spcBef>
              <a:spcAft>
                <a:spcPts val="1000"/>
              </a:spcAft>
              <a:tabLst>
                <a:tab pos="0" algn="l"/>
              </a:tabLst>
            </a:pPr>
            <a:r>
              <a:rPr lang="en-US" sz="1900" dirty="0" err="1">
                <a:solidFill>
                  <a:schemeClr val="tx1"/>
                </a:solidFill>
                <a:effectLst/>
                <a:latin typeface="+mj-lt"/>
                <a:ea typeface="Times New Roman" panose="02020603050405020304" pitchFamily="18" charset="0"/>
              </a:rPr>
              <a:t>Nhân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viên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quản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lí</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có</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thể</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thực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hiện</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các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chức</a:t>
            </a:r>
            <a:r>
              <a:rPr lang="en-US" sz="1900" dirty="0">
                <a:solidFill>
                  <a:schemeClr val="tx1"/>
                </a:solidFill>
                <a:effectLst/>
                <a:latin typeface="+mj-lt"/>
                <a:ea typeface="Times New Roman" panose="02020603050405020304" pitchFamily="18" charset="0"/>
              </a:rPr>
              <a:t> </a:t>
            </a:r>
            <a:r>
              <a:rPr lang="en-US" sz="1900" dirty="0" err="1">
                <a:solidFill>
                  <a:schemeClr val="tx1"/>
                </a:solidFill>
                <a:effectLst/>
                <a:latin typeface="+mj-lt"/>
                <a:ea typeface="Times New Roman" panose="02020603050405020304" pitchFamily="18" charset="0"/>
              </a:rPr>
              <a:t>năng</a:t>
            </a:r>
            <a:r>
              <a:rPr lang="en-US" sz="1900" dirty="0">
                <a:solidFill>
                  <a:schemeClr val="tx1"/>
                </a:solidFill>
                <a:effectLst/>
                <a:latin typeface="+mj-lt"/>
                <a:ea typeface="Times New Roman" panose="02020603050405020304" pitchFamily="18" charset="0"/>
              </a:rPr>
              <a:t>: </a:t>
            </a: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Quản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lí</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thông</a:t>
            </a:r>
            <a:r>
              <a:rPr lang="en-US" sz="1900" dirty="0">
                <a:effectLst/>
                <a:latin typeface="+mj-lt"/>
                <a:ea typeface="Times New Roman" panose="02020603050405020304" pitchFamily="18" charset="0"/>
                <a:cs typeface="Times New Roman" panose="02020603050405020304" pitchFamily="18" charset="0"/>
              </a:rPr>
              <a:t> tin </a:t>
            </a:r>
            <a:r>
              <a:rPr lang="en-US" sz="1900" dirty="0" err="1">
                <a:effectLst/>
                <a:latin typeface="+mj-lt"/>
                <a:ea typeface="Times New Roman" panose="02020603050405020304" pitchFamily="18" charset="0"/>
                <a:cs typeface="Times New Roman" panose="02020603050405020304" pitchFamily="18" charset="0"/>
              </a:rPr>
              <a:t>khách</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sạn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thêm</a:t>
            </a:r>
            <a:r>
              <a:rPr lang="en-US" sz="1900" dirty="0">
                <a:effectLst/>
                <a:latin typeface="+mj-lt"/>
                <a:ea typeface="Times New Roman" panose="02020603050405020304" pitchFamily="18" charset="0"/>
                <a:cs typeface="Times New Roman" panose="02020603050405020304" pitchFamily="18" charset="0"/>
              </a:rPr>
              <a:t>/</a:t>
            </a:r>
            <a:r>
              <a:rPr lang="en-US" sz="1900" dirty="0" err="1">
                <a:effectLst/>
                <a:latin typeface="+mj-lt"/>
                <a:ea typeface="Times New Roman" panose="02020603050405020304" pitchFamily="18" charset="0"/>
                <a:cs typeface="Times New Roman" panose="02020603050405020304" pitchFamily="18" charset="0"/>
              </a:rPr>
              <a:t>sửa</a:t>
            </a:r>
            <a:r>
              <a:rPr lang="en-US" sz="1900" dirty="0">
                <a:effectLst/>
                <a:latin typeface="+mj-lt"/>
                <a:ea typeface="Times New Roman" panose="02020603050405020304" pitchFamily="18" charset="0"/>
                <a:cs typeface="Times New Roman" panose="02020603050405020304" pitchFamily="18" charset="0"/>
              </a:rPr>
              <a:t>, </a:t>
            </a: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cs typeface="Times New Roman" panose="02020603050405020304" pitchFamily="18" charset="0"/>
              </a:rPr>
              <a:t>Quản</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lí</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thông</a:t>
            </a:r>
            <a:r>
              <a:rPr lang="en-US" sz="1900" dirty="0">
                <a:effectLst/>
                <a:latin typeface="+mj-lt"/>
                <a:ea typeface="Times New Roman" panose="02020603050405020304" pitchFamily="18" charset="0"/>
                <a:cs typeface="Times New Roman" panose="02020603050405020304" pitchFamily="18" charset="0"/>
              </a:rPr>
              <a:t> tin </a:t>
            </a:r>
            <a:r>
              <a:rPr lang="en-US" sz="1900" dirty="0" err="1">
                <a:effectLst/>
                <a:latin typeface="+mj-lt"/>
                <a:ea typeface="Times New Roman" panose="02020603050405020304" pitchFamily="18" charset="0"/>
                <a:cs typeface="Times New Roman" panose="02020603050405020304" pitchFamily="18" charset="0"/>
              </a:rPr>
              <a:t>phòng</a:t>
            </a:r>
            <a:r>
              <a:rPr lang="en-US" sz="1900" dirty="0">
                <a:effectLst/>
                <a:latin typeface="+mj-lt"/>
                <a:ea typeface="Times New Roman" panose="02020603050405020304" pitchFamily="18" charset="0"/>
                <a:cs typeface="Times New Roman" panose="02020603050405020304" pitchFamily="18" charset="0"/>
              </a:rPr>
              <a:t>: </a:t>
            </a:r>
            <a:r>
              <a:rPr lang="en-US" sz="1900" dirty="0" err="1">
                <a:effectLst/>
                <a:latin typeface="+mj-lt"/>
                <a:ea typeface="Times New Roman" panose="02020603050405020304" pitchFamily="18" charset="0"/>
                <a:cs typeface="Times New Roman" panose="02020603050405020304" pitchFamily="18" charset="0"/>
              </a:rPr>
              <a:t>thêm</a:t>
            </a:r>
            <a:r>
              <a:rPr lang="en-US" sz="1900" dirty="0">
                <a:effectLst/>
                <a:latin typeface="+mj-lt"/>
                <a:ea typeface="Times New Roman" panose="02020603050405020304" pitchFamily="18" charset="0"/>
                <a:cs typeface="Times New Roman" panose="02020603050405020304" pitchFamily="18" charset="0"/>
              </a:rPr>
              <a:t>/</a:t>
            </a:r>
            <a:r>
              <a:rPr lang="en-US" sz="1900" dirty="0" err="1">
                <a:effectLst/>
                <a:latin typeface="+mj-lt"/>
                <a:ea typeface="Times New Roman" panose="02020603050405020304" pitchFamily="18" charset="0"/>
                <a:cs typeface="Times New Roman" panose="02020603050405020304" pitchFamily="18" charset="0"/>
              </a:rPr>
              <a:t>sửa</a:t>
            </a:r>
            <a:r>
              <a:rPr lang="en-US" sz="1900" dirty="0">
                <a:effectLst/>
                <a:latin typeface="+mj-lt"/>
                <a:ea typeface="Times New Roman" panose="02020603050405020304" pitchFamily="18" charset="0"/>
                <a:cs typeface="Times New Roman" panose="02020603050405020304" pitchFamily="18" charset="0"/>
              </a:rPr>
              <a:t>/</a:t>
            </a:r>
            <a:r>
              <a:rPr lang="en-US" sz="1900" dirty="0" err="1">
                <a:effectLst/>
                <a:latin typeface="+mj-lt"/>
                <a:ea typeface="Times New Roman" panose="02020603050405020304" pitchFamily="18" charset="0"/>
                <a:cs typeface="Times New Roman" panose="02020603050405020304" pitchFamily="18" charset="0"/>
              </a:rPr>
              <a:t>xóa</a:t>
            </a:r>
            <a:r>
              <a:rPr lang="en-US" sz="1900" dirty="0">
                <a:effectLst/>
                <a:latin typeface="+mj-lt"/>
                <a:ea typeface="Times New Roman" panose="02020603050405020304" pitchFamily="18" charset="0"/>
                <a:cs typeface="Times New Roman" panose="02020603050405020304" pitchFamily="18" charset="0"/>
              </a:rPr>
              <a:t>, </a:t>
            </a:r>
          </a:p>
          <a:p>
            <a:pPr marL="742950" marR="0" lvl="1" indent="-285750" algn="just">
              <a:lnSpc>
                <a:spcPct val="115000"/>
              </a:lnSpc>
              <a:spcBef>
                <a:spcPts val="0"/>
              </a:spcBef>
              <a:spcAft>
                <a:spcPts val="1000"/>
              </a:spcAft>
              <a:buFont typeface="Courier New" panose="02070309020205020404" pitchFamily="49" charset="0"/>
              <a:buChar char="o"/>
              <a:tabLst>
                <a:tab pos="0" algn="l"/>
              </a:tabLst>
            </a:pPr>
            <a:r>
              <a:rPr lang="en-US" sz="1900" dirty="0" err="1">
                <a:effectLst/>
                <a:latin typeface="+mj-lt"/>
                <a:ea typeface="Times New Roman" panose="02020603050405020304" pitchFamily="18" charset="0"/>
              </a:rPr>
              <a:t>Xem</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các</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loại</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báo</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cáo</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thống</a:t>
            </a:r>
            <a:r>
              <a:rPr lang="en-US" sz="1900" dirty="0">
                <a:effectLst/>
                <a:latin typeface="+mj-lt"/>
                <a:ea typeface="Times New Roman" panose="02020603050405020304" pitchFamily="18" charset="0"/>
              </a:rPr>
              <a:t> </a:t>
            </a:r>
            <a:r>
              <a:rPr lang="en-US" sz="1900" dirty="0" err="1">
                <a:effectLst/>
                <a:latin typeface="+mj-lt"/>
                <a:ea typeface="Times New Roman" panose="02020603050405020304" pitchFamily="18" charset="0"/>
              </a:rPr>
              <a:t>kê</a:t>
            </a:r>
            <a:r>
              <a:rPr lang="en-US" sz="1900" dirty="0">
                <a:effectLst/>
                <a:latin typeface="+mj-lt"/>
                <a:ea typeface="Times New Roman" panose="02020603050405020304" pitchFamily="18" charset="0"/>
              </a:rPr>
              <a:t>: </a:t>
            </a:r>
            <a:endParaRPr lang="en-US" sz="1900" dirty="0">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9389862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820978" cy="4692650"/>
          </a:xfrm>
        </p:spPr>
        <p:txBody>
          <a:bodyPr>
            <a:noAutofit/>
          </a:bodyPr>
          <a:lstStyle/>
          <a:p>
            <a:pPr marL="0" marR="0" algn="just">
              <a:lnSpc>
                <a:spcPct val="115000"/>
              </a:lnSpc>
              <a:spcBef>
                <a:spcPts val="0"/>
              </a:spcBef>
              <a:spcAft>
                <a:spcPts val="1000"/>
              </a:spcAft>
            </a:pPr>
            <a:r>
              <a:rPr lang="en-US" b="1" i="1" dirty="0" err="1">
                <a:solidFill>
                  <a:schemeClr val="tx1"/>
                </a:solidFill>
                <a:effectLst/>
                <a:latin typeface="+mj-lt"/>
                <a:ea typeface="Times New Roman" panose="02020603050405020304" pitchFamily="18" charset="0"/>
              </a:rPr>
              <a:t>Thông</a:t>
            </a:r>
            <a:r>
              <a:rPr lang="en-US" b="1" i="1" dirty="0">
                <a:solidFill>
                  <a:schemeClr val="tx1"/>
                </a:solidFill>
                <a:effectLst/>
                <a:latin typeface="+mj-lt"/>
                <a:ea typeface="Times New Roman" panose="02020603050405020304" pitchFamily="18" charset="0"/>
              </a:rPr>
              <a:t> tin </a:t>
            </a:r>
            <a:r>
              <a:rPr lang="en-US" b="1" i="1" dirty="0" err="1">
                <a:solidFill>
                  <a:schemeClr val="tx1"/>
                </a:solidFill>
                <a:effectLst/>
                <a:latin typeface="+mj-lt"/>
                <a:ea typeface="Times New Roman" panose="02020603050405020304" pitchFamily="18" charset="0"/>
              </a:rPr>
              <a:t>các</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đối</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tượng</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cần</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xử</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lí</a:t>
            </a:r>
            <a:r>
              <a:rPr lang="en-US" b="1" i="1"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về</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bao </a:t>
            </a:r>
            <a:r>
              <a:rPr lang="en-US" dirty="0" err="1">
                <a:solidFill>
                  <a:schemeClr val="tx1"/>
                </a:solidFill>
                <a:effectLst/>
                <a:latin typeface="+mj-lt"/>
                <a:ea typeface="Times New Roman" panose="02020603050405020304" pitchFamily="18" charset="0"/>
              </a:rPr>
              <a:t>gồm</a:t>
            </a:r>
            <a:r>
              <a:rPr lang="en-US" dirty="0">
                <a:solidFill>
                  <a:schemeClr val="tx1"/>
                </a:solidFill>
                <a:effectLst/>
                <a:latin typeface="+mj-lt"/>
                <a:ea typeface="Times New Roman" panose="02020603050405020304" pitchFamily="18" charset="0"/>
              </a:rPr>
              <a:t> :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số</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tả</a:t>
            </a:r>
            <a:r>
              <a:rPr lang="en-US" dirty="0">
                <a:solidFill>
                  <a:schemeClr val="tx1"/>
                </a:solidFill>
                <a:effectLst/>
                <a:latin typeface="+mj-lt"/>
                <a:ea typeface="Times New Roman" panose="02020603050405020304" pitchFamily="18" charset="0"/>
              </a:rPr>
              <a:t> (bao </a:t>
            </a:r>
            <a:r>
              <a:rPr lang="en-US" dirty="0" err="1">
                <a:solidFill>
                  <a:schemeClr val="tx1"/>
                </a:solidFill>
                <a:effectLst/>
                <a:latin typeface="+mj-lt"/>
                <a:ea typeface="Times New Roman" panose="02020603050405020304" pitchFamily="18" charset="0"/>
              </a:rPr>
              <a:t>gồm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tả</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bằng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văn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bằng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ảnh</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về</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kiểu</a:t>
            </a:r>
            <a:r>
              <a:rPr lang="en-US" dirty="0">
                <a:solidFill>
                  <a:schemeClr val="tx1"/>
                </a:solidFill>
                <a:effectLst/>
                <a:latin typeface="+mj-lt"/>
                <a:ea typeface="Times New Roman" panose="02020603050405020304" pitchFamily="18" charset="0"/>
              </a:rPr>
              <a:t> (single/double/twin), </a:t>
            </a:r>
            <a:r>
              <a:rPr lang="en-US" dirty="0" err="1">
                <a:solidFill>
                  <a:schemeClr val="tx1"/>
                </a:solidFill>
                <a:effectLst/>
                <a:latin typeface="+mj-lt"/>
                <a:ea typeface="Times New Roman" panose="02020603050405020304" pitchFamily="18" charset="0"/>
              </a:rPr>
              <a:t>giá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tả</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về</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số</a:t>
            </a:r>
            <a:r>
              <a:rPr lang="en-US" dirty="0">
                <a:solidFill>
                  <a:schemeClr val="tx1"/>
                </a:solidFill>
                <a:effectLst/>
                <a:latin typeface="+mj-lt"/>
                <a:ea typeface="Times New Roman" panose="02020603050405020304" pitchFamily="18" charset="0"/>
              </a:rPr>
              <a:t> CCCD/passport, </a:t>
            </a:r>
            <a:r>
              <a:rPr lang="en-US" dirty="0" err="1">
                <a:solidFill>
                  <a:schemeClr val="tx1"/>
                </a:solidFill>
                <a:effectLst/>
                <a:latin typeface="+mj-lt"/>
                <a:ea typeface="Times New Roman" panose="02020603050405020304" pitchFamily="18" charset="0"/>
              </a:rPr>
              <a:t>điện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thoại</a:t>
            </a:r>
            <a:r>
              <a:rPr lang="en-US" dirty="0">
                <a:solidFill>
                  <a:schemeClr val="tx1"/>
                </a:solidFill>
                <a:effectLst/>
                <a:latin typeface="+mj-lt"/>
                <a:ea typeface="Times New Roman" panose="02020603050405020304" pitchFamily="18" charset="0"/>
              </a:rPr>
              <a:t>, email, </a:t>
            </a:r>
            <a:r>
              <a:rPr lang="en-US" dirty="0" err="1">
                <a:solidFill>
                  <a:schemeClr val="tx1"/>
                </a:solidFill>
                <a:effectLst/>
                <a:latin typeface="+mj-lt"/>
                <a:ea typeface="Times New Roman" panose="02020603050405020304" pitchFamily="18" charset="0"/>
              </a:rPr>
              <a:t>ghi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chú</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về</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phục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vụ</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biệt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như</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khuyết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tật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ăn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chay</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dịch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vụ</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kèm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vị</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tả</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trong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đăng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nhập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mật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khẩu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chức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vụ</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ghi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chú</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hóa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toán</a:t>
            </a:r>
            <a:endParaRPr lang="en-US" dirty="0">
              <a:solidFill>
                <a:schemeClr val="tx1"/>
              </a:solidFill>
              <a:effectLst/>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75178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Sự</a:t>
            </a:r>
            <a:r>
              <a:rPr lang="en-US" sz="2800" i="1" dirty="0">
                <a:latin typeface="+mj-lt"/>
              </a:rPr>
              <a:t> </a:t>
            </a:r>
            <a:r>
              <a:rPr lang="en-US" sz="2800" i="1" dirty="0" err="1">
                <a:latin typeface="+mj-lt"/>
              </a:rPr>
              <a:t>cần</a:t>
            </a:r>
            <a:r>
              <a:rPr lang="en-US" sz="2800" i="1" dirty="0">
                <a:latin typeface="+mj-lt"/>
              </a:rPr>
              <a:t> </a:t>
            </a:r>
            <a:r>
              <a:rPr lang="en-US" sz="2800" i="1" dirty="0" err="1">
                <a:latin typeface="+mj-lt"/>
              </a:rPr>
              <a:t>thiết</a:t>
            </a:r>
            <a:r>
              <a:rPr lang="en-US" sz="2800" i="1" dirty="0">
                <a:latin typeface="+mj-lt"/>
              </a:rPr>
              <a:t> </a:t>
            </a:r>
            <a:r>
              <a:rPr lang="en-US" sz="2800" i="1" dirty="0" err="1">
                <a:latin typeface="+mj-lt"/>
              </a:rPr>
              <a:t>của</a:t>
            </a:r>
            <a:r>
              <a:rPr lang="en-US" sz="2800" i="1" dirty="0">
                <a:latin typeface="+mj-lt"/>
              </a:rPr>
              <a:t> </a:t>
            </a:r>
            <a:r>
              <a:rPr lang="en-US" sz="2800" i="1" dirty="0" err="1">
                <a:latin typeface="+mj-lt"/>
              </a:rPr>
              <a:t>Công</a:t>
            </a:r>
            <a:r>
              <a:rPr lang="en-US" sz="2800" i="1" dirty="0">
                <a:latin typeface="+mj-lt"/>
              </a:rPr>
              <a:t> </a:t>
            </a:r>
            <a:r>
              <a:rPr lang="en-US" sz="2800" i="1" dirty="0" err="1">
                <a:latin typeface="+mj-lt"/>
              </a:rPr>
              <a:t>nghệ</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1081072" y="1280906"/>
            <a:ext cx="8358649" cy="3300886"/>
          </a:xfrm>
        </p:spPr>
        <p:txBody>
          <a:bodyPr>
            <a:noAutofit/>
          </a:bodyPr>
          <a:lstStyle/>
          <a:p>
            <a:pPr marL="285750" indent="-285750">
              <a:buFont typeface="Wingdings" panose="05000000000000000000" pitchFamily="2" charset="2"/>
              <a:buChar char="§"/>
            </a:pPr>
            <a:r>
              <a:rPr lang="en-US" sz="2200" b="0" i="0" dirty="0" err="1">
                <a:solidFill>
                  <a:srgbClr val="000000"/>
                </a:solidFill>
                <a:effectLst/>
                <a:latin typeface="+mj-lt"/>
              </a:rPr>
              <a:t>Tiến</a:t>
            </a:r>
            <a:r>
              <a:rPr lang="en-US" sz="2200" b="0" i="0" dirty="0">
                <a:solidFill>
                  <a:srgbClr val="000000"/>
                </a:solidFill>
                <a:effectLst/>
                <a:latin typeface="+mj-lt"/>
              </a:rPr>
              <a:t> </a:t>
            </a:r>
            <a:r>
              <a:rPr lang="en-US" sz="2200" b="0" i="0" dirty="0" err="1">
                <a:solidFill>
                  <a:srgbClr val="000000"/>
                </a:solidFill>
                <a:effectLst/>
                <a:latin typeface="+mj-lt"/>
              </a:rPr>
              <a:t>trình</a:t>
            </a:r>
            <a:r>
              <a:rPr lang="vi-VN" sz="2200" b="0" i="0" dirty="0">
                <a:solidFill>
                  <a:srgbClr val="000000"/>
                </a:solidFill>
                <a:effectLst/>
                <a:latin typeface="+mj-lt"/>
              </a:rPr>
              <a:t> trình (Process) </a:t>
            </a:r>
            <a:endParaRPr lang="en-US" sz="2200" b="0" i="0" dirty="0">
              <a:solidFill>
                <a:srgbClr val="000000"/>
              </a:solidFill>
              <a:effectLst/>
              <a:latin typeface="+mj-lt"/>
            </a:endParaRPr>
          </a:p>
          <a:p>
            <a:pPr marL="285750" indent="-285750">
              <a:buFont typeface="Wingdings" panose="05000000000000000000" pitchFamily="2" charset="2"/>
              <a:buChar char="§"/>
            </a:pPr>
            <a:r>
              <a:rPr lang="vi-VN" sz="2200" b="0" i="0" dirty="0">
                <a:solidFill>
                  <a:srgbClr val="000000"/>
                </a:solidFill>
                <a:effectLst/>
                <a:latin typeface="+mj-lt"/>
              </a:rPr>
              <a:t>Các phương pháp (Methods) </a:t>
            </a:r>
            <a:endParaRPr lang="en-US" sz="2200" b="0" i="0" dirty="0">
              <a:solidFill>
                <a:srgbClr val="000000"/>
              </a:solidFill>
              <a:effectLst/>
              <a:latin typeface="+mj-lt"/>
            </a:endParaRPr>
          </a:p>
          <a:p>
            <a:pPr marL="285750" indent="-285750">
              <a:buFont typeface="Wingdings" panose="05000000000000000000" pitchFamily="2" charset="2"/>
              <a:buChar char="§"/>
            </a:pPr>
            <a:r>
              <a:rPr lang="vi-VN" sz="2200" b="0" i="0" dirty="0">
                <a:solidFill>
                  <a:srgbClr val="000000"/>
                </a:solidFill>
                <a:effectLst/>
                <a:latin typeface="+mj-lt"/>
              </a:rPr>
              <a:t>Các công cụ (Tools)</a:t>
            </a:r>
          </a:p>
          <a:p>
            <a:endParaRPr lang="en-US" sz="1800" dirty="0">
              <a:solidFill>
                <a:srgbClr val="898989"/>
              </a:solidFill>
              <a:latin typeface="Calibri" panose="020F0502020204030204" pitchFamily="34" charset="0"/>
            </a:endParaRPr>
          </a:p>
          <a:p>
            <a:endParaRPr lang="en-US" sz="1800" b="0" i="0" dirty="0">
              <a:solidFill>
                <a:srgbClr val="898989"/>
              </a:solidFill>
              <a:effectLst/>
              <a:latin typeface="Calibri" panose="020F0502020204030204" pitchFamily="34" charset="0"/>
            </a:endParaRPr>
          </a:p>
          <a:p>
            <a:endParaRPr lang="en-US" sz="1800" dirty="0">
              <a:solidFill>
                <a:srgbClr val="898989"/>
              </a:solidFill>
              <a:latin typeface="Calibri" panose="020F0502020204030204" pitchFamily="34" charset="0"/>
            </a:endParaRPr>
          </a:p>
          <a:p>
            <a:endParaRPr lang="en-US" sz="1800" b="0" i="0" dirty="0">
              <a:solidFill>
                <a:srgbClr val="898989"/>
              </a:solidFill>
              <a:effectLst/>
              <a:latin typeface="Calibri" panose="020F0502020204030204" pitchFamily="34" charset="0"/>
            </a:endParaRPr>
          </a:p>
          <a:p>
            <a:endParaRPr lang="en-US" sz="1800" dirty="0">
              <a:solidFill>
                <a:srgbClr val="898989"/>
              </a:solidFill>
              <a:latin typeface="Calibri" panose="020F0502020204030204" pitchFamily="34" charset="0"/>
            </a:endParaRPr>
          </a:p>
          <a:p>
            <a:endParaRPr lang="en-US" sz="1800" b="0" i="0" dirty="0">
              <a:solidFill>
                <a:srgbClr val="898989"/>
              </a:solidFill>
              <a:effectLst/>
              <a:latin typeface="Calibri" panose="020F0502020204030204" pitchFamily="34" charset="0"/>
            </a:endParaRPr>
          </a:p>
          <a:p>
            <a:endParaRPr lang="en-US" sz="1800" dirty="0">
              <a:solidFill>
                <a:srgbClr val="898989"/>
              </a:solidFill>
              <a:latin typeface="Calibri" panose="020F0502020204030204" pitchFamily="34" charset="0"/>
            </a:endParaRPr>
          </a:p>
          <a:p>
            <a:endParaRPr lang="en-US" sz="1800" b="0" i="0" dirty="0">
              <a:solidFill>
                <a:srgbClr val="898989"/>
              </a:solidFill>
              <a:effectLst/>
              <a:latin typeface="Calibri" panose="020F0502020204030204" pitchFamily="34" charset="0"/>
            </a:endParaRPr>
          </a:p>
          <a:p>
            <a:endParaRPr lang="vi-VN" sz="1800" b="0" i="0" dirty="0">
              <a:solidFill>
                <a:srgbClr val="898989"/>
              </a:solidFill>
              <a:effectLst/>
              <a:latin typeface="Calibri" panose="020F0502020204030204" pitchFamily="34" charset="0"/>
            </a:endParaRPr>
          </a:p>
          <a:p>
            <a:r>
              <a:rPr lang="en-US" sz="1800" b="0" i="0" dirty="0">
                <a:solidFill>
                  <a:schemeClr val="tx1"/>
                </a:solidFill>
                <a:effectLst/>
                <a:latin typeface="Calibri" panose="020F0502020204030204" pitchFamily="34" charset="0"/>
              </a:rPr>
              <a:t>                         </a:t>
            </a:r>
            <a:r>
              <a:rPr lang="vi-VN" sz="1800" b="0" i="0" dirty="0">
                <a:solidFill>
                  <a:schemeClr val="tx1"/>
                </a:solidFill>
                <a:effectLst/>
                <a:latin typeface="Calibri" panose="020F0502020204030204" pitchFamily="34" charset="0"/>
              </a:rPr>
              <a:t>(*) Roger Pressman (McGraw-Hill 2014). </a:t>
            </a:r>
            <a:r>
              <a:rPr lang="vi-VN" sz="1800" b="0" i="1" dirty="0">
                <a:solidFill>
                  <a:schemeClr val="tx1"/>
                </a:solidFill>
                <a:effectLst/>
                <a:latin typeface="Calibri-Italic"/>
              </a:rPr>
              <a:t>Software Engineering: A </a:t>
            </a:r>
            <a:r>
              <a:rPr lang="en-US" sz="1800" b="0" i="1" dirty="0">
                <a:solidFill>
                  <a:schemeClr val="tx1"/>
                </a:solidFill>
                <a:effectLst/>
                <a:latin typeface="Calibri-Italic"/>
              </a:rPr>
              <a:t>          </a:t>
            </a:r>
            <a:br>
              <a:rPr lang="en-US" sz="1800" b="0" i="1" dirty="0">
                <a:solidFill>
                  <a:schemeClr val="tx1"/>
                </a:solidFill>
                <a:effectLst/>
                <a:latin typeface="Calibri-Italic"/>
              </a:rPr>
            </a:br>
            <a:r>
              <a:rPr lang="en-US" sz="1800" b="0" i="1" dirty="0">
                <a:solidFill>
                  <a:schemeClr val="tx1"/>
                </a:solidFill>
                <a:effectLst/>
                <a:latin typeface="Calibri-Italic"/>
              </a:rPr>
              <a:t>                             </a:t>
            </a:r>
            <a:r>
              <a:rPr lang="vi-VN" sz="1800" b="0" i="1" dirty="0">
                <a:solidFill>
                  <a:schemeClr val="tx1"/>
                </a:solidFill>
                <a:effectLst/>
                <a:latin typeface="Calibri-Italic"/>
              </a:rPr>
              <a:t>Practitioner’s Approach, 8/e</a:t>
            </a:r>
            <a:r>
              <a:rPr lang="vi-VN" sz="2000" dirty="0">
                <a:solidFill>
                  <a:schemeClr val="tx1"/>
                </a:solidFill>
              </a:rPr>
              <a:t> </a:t>
            </a:r>
            <a:br>
              <a:rPr lang="vi-VN" sz="2000" dirty="0"/>
            </a:br>
            <a:endParaRPr lang="en-US" sz="2200" dirty="0">
              <a:solidFill>
                <a:schemeClr val="tx1"/>
              </a:solidFill>
              <a:latin typeface="+mj-lt"/>
              <a:cs typeface="Tahoma"/>
            </a:endParaRPr>
          </a:p>
        </p:txBody>
      </p:sp>
      <p:pic>
        <p:nvPicPr>
          <p:cNvPr id="1030" name="Picture 6" descr="Software Layer (Lapisan Perangkat Lunak) | Kuliahso's Blog">
            <a:extLst>
              <a:ext uri="{FF2B5EF4-FFF2-40B4-BE49-F238E27FC236}">
                <a16:creationId xmlns:a16="http://schemas.microsoft.com/office/drawing/2014/main" id="{7EA95487-B032-49A5-A09D-96405E7FC5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4049" y="2014963"/>
            <a:ext cx="5454512" cy="25668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6146410"/>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640417" cy="4692650"/>
          </a:xfrm>
        </p:spPr>
        <p:txBody>
          <a:bodyPr>
            <a:noAutofit/>
          </a:bodyPr>
          <a:lstStyle/>
          <a:p>
            <a:pPr marL="0" marR="0" algn="just">
              <a:lnSpc>
                <a:spcPct val="115000"/>
              </a:lnSpc>
              <a:spcBef>
                <a:spcPts val="0"/>
              </a:spcBef>
              <a:spcAft>
                <a:spcPts val="1000"/>
              </a:spcAft>
            </a:pPr>
            <a:r>
              <a:rPr lang="en-US" b="1" i="1" dirty="0">
                <a:solidFill>
                  <a:schemeClr val="tx1"/>
                </a:solidFill>
                <a:effectLst/>
                <a:latin typeface="+mj-lt"/>
                <a:ea typeface="Times New Roman" panose="02020603050405020304" pitchFamily="18" charset="0"/>
              </a:rPr>
              <a:t>Quan </a:t>
            </a:r>
            <a:r>
              <a:rPr lang="en-US" b="1" i="1" dirty="0" err="1">
                <a:solidFill>
                  <a:schemeClr val="tx1"/>
                </a:solidFill>
                <a:effectLst/>
                <a:latin typeface="+mj-lt"/>
                <a:ea typeface="Times New Roman" panose="02020603050405020304" pitchFamily="18" charset="0"/>
              </a:rPr>
              <a:t>hệ</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giữa</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các</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đối</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tượng</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cần</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xử</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lí</a:t>
            </a:r>
            <a:r>
              <a:rPr lang="en-US" b="1" i="1" dirty="0">
                <a:solidFill>
                  <a:schemeClr val="tx1"/>
                </a:solidFill>
                <a:effectLst/>
                <a:latin typeface="+mj-lt"/>
                <a:ea typeface="Times New Roman" panose="02020603050405020304" pitchFamily="18" charset="0"/>
              </a:rPr>
              <a:t>:</a:t>
            </a:r>
            <a:endParaRPr lang="en-US" dirty="0">
              <a:solidFill>
                <a:schemeClr val="tx1"/>
              </a:solidFill>
              <a:effectLst/>
              <a:latin typeface="+mj-lt"/>
              <a:ea typeface="Times New Roman" panose="02020603050405020304" pitchFamily="18" charset="0"/>
            </a:endParaRP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Trong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thuộc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/ở </a:t>
            </a:r>
            <a:r>
              <a:rPr lang="en-US" dirty="0" err="1">
                <a:solidFill>
                  <a:schemeClr val="tx1"/>
                </a:solidFill>
                <a:effectLst/>
                <a:latin typeface="+mj-lt"/>
                <a:ea typeface="Times New Roman" panose="02020603050405020304" pitchFamily="18" charset="0"/>
              </a:rPr>
              <a:t>bởi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nhau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những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điểm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nhau</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/ở </a:t>
            </a:r>
            <a:r>
              <a:rPr lang="en-US" dirty="0" err="1">
                <a:solidFill>
                  <a:schemeClr val="tx1"/>
                </a:solidFill>
                <a:effectLst/>
                <a:latin typeface="+mj-lt"/>
                <a:ea typeface="Times New Roman" panose="02020603050405020304" pitchFamily="18" charset="0"/>
              </a:rPr>
              <a:t>nhiều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nhau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những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điểm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nhau</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Đối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lẻ</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điểm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chỉ</a:t>
            </a:r>
            <a:r>
              <a:rPr lang="en-US" dirty="0">
                <a:solidFill>
                  <a:schemeClr val="tx1"/>
                </a:solidFill>
                <a:effectLst/>
                <a:latin typeface="+mj-lt"/>
                <a:ea typeface="Times New Roman" panose="02020603050405020304" pitchFamily="18" charset="0"/>
              </a:rPr>
              <a:t> ở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đến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giá</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nhất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Đối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đoàn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điểm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đứng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ở </a:t>
            </a:r>
            <a:r>
              <a:rPr lang="en-US" dirty="0" err="1">
                <a:solidFill>
                  <a:schemeClr val="tx1"/>
                </a:solidFill>
                <a:effectLst/>
                <a:latin typeface="+mj-lt"/>
                <a:ea typeface="Times New Roman" panose="02020603050405020304" pitchFamily="18" charset="0"/>
              </a:rPr>
              <a:t>trên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nghĩa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lúc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cả</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đoàn</a:t>
            </a:r>
            <a:r>
              <a:rPr lang="en-US" dirty="0">
                <a:solidFill>
                  <a:schemeClr val="tx1"/>
                </a:solidFill>
                <a:effectLst/>
                <a:latin typeface="+mj-lt"/>
                <a:ea typeface="Times New Roman" panose="02020603050405020304" pitchFamily="18" charset="0"/>
              </a:rPr>
              <a:t>).</a:t>
            </a:r>
          </a:p>
        </p:txBody>
      </p:sp>
    </p:spTree>
    <p:extLst>
      <p:ext uri="{BB962C8B-B14F-4D97-AF65-F5344CB8AC3E}">
        <p14:creationId xmlns:p14="http://schemas.microsoft.com/office/powerpoint/2010/main" val="2552118090"/>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640417" cy="4692650"/>
          </a:xfrm>
        </p:spPr>
        <p:txBody>
          <a:bodyPr>
            <a:noAutofit/>
          </a:bodyPr>
          <a:lstStyle/>
          <a:p>
            <a:pPr marL="0" marR="0" algn="just">
              <a:lnSpc>
                <a:spcPct val="115000"/>
              </a:lnSpc>
              <a:spcBef>
                <a:spcPts val="0"/>
              </a:spcBef>
              <a:spcAft>
                <a:spcPts val="1000"/>
              </a:spcAft>
            </a:pP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actor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a:solidFill>
                  <a:schemeClr val="tx1"/>
                </a:solidFill>
                <a:effectLst/>
                <a:latin typeface="+mj-lt"/>
                <a:ea typeface="Times New Roman" panose="02020603050405020304" pitchFamily="18" charset="0"/>
              </a:rPr>
              <a:t>Actor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(manager),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trị</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 (admin),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saller</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kiêm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luôn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thủ</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quỹ</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nhận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toán</a:t>
            </a:r>
            <a:r>
              <a:rPr lang="en-US" dirty="0">
                <a:solidFill>
                  <a:schemeClr val="tx1"/>
                </a:solidFill>
                <a:effectLst/>
                <a:latin typeface="+mj-lt"/>
                <a:ea typeface="Times New Roman" panose="02020603050405020304" pitchFamily="18" charset="0"/>
              </a:rPr>
              <a:t> (receptionist).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actor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(Employee), </a:t>
            </a:r>
            <a:r>
              <a:rPr lang="en-US" dirty="0" err="1">
                <a:solidFill>
                  <a:schemeClr val="tx1"/>
                </a:solidFill>
                <a:effectLst/>
                <a:latin typeface="+mj-lt"/>
                <a:ea typeface="Times New Roman" panose="02020603050405020304" pitchFamily="18" charset="0"/>
              </a:rPr>
              <a:t>nên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quan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kế</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thừa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từ</a:t>
            </a:r>
            <a:r>
              <a:rPr lang="en-US" dirty="0">
                <a:solidFill>
                  <a:schemeClr val="tx1"/>
                </a:solidFill>
                <a:effectLst/>
                <a:latin typeface="+mj-lt"/>
                <a:ea typeface="Times New Roman" panose="02020603050405020304" pitchFamily="18" charset="0"/>
              </a:rPr>
              <a:t> actor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a:solidFill>
                  <a:schemeClr val="tx1"/>
                </a:solidFill>
                <a:effectLst/>
                <a:latin typeface="+mj-lt"/>
                <a:ea typeface="Times New Roman" panose="02020603050405020304" pitchFamily="18" charset="0"/>
              </a:rPr>
              <a:t>Actor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(client), </a:t>
            </a:r>
            <a:r>
              <a:rPr lang="en-US" dirty="0" err="1">
                <a:solidFill>
                  <a:schemeClr val="tx1"/>
                </a:solidFill>
                <a:effectLst/>
                <a:latin typeface="+mj-lt"/>
                <a:ea typeface="Times New Roman" panose="02020603050405020304" pitchFamily="18" charset="0"/>
              </a:rPr>
              <a:t>mặc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không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dụng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thao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mềm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nhưng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số</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chức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năng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phải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như</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chỗ</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checkin</a:t>
            </a:r>
            <a:r>
              <a:rPr lang="en-US" dirty="0">
                <a:solidFill>
                  <a:schemeClr val="tx1"/>
                </a:solidFill>
                <a:effectLst/>
                <a:latin typeface="+mj-lt"/>
                <a:ea typeface="Times New Roman" panose="02020603050405020304" pitchFamily="18" charset="0"/>
              </a:rPr>
              <a:t>, checkout, </a:t>
            </a:r>
            <a:r>
              <a:rPr lang="en-US" dirty="0" err="1">
                <a:solidFill>
                  <a:schemeClr val="tx1"/>
                </a:solidFill>
                <a:effectLst/>
                <a:latin typeface="+mj-lt"/>
                <a:ea typeface="Times New Roman" panose="02020603050405020304" pitchFamily="18" charset="0"/>
              </a:rPr>
              <a:t>thanh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toán</a:t>
            </a:r>
            <a:r>
              <a:rPr lang="en-US" dirty="0">
                <a:solidFill>
                  <a:schemeClr val="tx1"/>
                </a:solidFill>
                <a:effectLst/>
                <a:latin typeface="+mj-lt"/>
                <a:ea typeface="Times New Roman" panose="02020603050405020304" pitchFamily="18" charset="0"/>
              </a:rPr>
              <a:t>.</a:t>
            </a:r>
          </a:p>
        </p:txBody>
      </p:sp>
    </p:spTree>
    <p:extLst>
      <p:ext uri="{BB962C8B-B14F-4D97-AF65-F5344CB8AC3E}">
        <p14:creationId xmlns:p14="http://schemas.microsoft.com/office/powerpoint/2010/main" val="177152154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640417" cy="4692650"/>
          </a:xfrm>
        </p:spPr>
        <p:txBody>
          <a:bodyPr>
            <a:noAutofit/>
          </a:bodyPr>
          <a:lstStyle/>
          <a:p>
            <a:pPr marR="0" lvl="0" algn="just">
              <a:lnSpc>
                <a:spcPct val="115000"/>
              </a:lnSpc>
              <a:spcBef>
                <a:spcPts val="0"/>
              </a:spcBef>
              <a:spcAft>
                <a:spcPts val="1000"/>
              </a:spcAft>
              <a:tabLst>
                <a:tab pos="0" algn="l"/>
              </a:tabLst>
            </a:pPr>
            <a:r>
              <a:rPr lang="en-US" b="1" dirty="0" err="1">
                <a:solidFill>
                  <a:schemeClr val="tx1"/>
                </a:solidFill>
                <a:effectLst/>
                <a:latin typeface="+mj-lt"/>
                <a:ea typeface="Times New Roman" panose="02020603050405020304" pitchFamily="18" charset="0"/>
              </a:rPr>
              <a:t>Xác</a:t>
            </a:r>
            <a:r>
              <a:rPr lang="en-US" b="1" dirty="0">
                <a:solidFill>
                  <a:schemeClr val="tx1"/>
                </a:solidFill>
                <a:effectLst/>
                <a:latin typeface="+mj-lt"/>
                <a:ea typeface="Times New Roman" panose="02020603050405020304" pitchFamily="18" charset="0"/>
              </a:rPr>
              <a:t> </a:t>
            </a:r>
            <a:r>
              <a:rPr lang="en-US" b="1" dirty="0" err="1">
                <a:solidFill>
                  <a:schemeClr val="tx1"/>
                </a:solidFill>
                <a:effectLst/>
                <a:latin typeface="+mj-lt"/>
                <a:ea typeface="Times New Roman" panose="02020603050405020304" pitchFamily="18" charset="0"/>
              </a:rPr>
              <a:t>định</a:t>
            </a:r>
            <a:r>
              <a:rPr lang="en-US" b="1" dirty="0">
                <a:solidFill>
                  <a:schemeClr val="tx1"/>
                </a:solidFill>
                <a:effectLst/>
                <a:latin typeface="+mj-lt"/>
                <a:ea typeface="Times New Roman" panose="02020603050405020304" pitchFamily="18" charset="0"/>
              </a:rPr>
              <a:t> </a:t>
            </a:r>
            <a:r>
              <a:rPr lang="en-US" b="1" dirty="0" err="1">
                <a:solidFill>
                  <a:schemeClr val="tx1"/>
                </a:solidFill>
                <a:effectLst/>
                <a:latin typeface="+mj-lt"/>
                <a:ea typeface="Times New Roman" panose="02020603050405020304" pitchFamily="18" charset="0"/>
              </a:rPr>
              <a:t>các</a:t>
            </a:r>
            <a:r>
              <a:rPr lang="en-US" b="1" dirty="0">
                <a:solidFill>
                  <a:schemeClr val="tx1"/>
                </a:solidFill>
                <a:effectLst/>
                <a:latin typeface="+mj-lt"/>
                <a:ea typeface="Times New Roman" panose="02020603050405020304" pitchFamily="18" charset="0"/>
              </a:rPr>
              <a:t> UC:</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(Manager):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(room manage)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sạn</a:t>
            </a:r>
            <a:r>
              <a:rPr lang="en-US" dirty="0">
                <a:solidFill>
                  <a:schemeClr val="tx1"/>
                </a:solidFill>
                <a:effectLst/>
                <a:latin typeface="+mj-lt"/>
                <a:ea typeface="Times New Roman" panose="02020603050405020304" pitchFamily="18" charset="0"/>
              </a:rPr>
              <a:t>  (hotel manage), </a:t>
            </a:r>
            <a:r>
              <a:rPr lang="en-US" dirty="0" err="1">
                <a:solidFill>
                  <a:schemeClr val="tx1"/>
                </a:solidFill>
                <a:effectLst/>
                <a:latin typeface="+mj-lt"/>
                <a:ea typeface="Times New Roman" panose="02020603050405020304" pitchFamily="18" charset="0"/>
              </a:rPr>
              <a:t>tạo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xem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loại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cáo</a:t>
            </a:r>
            <a:r>
              <a:rPr lang="en-US" dirty="0">
                <a:solidFill>
                  <a:schemeClr val="tx1"/>
                </a:solidFill>
                <a:effectLst/>
                <a:latin typeface="+mj-lt"/>
                <a:ea typeface="Times New Roman" panose="02020603050405020304" pitchFamily="18" charset="0"/>
              </a:rPr>
              <a:t> (view report)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trị</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 (Admin): </a:t>
            </a: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người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dùng</a:t>
            </a:r>
            <a:r>
              <a:rPr lang="en-US" dirty="0">
                <a:solidFill>
                  <a:schemeClr val="tx1"/>
                </a:solidFill>
                <a:effectLst/>
                <a:latin typeface="+mj-lt"/>
                <a:ea typeface="Times New Roman" panose="02020603050405020304" pitchFamily="18" charset="0"/>
              </a:rPr>
              <a:t> (account manage)</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Saller</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giao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dịch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(Client) qua </a:t>
            </a:r>
            <a:r>
              <a:rPr lang="en-US" dirty="0" err="1">
                <a:solidFill>
                  <a:schemeClr val="tx1"/>
                </a:solidFill>
                <a:effectLst/>
                <a:latin typeface="+mj-lt"/>
                <a:ea typeface="Times New Roman" panose="02020603050405020304" pitchFamily="18" charset="0"/>
              </a:rPr>
              <a:t>điện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thoại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chỗ</a:t>
            </a:r>
            <a:r>
              <a:rPr lang="en-US" dirty="0">
                <a:solidFill>
                  <a:schemeClr val="tx1"/>
                </a:solidFill>
                <a:effectLst/>
                <a:latin typeface="+mj-lt"/>
                <a:ea typeface="Times New Roman" panose="02020603050405020304" pitchFamily="18" charset="0"/>
              </a:rPr>
              <a:t> (Book a room) </a:t>
            </a:r>
            <a:r>
              <a:rPr lang="en-US" dirty="0" err="1">
                <a:solidFill>
                  <a:schemeClr val="tx1"/>
                </a:solidFill>
                <a:effectLst/>
                <a:latin typeface="+mj-lt"/>
                <a:ea typeface="Times New Roman" panose="02020603050405020304" pitchFamily="18" charset="0"/>
              </a:rPr>
              <a:t>hoặc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chỗ</a:t>
            </a:r>
            <a:r>
              <a:rPr lang="en-US" dirty="0">
                <a:solidFill>
                  <a:schemeClr val="tx1"/>
                </a:solidFill>
                <a:effectLst/>
                <a:latin typeface="+mj-lt"/>
                <a:ea typeface="Times New Roman" panose="02020603050405020304" pitchFamily="18" charset="0"/>
              </a:rPr>
              <a:t> (Cancel a booking)</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(Receptionist): </a:t>
            </a:r>
            <a:r>
              <a:rPr lang="en-US" dirty="0" err="1">
                <a:solidFill>
                  <a:schemeClr val="tx1"/>
                </a:solidFill>
                <a:effectLst/>
                <a:latin typeface="+mj-lt"/>
                <a:ea typeface="Times New Roman" panose="02020603050405020304" pitchFamily="18" charset="0"/>
              </a:rPr>
              <a:t>giao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dịch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(Client)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chỗ</a:t>
            </a:r>
            <a:r>
              <a:rPr lang="en-US" dirty="0">
                <a:solidFill>
                  <a:schemeClr val="tx1"/>
                </a:solidFill>
                <a:effectLst/>
                <a:latin typeface="+mj-lt"/>
                <a:ea typeface="Times New Roman" panose="02020603050405020304" pitchFamily="18" charset="0"/>
              </a:rPr>
              <a:t> (Book on site), </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chỗ</a:t>
            </a:r>
            <a:r>
              <a:rPr lang="en-US" dirty="0">
                <a:solidFill>
                  <a:schemeClr val="tx1"/>
                </a:solidFill>
                <a:effectLst/>
                <a:latin typeface="+mj-lt"/>
                <a:ea typeface="Times New Roman" panose="02020603050405020304" pitchFamily="18" charset="0"/>
              </a:rPr>
              <a:t> (Cancel on site), </a:t>
            </a:r>
            <a:r>
              <a:rPr lang="en-US" dirty="0" err="1">
                <a:solidFill>
                  <a:schemeClr val="tx1"/>
                </a:solidFill>
                <a:effectLst/>
                <a:latin typeface="+mj-lt"/>
                <a:ea typeface="Times New Roman" panose="02020603050405020304" pitchFamily="18" charset="0"/>
              </a:rPr>
              <a:t>nhận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Checkin</a:t>
            </a:r>
            <a:r>
              <a:rPr lang="en-US" dirty="0">
                <a:solidFill>
                  <a:schemeClr val="tx1"/>
                </a:solidFill>
                <a:effectLst/>
                <a:latin typeface="+mj-lt"/>
                <a:ea typeface="Times New Roman" panose="02020603050405020304" pitchFamily="18" charset="0"/>
              </a:rPr>
              <a:t>, Checkout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toán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p>
        </p:txBody>
      </p:sp>
    </p:spTree>
    <p:extLst>
      <p:ext uri="{BB962C8B-B14F-4D97-AF65-F5344CB8AC3E}">
        <p14:creationId xmlns:p14="http://schemas.microsoft.com/office/powerpoint/2010/main" val="3435611288"/>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640417" cy="4692650"/>
          </a:xfrm>
        </p:spPr>
        <p:txBody>
          <a:bodyPr>
            <a:noAutofit/>
          </a:bodyPr>
          <a:lstStyle/>
          <a:p>
            <a:pPr algn="just">
              <a:lnSpc>
                <a:spcPct val="115000"/>
              </a:lnSpc>
              <a:spcAft>
                <a:spcPts val="1000"/>
              </a:spcAft>
              <a:tabLst>
                <a:tab pos="0" algn="l"/>
              </a:tabLst>
            </a:pPr>
            <a:r>
              <a:rPr lang="en-US" b="1" dirty="0" err="1">
                <a:solidFill>
                  <a:schemeClr val="tx1"/>
                </a:solidFill>
                <a:effectLst/>
                <a:latin typeface="+mj-lt"/>
                <a:ea typeface="Times New Roman" panose="02020603050405020304" pitchFamily="18" charset="0"/>
              </a:rPr>
              <a:t>Xác</a:t>
            </a:r>
            <a:r>
              <a:rPr lang="en-US" b="1" dirty="0">
                <a:solidFill>
                  <a:schemeClr val="tx1"/>
                </a:solidFill>
                <a:effectLst/>
                <a:latin typeface="+mj-lt"/>
                <a:ea typeface="Times New Roman" panose="02020603050405020304" pitchFamily="18" charset="0"/>
              </a:rPr>
              <a:t> </a:t>
            </a:r>
            <a:r>
              <a:rPr lang="en-US" b="1" dirty="0" err="1">
                <a:solidFill>
                  <a:schemeClr val="tx1"/>
                </a:solidFill>
                <a:effectLst/>
                <a:latin typeface="+mj-lt"/>
                <a:ea typeface="Times New Roman" panose="02020603050405020304" pitchFamily="18" charset="0"/>
              </a:rPr>
              <a:t>định</a:t>
            </a:r>
            <a:r>
              <a:rPr lang="en-US" b="1" dirty="0">
                <a:solidFill>
                  <a:schemeClr val="tx1"/>
                </a:solidFill>
                <a:effectLst/>
                <a:latin typeface="+mj-lt"/>
                <a:ea typeface="Times New Roman" panose="02020603050405020304" pitchFamily="18" charset="0"/>
              </a:rPr>
              <a:t> </a:t>
            </a:r>
            <a:r>
              <a:rPr lang="en-US" b="1" dirty="0" err="1">
                <a:solidFill>
                  <a:schemeClr val="tx1"/>
                </a:solidFill>
                <a:effectLst/>
                <a:latin typeface="+mj-lt"/>
                <a:ea typeface="Times New Roman" panose="02020603050405020304" pitchFamily="18" charset="0"/>
              </a:rPr>
              <a:t>các</a:t>
            </a:r>
            <a:r>
              <a:rPr lang="en-US" b="1" dirty="0">
                <a:solidFill>
                  <a:schemeClr val="tx1"/>
                </a:solidFill>
                <a:effectLst/>
                <a:latin typeface="+mj-lt"/>
                <a:ea typeface="Times New Roman" panose="02020603050405020304" pitchFamily="18" charset="0"/>
              </a:rPr>
              <a:t> UC:</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Khách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(Client):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(Book via phone/Cancel via phone) </a:t>
            </a:r>
            <a:r>
              <a:rPr lang="en-US" dirty="0" err="1">
                <a:solidFill>
                  <a:schemeClr val="tx1"/>
                </a:solidFill>
                <a:effectLst/>
                <a:latin typeface="+mj-lt"/>
                <a:ea typeface="Times New Roman" panose="02020603050405020304" pitchFamily="18" charset="0"/>
              </a:rPr>
              <a:t>trực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tiếp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qua </a:t>
            </a:r>
            <a:r>
              <a:rPr lang="en-US" dirty="0" err="1">
                <a:solidFill>
                  <a:schemeClr val="tx1"/>
                </a:solidFill>
                <a:effectLst/>
                <a:latin typeface="+mj-lt"/>
                <a:ea typeface="Times New Roman" panose="02020603050405020304" pitchFamily="18" charset="0"/>
              </a:rPr>
              <a:t>điện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thoại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Checkin</a:t>
            </a:r>
            <a:r>
              <a:rPr lang="en-US" dirty="0">
                <a:solidFill>
                  <a:schemeClr val="tx1"/>
                </a:solidFill>
                <a:effectLst/>
                <a:latin typeface="+mj-lt"/>
                <a:ea typeface="Times New Roman" panose="02020603050405020304" pitchFamily="18" charset="0"/>
              </a:rPr>
              <a:t>, Checkout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thanh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toán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(Book on site) </a:t>
            </a:r>
            <a:r>
              <a:rPr lang="en-US" dirty="0" err="1">
                <a:solidFill>
                  <a:schemeClr val="tx1"/>
                </a:solidFill>
                <a:effectLst/>
                <a:latin typeface="+mj-lt"/>
                <a:ea typeface="Times New Roman" panose="02020603050405020304" pitchFamily="18" charset="0"/>
              </a:rPr>
              <a:t>cũng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giống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qua </a:t>
            </a:r>
            <a:r>
              <a:rPr lang="en-US" dirty="0" err="1">
                <a:solidFill>
                  <a:schemeClr val="tx1"/>
                </a:solidFill>
                <a:effectLst/>
                <a:latin typeface="+mj-lt"/>
                <a:ea typeface="Times New Roman" panose="02020603050405020304" pitchFamily="18" charset="0"/>
              </a:rPr>
              <a:t>điện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thoại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(Book via phone), do </a:t>
            </a:r>
            <a:r>
              <a:rPr lang="en-US" dirty="0" err="1">
                <a:solidFill>
                  <a:schemeClr val="tx1"/>
                </a:solidFill>
                <a:effectLst/>
                <a:latin typeface="+mj-lt"/>
                <a:ea typeface="Times New Roman" panose="02020603050405020304" pitchFamily="18" charset="0"/>
              </a:rPr>
              <a:t>đó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hai</a:t>
            </a:r>
            <a:r>
              <a:rPr lang="en-US" dirty="0">
                <a:solidFill>
                  <a:schemeClr val="tx1"/>
                </a:solidFill>
                <a:effectLst/>
                <a:latin typeface="+mj-lt"/>
                <a:ea typeface="Times New Roman" panose="02020603050405020304" pitchFamily="18" charset="0"/>
              </a:rPr>
              <a:t> UC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kế</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thừa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từ</a:t>
            </a:r>
            <a:r>
              <a:rPr lang="en-US" dirty="0">
                <a:solidFill>
                  <a:schemeClr val="tx1"/>
                </a:solidFill>
                <a:effectLst/>
                <a:latin typeface="+mj-lt"/>
                <a:ea typeface="Times New Roman" panose="02020603050405020304" pitchFamily="18" charset="0"/>
              </a:rPr>
              <a:t> UC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(Book a room).</a:t>
            </a:r>
          </a:p>
          <a:p>
            <a:pPr marL="342900" marR="0" lvl="0" indent="-342900" algn="just">
              <a:lnSpc>
                <a:spcPct val="115000"/>
              </a:lnSpc>
              <a:spcBef>
                <a:spcPts val="0"/>
              </a:spcBef>
              <a:spcAft>
                <a:spcPts val="100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Tương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tự</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lễ</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tân</a:t>
            </a:r>
            <a:r>
              <a:rPr lang="en-US" dirty="0">
                <a:solidFill>
                  <a:schemeClr val="tx1"/>
                </a:solidFill>
                <a:effectLst/>
                <a:latin typeface="+mj-lt"/>
                <a:ea typeface="Times New Roman" panose="02020603050405020304" pitchFamily="18" charset="0"/>
              </a:rPr>
              <a:t> (Cancel on site) </a:t>
            </a:r>
            <a:r>
              <a:rPr lang="en-US" dirty="0" err="1">
                <a:solidFill>
                  <a:schemeClr val="tx1"/>
                </a:solidFill>
                <a:effectLst/>
                <a:latin typeface="+mj-lt"/>
                <a:ea typeface="Times New Roman" panose="02020603050405020304" pitchFamily="18" charset="0"/>
              </a:rPr>
              <a:t>cũng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giống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qua </a:t>
            </a:r>
            <a:r>
              <a:rPr lang="en-US" dirty="0" err="1">
                <a:solidFill>
                  <a:schemeClr val="tx1"/>
                </a:solidFill>
                <a:effectLst/>
                <a:latin typeface="+mj-lt"/>
                <a:ea typeface="Times New Roman" panose="02020603050405020304" pitchFamily="18" charset="0"/>
              </a:rPr>
              <a:t>điện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thoại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bán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hàng</a:t>
            </a:r>
            <a:r>
              <a:rPr lang="en-US" dirty="0">
                <a:solidFill>
                  <a:schemeClr val="tx1"/>
                </a:solidFill>
                <a:effectLst/>
                <a:latin typeface="+mj-lt"/>
                <a:ea typeface="Times New Roman" panose="02020603050405020304" pitchFamily="18" charset="0"/>
              </a:rPr>
              <a:t> (Cancel via phone), </a:t>
            </a:r>
            <a:r>
              <a:rPr lang="en-US" dirty="0" err="1">
                <a:solidFill>
                  <a:schemeClr val="tx1"/>
                </a:solidFill>
                <a:effectLst/>
                <a:latin typeface="+mj-lt"/>
                <a:ea typeface="Times New Roman" panose="02020603050405020304" pitchFamily="18" charset="0"/>
              </a:rPr>
              <a:t>nên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hai</a:t>
            </a:r>
            <a:r>
              <a:rPr lang="en-US" dirty="0">
                <a:solidFill>
                  <a:schemeClr val="tx1"/>
                </a:solidFill>
                <a:effectLst/>
                <a:latin typeface="+mj-lt"/>
                <a:ea typeface="Times New Roman" panose="02020603050405020304" pitchFamily="18" charset="0"/>
              </a:rPr>
              <a:t> UC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kế</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thừ</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từ</a:t>
            </a:r>
            <a:r>
              <a:rPr lang="en-US" dirty="0">
                <a:solidFill>
                  <a:schemeClr val="tx1"/>
                </a:solidFill>
                <a:effectLst/>
                <a:latin typeface="+mj-lt"/>
                <a:ea typeface="Times New Roman" panose="02020603050405020304" pitchFamily="18" charset="0"/>
              </a:rPr>
              <a:t> UC </a:t>
            </a:r>
            <a:r>
              <a:rPr lang="en-US" dirty="0" err="1">
                <a:solidFill>
                  <a:schemeClr val="tx1"/>
                </a:solidFill>
                <a:effectLst/>
                <a:latin typeface="+mj-lt"/>
                <a:ea typeface="Times New Roman" panose="02020603050405020304" pitchFamily="18" charset="0"/>
              </a:rPr>
              <a:t>hủy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đặt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(Cancel a booking)</a:t>
            </a:r>
          </a:p>
        </p:txBody>
      </p:sp>
    </p:spTree>
    <p:extLst>
      <p:ext uri="{BB962C8B-B14F-4D97-AF65-F5344CB8AC3E}">
        <p14:creationId xmlns:p14="http://schemas.microsoft.com/office/powerpoint/2010/main" val="210144567"/>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Biểu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UC</a:t>
            </a:r>
            <a:endParaRPr lang="aa-ET" sz="2800" dirty="0"/>
          </a:p>
        </p:txBody>
      </p:sp>
      <p:pic>
        <p:nvPicPr>
          <p:cNvPr id="5122" name="Picture 2">
            <a:extLst>
              <a:ext uri="{FF2B5EF4-FFF2-40B4-BE49-F238E27FC236}">
                <a16:creationId xmlns:a16="http://schemas.microsoft.com/office/drawing/2014/main" id="{9050E1E1-F076-4F7F-A3C8-3A102C7C06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41976" y="365125"/>
            <a:ext cx="6077985" cy="634503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1451906"/>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yêu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cầu</a:t>
            </a:r>
            <a:endParaRPr lang="aa-ET" sz="2800" dirty="0"/>
          </a:p>
        </p:txBody>
      </p:sp>
      <p:sp>
        <p:nvSpPr>
          <p:cNvPr id="6" name="Content Placeholder 2">
            <a:extLst>
              <a:ext uri="{FF2B5EF4-FFF2-40B4-BE49-F238E27FC236}">
                <a16:creationId xmlns:a16="http://schemas.microsoft.com/office/drawing/2014/main" id="{3F035B7D-EEA5-40DB-B602-877C09566E6C}"/>
              </a:ext>
            </a:extLst>
          </p:cNvPr>
          <p:cNvSpPr>
            <a:spLocks noGrp="1"/>
          </p:cNvSpPr>
          <p:nvPr>
            <p:ph sz="quarter" idx="10"/>
          </p:nvPr>
        </p:nvSpPr>
        <p:spPr>
          <a:xfrm>
            <a:off x="2713383" y="1082675"/>
            <a:ext cx="8640417" cy="4692650"/>
          </a:xfrm>
        </p:spPr>
        <p:txBody>
          <a:bodyPr>
            <a:noAutofit/>
          </a:bodyPr>
          <a:lstStyle/>
          <a:p>
            <a:pPr marL="0" marR="0" algn="just">
              <a:lnSpc>
                <a:spcPct val="115000"/>
              </a:lnSpc>
              <a:spcBef>
                <a:spcPts val="0"/>
              </a:spcBef>
              <a:spcAft>
                <a:spcPts val="1000"/>
              </a:spcAft>
            </a:pPr>
            <a:r>
              <a:rPr lang="en-US" b="1" i="1" dirty="0">
                <a:solidFill>
                  <a:schemeClr val="tx1"/>
                </a:solidFill>
                <a:effectLst/>
                <a:latin typeface="+mj-lt"/>
                <a:ea typeface="Times New Roman" panose="02020603050405020304" pitchFamily="18" charset="0"/>
              </a:rPr>
              <a:t>Use case </a:t>
            </a:r>
            <a:r>
              <a:rPr lang="en-US" b="1" i="1" dirty="0" err="1">
                <a:solidFill>
                  <a:schemeClr val="tx1"/>
                </a:solidFill>
                <a:effectLst/>
                <a:latin typeface="+mj-lt"/>
                <a:ea typeface="Times New Roman" panose="02020603050405020304" pitchFamily="18" charset="0"/>
              </a:rPr>
              <a:t>quản</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lí</a:t>
            </a:r>
            <a:r>
              <a:rPr lang="en-US" b="1" i="1" dirty="0">
                <a:solidFill>
                  <a:schemeClr val="tx1"/>
                </a:solidFill>
                <a:effectLst/>
                <a:latin typeface="+mj-lt"/>
                <a:ea typeface="Times New Roman" panose="02020603050405020304" pitchFamily="18" charset="0"/>
              </a:rPr>
              <a:t> </a:t>
            </a:r>
            <a:r>
              <a:rPr lang="en-US" b="1" i="1" dirty="0" err="1">
                <a:solidFill>
                  <a:schemeClr val="tx1"/>
                </a:solidFill>
                <a:effectLst/>
                <a:latin typeface="+mj-lt"/>
                <a:ea typeface="Times New Roman" panose="02020603050405020304" pitchFamily="18" charset="0"/>
              </a:rPr>
              <a:t>phòng</a:t>
            </a:r>
            <a:r>
              <a:rPr lang="en-US" b="1" i="1" dirty="0">
                <a:solidFill>
                  <a:schemeClr val="tx1"/>
                </a:solidFill>
                <a:effectLst/>
                <a:latin typeface="+mj-lt"/>
                <a:ea typeface="Times New Roman" panose="02020603050405020304" pitchFamily="18" charset="0"/>
              </a:rPr>
              <a:t> </a:t>
            </a:r>
            <a:endParaRPr lang="en-US" dirty="0">
              <a:solidFill>
                <a:schemeClr val="tx1"/>
              </a:solidFill>
              <a:effectLst/>
              <a:latin typeface="+mj-lt"/>
              <a:ea typeface="Times New Roman" panose="02020603050405020304" pitchFamily="18" charset="0"/>
            </a:endParaRPr>
          </a:p>
          <a:p>
            <a:pPr marL="0" marR="0" algn="just">
              <a:lnSpc>
                <a:spcPct val="115000"/>
              </a:lnSpc>
              <a:spcBef>
                <a:spcPts val="0"/>
              </a:spcBef>
              <a:spcAft>
                <a:spcPts val="1000"/>
              </a:spcAft>
            </a:pPr>
            <a:r>
              <a:rPr lang="en-US" dirty="0" err="1">
                <a:solidFill>
                  <a:schemeClr val="tx1"/>
                </a:solidFill>
                <a:effectLst/>
                <a:latin typeface="+mj-lt"/>
                <a:ea typeface="Times New Roman" panose="02020603050405020304" pitchFamily="18" charset="0"/>
              </a:rPr>
              <a:t>Quản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lí</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thêm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thì</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phải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tìm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sửa</a:t>
            </a:r>
            <a:r>
              <a:rPr lang="en-US" dirty="0">
                <a:solidFill>
                  <a:schemeClr val="tx1"/>
                </a:solidFill>
                <a:effectLst/>
                <a:latin typeface="+mj-lt"/>
                <a:ea typeface="Times New Roman" panose="02020603050405020304" pitchFamily="18" charset="0"/>
              </a:rPr>
              <a:t>/</a:t>
            </a:r>
            <a:r>
              <a:rPr lang="en-US" dirty="0" err="1">
                <a:solidFill>
                  <a:schemeClr val="tx1"/>
                </a:solidFill>
                <a:effectLst/>
                <a:latin typeface="+mj-lt"/>
                <a:ea typeface="Times New Roman" panose="02020603050405020304" pitchFamily="18" charset="0"/>
              </a:rPr>
              <a:t>xóa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Tìm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ở </a:t>
            </a:r>
            <a:r>
              <a:rPr lang="en-US" dirty="0" err="1">
                <a:solidFill>
                  <a:schemeClr val="tx1"/>
                </a:solidFill>
                <a:effectLst/>
                <a:latin typeface="+mj-lt"/>
                <a:ea typeface="Times New Roman" panose="02020603050405020304" pitchFamily="18" charset="0"/>
              </a:rPr>
              <a:t>đây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tìm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phòng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theo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theo</a:t>
            </a:r>
            <a:r>
              <a:rPr lang="en-US" dirty="0">
                <a:solidFill>
                  <a:schemeClr val="tx1"/>
                </a:solidFill>
                <a:effectLst/>
                <a:latin typeface="+mj-lt"/>
                <a:ea typeface="Times New Roman" panose="02020603050405020304" pitchFamily="18" charset="0"/>
              </a:rPr>
              <a:t> ID.</a:t>
            </a:r>
          </a:p>
          <a:p>
            <a:pPr marL="0" marR="0" algn="just">
              <a:lnSpc>
                <a:spcPct val="115000"/>
              </a:lnSpc>
              <a:spcBef>
                <a:spcPts val="0"/>
              </a:spcBef>
              <a:spcAft>
                <a:spcPts val="1000"/>
              </a:spcAft>
            </a:pP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tả</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use case: </a:t>
            </a:r>
          </a:p>
          <a:p>
            <a:pPr marL="342900" marR="0" lvl="0" indent="-342900" algn="just">
              <a:lnSpc>
                <a:spcPct val="115000"/>
              </a:lnSpc>
              <a:spcBef>
                <a:spcPts val="0"/>
              </a:spcBef>
              <a:spcAft>
                <a:spcPts val="1000"/>
              </a:spcAft>
              <a:buFont typeface="Wingdings" panose="05000000000000000000" pitchFamily="2" charset="2"/>
              <a:buChar char="Ø"/>
              <a:tabLst>
                <a:tab pos="457200" algn="l"/>
              </a:tabLst>
            </a:pPr>
            <a:r>
              <a:rPr lang="en-US" dirty="0">
                <a:solidFill>
                  <a:schemeClr val="tx1"/>
                </a:solidFill>
                <a:effectLst/>
                <a:latin typeface="+mj-lt"/>
                <a:ea typeface="Times New Roman" panose="02020603050405020304" pitchFamily="18" charset="0"/>
                <a:cs typeface="OpenSymbol"/>
              </a:rPr>
              <a:t>Add room: UC </a:t>
            </a:r>
            <a:r>
              <a:rPr lang="en-US" dirty="0" err="1">
                <a:solidFill>
                  <a:schemeClr val="tx1"/>
                </a:solidFill>
                <a:effectLst/>
                <a:latin typeface="+mj-lt"/>
                <a:ea typeface="Times New Roman" panose="02020603050405020304" pitchFamily="18" charset="0"/>
                <a:cs typeface="OpenSymbol"/>
              </a:rPr>
              <a:t>này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phép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người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quản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thêm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một</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mới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vào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thống</a:t>
            </a:r>
            <a:endParaRPr lang="en-US" dirty="0">
              <a:solidFill>
                <a:schemeClr val="tx1"/>
              </a:solidFill>
              <a:effectLst/>
              <a:latin typeface="+mj-lt"/>
              <a:ea typeface="Times New Roman" panose="02020603050405020304" pitchFamily="18" charset="0"/>
              <a:cs typeface="OpenSymbol"/>
            </a:endParaRPr>
          </a:p>
          <a:p>
            <a:pPr marL="342900" marR="0" lvl="0" indent="-342900" algn="just">
              <a:lnSpc>
                <a:spcPct val="115000"/>
              </a:lnSpc>
              <a:spcBef>
                <a:spcPts val="0"/>
              </a:spcBef>
              <a:spcAft>
                <a:spcPts val="1000"/>
              </a:spcAft>
              <a:buFont typeface="Wingdings" panose="05000000000000000000" pitchFamily="2" charset="2"/>
              <a:buChar char="Ø"/>
              <a:tabLst>
                <a:tab pos="457200" algn="l"/>
              </a:tabLst>
            </a:pPr>
            <a:r>
              <a:rPr lang="en-US" dirty="0">
                <a:solidFill>
                  <a:schemeClr val="tx1"/>
                </a:solidFill>
                <a:effectLst/>
                <a:latin typeface="+mj-lt"/>
                <a:ea typeface="Times New Roman" panose="02020603050405020304" pitchFamily="18" charset="0"/>
                <a:cs typeface="OpenSymbol"/>
              </a:rPr>
              <a:t>Edit room: UC </a:t>
            </a:r>
            <a:r>
              <a:rPr lang="en-US" dirty="0" err="1">
                <a:solidFill>
                  <a:schemeClr val="tx1"/>
                </a:solidFill>
                <a:effectLst/>
                <a:latin typeface="+mj-lt"/>
                <a:ea typeface="Times New Roman" panose="02020603050405020304" pitchFamily="18" charset="0"/>
                <a:cs typeface="OpenSymbol"/>
              </a:rPr>
              <a:t>này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phép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người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quản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chỉnh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sửa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một</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giá</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mô</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tả</a:t>
            </a:r>
            <a:r>
              <a:rPr lang="en-US" dirty="0">
                <a:solidFill>
                  <a:schemeClr val="tx1"/>
                </a:solidFill>
                <a:effectLst/>
                <a:latin typeface="+mj-lt"/>
                <a:ea typeface="Times New Roman" panose="02020603050405020304" pitchFamily="18" charset="0"/>
                <a:cs typeface="OpenSymbol"/>
              </a:rPr>
              <a:t>)</a:t>
            </a:r>
          </a:p>
          <a:p>
            <a:pPr marL="342900" marR="0" lvl="0" indent="-342900" algn="just">
              <a:lnSpc>
                <a:spcPct val="115000"/>
              </a:lnSpc>
              <a:spcBef>
                <a:spcPts val="0"/>
              </a:spcBef>
              <a:spcAft>
                <a:spcPts val="1000"/>
              </a:spcAft>
              <a:buFont typeface="Wingdings" panose="05000000000000000000" pitchFamily="2" charset="2"/>
              <a:buChar char="Ø"/>
              <a:tabLst>
                <a:tab pos="457200" algn="l"/>
              </a:tabLst>
            </a:pPr>
            <a:r>
              <a:rPr lang="en-US" dirty="0">
                <a:solidFill>
                  <a:schemeClr val="tx1"/>
                </a:solidFill>
                <a:effectLst/>
                <a:latin typeface="+mj-lt"/>
                <a:ea typeface="Times New Roman" panose="02020603050405020304" pitchFamily="18" charset="0"/>
                <a:cs typeface="OpenSymbol"/>
              </a:rPr>
              <a:t>Delete room: UC </a:t>
            </a:r>
            <a:r>
              <a:rPr lang="en-US" dirty="0" err="1">
                <a:solidFill>
                  <a:schemeClr val="tx1"/>
                </a:solidFill>
                <a:effectLst/>
                <a:latin typeface="+mj-lt"/>
                <a:ea typeface="Times New Roman" panose="02020603050405020304" pitchFamily="18" charset="0"/>
                <a:cs typeface="OpenSymbol"/>
              </a:rPr>
              <a:t>này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phép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người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quản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xóa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một</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a:t>
            </a:r>
          </a:p>
          <a:p>
            <a:pPr marL="342900" marR="0" lvl="0" indent="-342900" algn="just">
              <a:lnSpc>
                <a:spcPct val="115000"/>
              </a:lnSpc>
              <a:spcBef>
                <a:spcPts val="0"/>
              </a:spcBef>
              <a:spcAft>
                <a:spcPts val="1000"/>
              </a:spcAft>
              <a:buFont typeface="Wingdings" panose="05000000000000000000" pitchFamily="2" charset="2"/>
              <a:buChar char="Ø"/>
              <a:tabLst>
                <a:tab pos="457200" algn="l"/>
              </a:tabLst>
            </a:pPr>
            <a:r>
              <a:rPr lang="en-US" dirty="0">
                <a:solidFill>
                  <a:schemeClr val="tx1"/>
                </a:solidFill>
                <a:effectLst/>
                <a:latin typeface="+mj-lt"/>
                <a:ea typeface="Times New Roman" panose="02020603050405020304" pitchFamily="18" charset="0"/>
                <a:cs typeface="OpenSymbol"/>
              </a:rPr>
              <a:t>Search room: UC </a:t>
            </a:r>
            <a:r>
              <a:rPr lang="en-US" dirty="0" err="1">
                <a:solidFill>
                  <a:schemeClr val="tx1"/>
                </a:solidFill>
                <a:effectLst/>
                <a:latin typeface="+mj-lt"/>
                <a:ea typeface="Times New Roman" panose="02020603050405020304" pitchFamily="18" charset="0"/>
                <a:cs typeface="OpenSymbol"/>
              </a:rPr>
              <a:t>này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phép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tìm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để</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phục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vụ</a:t>
            </a:r>
            <a:r>
              <a:rPr lang="en-US" dirty="0">
                <a:solidFill>
                  <a:schemeClr val="tx1"/>
                </a:solidFill>
                <a:effectLst/>
                <a:latin typeface="+mj-lt"/>
                <a:ea typeface="Times New Roman" panose="02020603050405020304" pitchFamily="18" charset="0"/>
                <a:cs typeface="OpenSymbol"/>
              </a:rPr>
              <a:t> UC </a:t>
            </a:r>
            <a:r>
              <a:rPr lang="en-US" dirty="0" err="1">
                <a:solidFill>
                  <a:schemeClr val="tx1"/>
                </a:solidFill>
                <a:effectLst/>
                <a:latin typeface="+mj-lt"/>
                <a:ea typeface="Times New Roman" panose="02020603050405020304" pitchFamily="18" charset="0"/>
                <a:cs typeface="OpenSymbol"/>
              </a:rPr>
              <a:t>sửa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hoặc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xóa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Việc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tìm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kiếm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có</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thể</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thực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tìm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theo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hoặc</a:t>
            </a:r>
            <a:r>
              <a:rPr lang="en-US" dirty="0">
                <a:solidFill>
                  <a:schemeClr val="tx1"/>
                </a:solidFill>
                <a:effectLst/>
                <a:latin typeface="+mj-lt"/>
                <a:ea typeface="Times New Roman" panose="02020603050405020304" pitchFamily="18" charset="0"/>
                <a:cs typeface="OpenSymbol"/>
              </a:rPr>
              <a:t> id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a:t>
            </a:r>
          </a:p>
        </p:txBody>
      </p:sp>
    </p:spTree>
    <p:extLst>
      <p:ext uri="{BB962C8B-B14F-4D97-AF65-F5344CB8AC3E}">
        <p14:creationId xmlns:p14="http://schemas.microsoft.com/office/powerpoint/2010/main" val="56153846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Biểu</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UC</a:t>
            </a:r>
            <a:endParaRPr lang="aa-ET" sz="2800" dirty="0"/>
          </a:p>
        </p:txBody>
      </p:sp>
      <p:pic>
        <p:nvPicPr>
          <p:cNvPr id="6146" name="Picture 2">
            <a:extLst>
              <a:ext uri="{FF2B5EF4-FFF2-40B4-BE49-F238E27FC236}">
                <a16:creationId xmlns:a16="http://schemas.microsoft.com/office/drawing/2014/main" id="{9921E624-3169-4F34-ABA2-F48B319262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2279" y="571293"/>
            <a:ext cx="6351311" cy="579385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466595"/>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5</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46952" y="1285875"/>
            <a:ext cx="8406848" cy="4692650"/>
          </a:xfrm>
        </p:spPr>
        <p:txBody>
          <a:bodyPr>
            <a:normAutofit/>
          </a:bodyPr>
          <a:lstStyle/>
          <a:p>
            <a:pPr marL="342900" indent="-342900">
              <a:lnSpc>
                <a:spcPct val="150000"/>
              </a:lnSpc>
              <a:buFont typeface="Wingdings" panose="05000000000000000000" pitchFamily="2" charset="2"/>
              <a:buChar char="Ø"/>
            </a:pP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khái</a:t>
            </a:r>
            <a:r>
              <a:rPr lang="en-US" dirty="0">
                <a:solidFill>
                  <a:schemeClr val="tx1"/>
                </a:solidFill>
                <a:latin typeface="+mj-lt"/>
              </a:rPr>
              <a:t> </a:t>
            </a:r>
            <a:r>
              <a:rPr lang="en-US" dirty="0" err="1">
                <a:solidFill>
                  <a:schemeClr val="tx1"/>
                </a:solidFill>
                <a:latin typeface="+mj-lt"/>
              </a:rPr>
              <a:t>niệm</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yêu</a:t>
            </a:r>
            <a:r>
              <a:rPr lang="en-US" dirty="0">
                <a:solidFill>
                  <a:schemeClr val="tx1"/>
                </a:solidFill>
                <a:latin typeface="+mj-lt"/>
              </a:rPr>
              <a:t> </a:t>
            </a:r>
            <a:r>
              <a:rPr lang="en-US" dirty="0" err="1">
                <a:solidFill>
                  <a:schemeClr val="tx1"/>
                </a:solidFill>
                <a:latin typeface="+mj-lt"/>
              </a:rPr>
              <a:t>cầu</a:t>
            </a:r>
            <a:r>
              <a:rPr lang="en-US" dirty="0">
                <a:solidFill>
                  <a:schemeClr val="tx1"/>
                </a:solidFill>
                <a:latin typeface="+mj-lt"/>
              </a:rPr>
              <a:t>, qui </a:t>
            </a:r>
            <a:r>
              <a:rPr lang="en-US" dirty="0" err="1">
                <a:solidFill>
                  <a:schemeClr val="tx1"/>
                </a:solidFill>
                <a:latin typeface="+mj-lt"/>
              </a:rPr>
              <a:t>trình</a:t>
            </a:r>
            <a:r>
              <a:rPr lang="en-US" dirty="0">
                <a:solidFill>
                  <a:schemeClr val="tx1"/>
                </a:solidFill>
                <a:latin typeface="+mj-lt"/>
              </a:rPr>
              <a:t>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lấy</a:t>
            </a:r>
            <a:r>
              <a:rPr lang="en-US" dirty="0">
                <a:solidFill>
                  <a:schemeClr val="tx1"/>
                </a:solidFill>
                <a:latin typeface="+mj-lt"/>
              </a:rPr>
              <a:t> </a:t>
            </a:r>
            <a:r>
              <a:rPr lang="en-US" dirty="0" err="1">
                <a:solidFill>
                  <a:schemeClr val="tx1"/>
                </a:solidFill>
                <a:latin typeface="+mj-lt"/>
              </a:rPr>
              <a:t>yêu</a:t>
            </a:r>
            <a:r>
              <a:rPr lang="en-US" dirty="0">
                <a:solidFill>
                  <a:schemeClr val="tx1"/>
                </a:solidFill>
                <a:latin typeface="+mj-lt"/>
              </a:rPr>
              <a:t> </a:t>
            </a:r>
            <a:r>
              <a:rPr lang="en-US" dirty="0" err="1">
                <a:solidFill>
                  <a:schemeClr val="tx1"/>
                </a:solidFill>
                <a:latin typeface="+mj-lt"/>
              </a:rPr>
              <a:t>cầu</a:t>
            </a:r>
            <a:r>
              <a:rPr lang="en-US" dirty="0">
                <a:solidFill>
                  <a:schemeClr val="tx1"/>
                </a:solidFill>
                <a:latin typeface="+mj-lt"/>
              </a:rPr>
              <a:t>.</a:t>
            </a:r>
          </a:p>
          <a:p>
            <a:pPr marL="342900" indent="-342900">
              <a:lnSpc>
                <a:spcPct val="150000"/>
              </a:lnSpc>
              <a:buFont typeface="Wingdings" panose="05000000000000000000" pitchFamily="2" charset="2"/>
              <a:buChar char="Ø"/>
            </a:pPr>
            <a:r>
              <a:rPr lang="en-US" sz="2000" kern="50" dirty="0" err="1">
                <a:solidFill>
                  <a:schemeClr val="tx1"/>
                </a:solidFill>
                <a:latin typeface="+mj-lt"/>
                <a:ea typeface="SimSun" panose="02010600030101010101" pitchFamily="2" charset="-122"/>
                <a:cs typeface="Tahoma" panose="020B0604030504040204" pitchFamily="34" charset="0"/>
              </a:rPr>
              <a:t>Xác</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định</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yêu</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cầu</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khách</a:t>
            </a:r>
            <a:r>
              <a:rPr lang="en-US" sz="2000" kern="50" dirty="0">
                <a:solidFill>
                  <a:schemeClr val="tx1"/>
                </a:solidFill>
                <a:latin typeface="+mj-lt"/>
                <a:ea typeface="SimSun" panose="02010600030101010101" pitchFamily="2" charset="-122"/>
                <a:cs typeface="Tahoma" panose="020B0604030504040204" pitchFamily="34" charset="0"/>
              </a:rPr>
              <a:t> hang</a:t>
            </a:r>
            <a:endParaRPr lang="en-US" kern="50" dirty="0">
              <a:solidFill>
                <a:schemeClr val="tx1"/>
              </a:solidFill>
              <a:latin typeface="+mj-lt"/>
              <a:ea typeface="SimSun" panose="02010600030101010101" pitchFamily="2" charset="-122"/>
              <a:cs typeface="Tahoma" panose="020B0604030504040204" pitchFamily="34" charset="0"/>
            </a:endParaRPr>
          </a:p>
          <a:p>
            <a:pPr marL="342900" indent="-342900">
              <a:lnSpc>
                <a:spcPct val="150000"/>
              </a:lnSpc>
              <a:buFont typeface="Wingdings" panose="05000000000000000000" pitchFamily="2" charset="2"/>
              <a:buChar char="Ø"/>
            </a:pPr>
            <a:r>
              <a:rPr lang="en-US" sz="2000" kern="50" dirty="0" err="1">
                <a:solidFill>
                  <a:schemeClr val="tx1"/>
                </a:solidFill>
                <a:latin typeface="+mj-lt"/>
                <a:ea typeface="SimSun" panose="02010600030101010101" pitchFamily="2" charset="-122"/>
                <a:cs typeface="Tahoma" panose="020B0604030504040204" pitchFamily="34" charset="0"/>
              </a:rPr>
              <a:t>Tìm</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hiểu</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lĩnh</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vực</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của</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ứng</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dụng</a:t>
            </a:r>
            <a:endParaRPr lang="en-US" kern="50" dirty="0">
              <a:solidFill>
                <a:schemeClr val="tx1"/>
              </a:solidFill>
              <a:latin typeface="+mj-lt"/>
              <a:ea typeface="SimSun" panose="02010600030101010101" pitchFamily="2" charset="-122"/>
              <a:cs typeface="Tahoma" panose="020B0604030504040204" pitchFamily="34" charset="0"/>
            </a:endParaRPr>
          </a:p>
          <a:p>
            <a:pPr marL="342900" indent="-342900">
              <a:lnSpc>
                <a:spcPct val="150000"/>
              </a:lnSpc>
              <a:buFont typeface="Wingdings" panose="05000000000000000000" pitchFamily="2" charset="2"/>
              <a:buChar char="Ø"/>
            </a:pPr>
            <a:r>
              <a:rPr lang="en-US" sz="2000" kern="50" dirty="0" err="1">
                <a:solidFill>
                  <a:schemeClr val="tx1"/>
                </a:solidFill>
                <a:latin typeface="+mj-lt"/>
                <a:ea typeface="SimSun" panose="02010600030101010101" pitchFamily="2" charset="-122"/>
                <a:cs typeface="Tahoma" panose="020B0604030504040204" pitchFamily="34" charset="0"/>
              </a:rPr>
              <a:t>Xây</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dựng</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mô</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hình</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nghiệp</a:t>
            </a:r>
            <a:r>
              <a:rPr lang="en-US" sz="2000" kern="50" dirty="0">
                <a:solidFill>
                  <a:schemeClr val="tx1"/>
                </a:solidFill>
                <a:latin typeface="+mj-lt"/>
                <a:ea typeface="SimSun" panose="02010600030101010101" pitchFamily="2" charset="-122"/>
                <a:cs typeface="Tahoma" panose="020B0604030504040204" pitchFamily="34" charset="0"/>
              </a:rPr>
              <a:t> </a:t>
            </a:r>
            <a:r>
              <a:rPr lang="en-US" sz="2000" kern="50" dirty="0" err="1">
                <a:solidFill>
                  <a:schemeClr val="tx1"/>
                </a:solidFill>
                <a:latin typeface="+mj-lt"/>
                <a:ea typeface="SimSun" panose="02010600030101010101" pitchFamily="2" charset="-122"/>
                <a:cs typeface="Tahoma" panose="020B0604030504040204" pitchFamily="34" charset="0"/>
              </a:rPr>
              <a:t>vụ</a:t>
            </a:r>
            <a:endParaRPr lang="en-US" sz="2000" kern="50" dirty="0">
              <a:solidFill>
                <a:schemeClr val="tx1"/>
              </a:solidFill>
              <a:latin typeface="+mj-lt"/>
              <a:ea typeface="SimSun" panose="02010600030101010101" pitchFamily="2" charset="-122"/>
              <a:cs typeface="Tahoma" panose="020B0604030504040204" pitchFamily="34" charset="0"/>
            </a:endParaRPr>
          </a:p>
          <a:p>
            <a:pPr marL="342900" indent="-342900">
              <a:lnSpc>
                <a:spcPct val="150000"/>
              </a:lnSpc>
              <a:buFont typeface="Wingdings" panose="05000000000000000000" pitchFamily="2" charset="2"/>
              <a:buChar char="Ø"/>
            </a:pPr>
            <a:endParaRPr lang="vi-VN" sz="2000" dirty="0">
              <a:solidFill>
                <a:schemeClr val="tx1"/>
              </a:solidFill>
            </a:endParaRPr>
          </a:p>
        </p:txBody>
      </p:sp>
    </p:spTree>
    <p:extLst>
      <p:ext uri="{BB962C8B-B14F-4D97-AF65-F5344CB8AC3E}">
        <p14:creationId xmlns:p14="http://schemas.microsoft.com/office/powerpoint/2010/main" val="407297324"/>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2181139"/>
          </a:xfrm>
        </p:spPr>
        <p:txBody>
          <a:bodyPr anchor="b">
            <a:normAutofit/>
          </a:bodyPr>
          <a:lstStyle/>
          <a:p>
            <a:r>
              <a:rPr lang="en-US" dirty="0" err="1"/>
              <a:t>Chương</a:t>
            </a:r>
            <a:r>
              <a:rPr lang="en-US" dirty="0"/>
              <a:t> 6: </a:t>
            </a:r>
            <a:r>
              <a:rPr lang="en-US" sz="4400" dirty="0" err="1"/>
              <a:t>Phân</a:t>
            </a:r>
            <a:r>
              <a:rPr lang="en-US" sz="4400" dirty="0"/>
              <a:t> </a:t>
            </a:r>
            <a:r>
              <a:rPr lang="en-US" sz="4400" dirty="0" err="1"/>
              <a:t>tích</a:t>
            </a:r>
            <a:endParaRPr lang="aa-ET" dirty="0"/>
          </a:p>
        </p:txBody>
      </p:sp>
    </p:spTree>
    <p:extLst>
      <p:ext uri="{BB962C8B-B14F-4D97-AF65-F5344CB8AC3E}">
        <p14:creationId xmlns:p14="http://schemas.microsoft.com/office/powerpoint/2010/main" val="241925838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6: </a:t>
            </a:r>
            <a:r>
              <a:rPr lang="en-US" sz="2800" dirty="0" err="1"/>
              <a:t>Phân</a:t>
            </a:r>
            <a:r>
              <a:rPr lang="en-US" sz="2800" dirty="0"/>
              <a:t> </a:t>
            </a:r>
            <a:r>
              <a:rPr lang="en-US" sz="2800" dirty="0" err="1"/>
              <a:t>tích</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94822" y="1285875"/>
            <a:ext cx="8058978"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6: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phân</a:t>
            </a:r>
            <a:r>
              <a:rPr lang="en-US" dirty="0">
                <a:solidFill>
                  <a:schemeClr val="tx1"/>
                </a:solidFill>
                <a:latin typeface="+mj-lt"/>
              </a:rPr>
              <a:t> </a:t>
            </a:r>
            <a:r>
              <a:rPr lang="en-US" dirty="0" err="1">
                <a:solidFill>
                  <a:schemeClr val="tx1"/>
                </a:solidFill>
                <a:latin typeface="+mj-lt"/>
              </a:rPr>
              <a:t>tích</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6:</a:t>
            </a: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Khái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chung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pha</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phân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tích</a:t>
            </a:r>
            <a:endParaRPr lang="en-US" sz="2000" kern="50" dirty="0">
              <a:latin typeface="+mj-lt"/>
              <a:ea typeface="SimSun" panose="02010600030101010101" pitchFamily="2" charset="-122"/>
              <a:cs typeface="Tahoma" panose="020B0604030504040204" pitchFamily="34" charset="0"/>
            </a:endParaRP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Viết</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kịch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bản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sử</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dụng</a:t>
            </a:r>
            <a:r>
              <a:rPr lang="en-US" kern="50" dirty="0">
                <a:solidFill>
                  <a:schemeClr val="tx1"/>
                </a:solidFill>
                <a:latin typeface="+mj-lt"/>
                <a:ea typeface="SimSun" panose="02010600030101010101" pitchFamily="2" charset="-122"/>
                <a:cs typeface="Tahoma" panose="020B0604030504040204" pitchFamily="34" charset="0"/>
              </a:rPr>
              <a:t> (scenario)</a:t>
            </a: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Trích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và</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xây</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dựng</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sơ</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đồ</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endParaRPr lang="en-US" kern="50" dirty="0">
              <a:solidFill>
                <a:schemeClr val="tx1"/>
              </a:solidFill>
              <a:latin typeface="+mj-lt"/>
              <a:ea typeface="SimSun" panose="02010600030101010101" pitchFamily="2" charset="-122"/>
              <a:cs typeface="Tahoma" panose="020B0604030504040204" pitchFamily="34" charset="0"/>
            </a:endParaRP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Phân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tích</a:t>
            </a:r>
            <a:r>
              <a:rPr lang="en-US" kern="50" dirty="0">
                <a:solidFill>
                  <a:schemeClr val="tx1"/>
                </a:solidFill>
                <a:latin typeface="+mj-lt"/>
                <a:ea typeface="SimSun" panose="02010600030101010101" pitchFamily="2" charset="-122"/>
                <a:cs typeface="Tahoma" panose="020B0604030504040204" pitchFamily="34" charset="0"/>
              </a:rPr>
              <a:t> module</a:t>
            </a: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15415324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Các</a:t>
            </a:r>
            <a:r>
              <a:rPr lang="en-US" sz="2800" i="1" dirty="0">
                <a:latin typeface="+mj-lt"/>
              </a:rPr>
              <a:t> </a:t>
            </a:r>
            <a:r>
              <a:rPr lang="en-US" sz="2800" i="1" dirty="0" err="1">
                <a:latin typeface="+mj-lt"/>
              </a:rPr>
              <a:t>vấn</a:t>
            </a:r>
            <a:r>
              <a:rPr lang="en-US" sz="2800" i="1" dirty="0">
                <a:latin typeface="+mj-lt"/>
              </a:rPr>
              <a:t> </a:t>
            </a:r>
            <a:r>
              <a:rPr lang="en-US" sz="2800" i="1" dirty="0" err="1">
                <a:latin typeface="+mj-lt"/>
              </a:rPr>
              <a:t>đề</a:t>
            </a:r>
            <a:r>
              <a:rPr lang="en-US" sz="2800" i="1" dirty="0">
                <a:latin typeface="+mj-lt"/>
              </a:rPr>
              <a:t> </a:t>
            </a:r>
            <a:r>
              <a:rPr lang="en-US" sz="2800" i="1" dirty="0" err="1">
                <a:latin typeface="+mj-lt"/>
              </a:rPr>
              <a:t>thường</a:t>
            </a:r>
            <a:r>
              <a:rPr lang="en-US" sz="2800" i="1" dirty="0">
                <a:latin typeface="+mj-lt"/>
              </a:rPr>
              <a:t> </a:t>
            </a:r>
            <a:r>
              <a:rPr lang="en-US" sz="2800" i="1" dirty="0" err="1">
                <a:latin typeface="+mj-lt"/>
              </a:rPr>
              <a:t>gặp</a:t>
            </a:r>
            <a:r>
              <a:rPr lang="en-US" sz="2800" i="1" dirty="0">
                <a:latin typeface="+mj-lt"/>
              </a:rPr>
              <a:t> </a:t>
            </a:r>
            <a:r>
              <a:rPr lang="en-US" sz="2800" i="1" dirty="0" err="1">
                <a:latin typeface="+mj-lt"/>
              </a:rPr>
              <a:t>khi</a:t>
            </a:r>
            <a:r>
              <a:rPr lang="en-US" sz="2800" i="1" dirty="0">
                <a:latin typeface="+mj-lt"/>
              </a:rPr>
              <a:t> </a:t>
            </a:r>
            <a:r>
              <a:rPr lang="en-US" sz="2800" i="1" dirty="0" err="1">
                <a:latin typeface="+mj-lt"/>
              </a:rPr>
              <a:t>phát</a:t>
            </a:r>
            <a:r>
              <a:rPr lang="en-US" sz="2800" i="1" dirty="0">
                <a:latin typeface="+mj-lt"/>
              </a:rPr>
              <a:t> </a:t>
            </a:r>
            <a:r>
              <a:rPr lang="en-US" sz="2800" i="1" dirty="0" err="1">
                <a:latin typeface="+mj-lt"/>
              </a:rPr>
              <a:t>triển</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pic>
        <p:nvPicPr>
          <p:cNvPr id="8" name="Picture 7">
            <a:extLst>
              <a:ext uri="{FF2B5EF4-FFF2-40B4-BE49-F238E27FC236}">
                <a16:creationId xmlns:a16="http://schemas.microsoft.com/office/drawing/2014/main" id="{33C08A68-F26E-4753-8972-7B27BC5FAE0A}"/>
              </a:ext>
            </a:extLst>
          </p:cNvPr>
          <p:cNvPicPr>
            <a:picLocks noChangeAspect="1"/>
          </p:cNvPicPr>
          <p:nvPr/>
        </p:nvPicPr>
        <p:blipFill>
          <a:blip r:embed="rId2"/>
          <a:stretch>
            <a:fillRect/>
          </a:stretch>
        </p:blipFill>
        <p:spPr>
          <a:xfrm>
            <a:off x="3250096" y="920709"/>
            <a:ext cx="8165235" cy="5022779"/>
          </a:xfrm>
          <a:prstGeom prst="rect">
            <a:avLst/>
          </a:prstGeom>
        </p:spPr>
      </p:pic>
    </p:spTree>
    <p:extLst>
      <p:ext uri="{BB962C8B-B14F-4D97-AF65-F5344CB8AC3E}">
        <p14:creationId xmlns:p14="http://schemas.microsoft.com/office/powerpoint/2010/main" val="368453669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17743" y="1285875"/>
            <a:ext cx="8536057" cy="4692650"/>
          </a:xfrm>
        </p:spPr>
        <p:txBody>
          <a:bodyPr>
            <a:normAutofit/>
          </a:bodyPr>
          <a:lstStyle/>
          <a:p>
            <a:pPr marR="104775">
              <a:lnSpc>
                <a:spcPct val="100000"/>
              </a:lnSpc>
              <a:spcBef>
                <a:spcPts val="100"/>
              </a:spcBef>
            </a:pPr>
            <a:r>
              <a:rPr lang="en-US" sz="2100" b="1" spc="-5" dirty="0" err="1">
                <a:solidFill>
                  <a:schemeClr val="tx1"/>
                </a:solidFill>
              </a:rPr>
              <a:t>Mục</a:t>
            </a:r>
            <a:r>
              <a:rPr lang="en-US" sz="2100" b="1" spc="-5" dirty="0">
                <a:solidFill>
                  <a:schemeClr val="tx1"/>
                </a:solidFill>
              </a:rPr>
              <a:t> </a:t>
            </a:r>
            <a:r>
              <a:rPr lang="en-US" sz="2100" b="1" spc="-5" dirty="0" err="1">
                <a:solidFill>
                  <a:schemeClr val="tx1"/>
                </a:solidFill>
              </a:rPr>
              <a:t>đích</a:t>
            </a:r>
            <a:r>
              <a:rPr lang="en-US" sz="2100" b="1" spc="-5" dirty="0">
                <a:solidFill>
                  <a:schemeClr val="tx1"/>
                </a:solidFill>
              </a:rPr>
              <a:t> </a:t>
            </a:r>
            <a:r>
              <a:rPr lang="en-US" sz="2100" b="1" spc="-5" dirty="0" err="1">
                <a:solidFill>
                  <a:schemeClr val="tx1"/>
                </a:solidFill>
              </a:rPr>
              <a:t>của</a:t>
            </a:r>
            <a:r>
              <a:rPr lang="en-US" sz="2100" b="1" spc="-5" dirty="0">
                <a:solidFill>
                  <a:schemeClr val="tx1"/>
                </a:solidFill>
              </a:rPr>
              <a:t> </a:t>
            </a:r>
            <a:r>
              <a:rPr lang="en-US" sz="2100" b="1" spc="-5" dirty="0" err="1">
                <a:solidFill>
                  <a:schemeClr val="tx1"/>
                </a:solidFill>
              </a:rPr>
              <a:t>pha</a:t>
            </a:r>
            <a:r>
              <a:rPr lang="en-US" sz="2100" b="1" spc="-5" dirty="0">
                <a:solidFill>
                  <a:schemeClr val="tx1"/>
                </a:solidFill>
              </a:rPr>
              <a:t> </a:t>
            </a:r>
            <a:r>
              <a:rPr lang="en-US" sz="2100" b="1" spc="-5" dirty="0" err="1">
                <a:solidFill>
                  <a:schemeClr val="tx1"/>
                </a:solidFill>
              </a:rPr>
              <a:t>phân</a:t>
            </a:r>
            <a:r>
              <a:rPr lang="en-US" sz="2100" b="1" spc="-5" dirty="0">
                <a:solidFill>
                  <a:schemeClr val="tx1"/>
                </a:solidFill>
              </a:rPr>
              <a:t> </a:t>
            </a:r>
            <a:r>
              <a:rPr lang="en-US" sz="2100" b="1" spc="-5" dirty="0" err="1">
                <a:solidFill>
                  <a:schemeClr val="tx1"/>
                </a:solidFill>
              </a:rPr>
              <a:t>tích</a:t>
            </a:r>
            <a:r>
              <a:rPr lang="en-US" sz="2100" b="1" spc="-5" dirty="0">
                <a:solidFill>
                  <a:schemeClr val="tx1"/>
                </a:solidFill>
              </a:rPr>
              <a:t>:</a:t>
            </a:r>
          </a:p>
          <a:p>
            <a:pPr marL="342900" marR="104775" indent="-342900">
              <a:lnSpc>
                <a:spcPct val="100000"/>
              </a:lnSpc>
              <a:spcBef>
                <a:spcPts val="600"/>
              </a:spcBef>
              <a:buFont typeface="Wingdings" panose="05000000000000000000" pitchFamily="2" charset="2"/>
              <a:buChar char="Ø"/>
            </a:pPr>
            <a:r>
              <a:rPr lang="vi-VN" sz="2100" spc="-5" dirty="0">
                <a:solidFill>
                  <a:schemeClr val="tx1"/>
                </a:solidFill>
              </a:rPr>
              <a:t>Giúp đội phát triển hiểu </a:t>
            </a:r>
            <a:r>
              <a:rPr lang="vi-VN" sz="2100" dirty="0">
                <a:solidFill>
                  <a:schemeClr val="tx1"/>
                </a:solidFill>
              </a:rPr>
              <a:t>sâu </a:t>
            </a:r>
            <a:r>
              <a:rPr lang="vi-VN" sz="2100" spc="-5" dirty="0">
                <a:solidFill>
                  <a:schemeClr val="tx1"/>
                </a:solidFill>
              </a:rPr>
              <a:t>hơn </a:t>
            </a:r>
            <a:r>
              <a:rPr lang="vi-VN" sz="2100" dirty="0">
                <a:solidFill>
                  <a:schemeClr val="tx1"/>
                </a:solidFill>
              </a:rPr>
              <a:t>yêu cầu </a:t>
            </a:r>
            <a:r>
              <a:rPr lang="vi-VN" sz="2100" spc="-5" dirty="0">
                <a:solidFill>
                  <a:schemeClr val="tx1"/>
                </a:solidFill>
              </a:rPr>
              <a:t>của  khách</a:t>
            </a:r>
            <a:r>
              <a:rPr lang="vi-VN" sz="2100" spc="-10" dirty="0">
                <a:solidFill>
                  <a:schemeClr val="tx1"/>
                </a:solidFill>
              </a:rPr>
              <a:t> </a:t>
            </a:r>
            <a:r>
              <a:rPr lang="vi-VN" sz="2100" spc="-5" dirty="0">
                <a:solidFill>
                  <a:schemeClr val="tx1"/>
                </a:solidFill>
              </a:rPr>
              <a:t>hàng</a:t>
            </a:r>
            <a:endParaRPr lang="vi-VN" sz="2100" dirty="0">
              <a:solidFill>
                <a:schemeClr val="tx1"/>
              </a:solidFill>
            </a:endParaRPr>
          </a:p>
          <a:p>
            <a:pPr marL="342900" marR="5080" indent="-342900">
              <a:lnSpc>
                <a:spcPct val="100000"/>
              </a:lnSpc>
              <a:spcBef>
                <a:spcPts val="800"/>
              </a:spcBef>
              <a:buFont typeface="Wingdings" panose="05000000000000000000" pitchFamily="2" charset="2"/>
              <a:buChar char="Ø"/>
            </a:pPr>
            <a:r>
              <a:rPr lang="vi-VN" sz="2100" spc="-5" dirty="0">
                <a:solidFill>
                  <a:schemeClr val="tx1"/>
                </a:solidFill>
              </a:rPr>
              <a:t>Đặc </a:t>
            </a:r>
            <a:r>
              <a:rPr lang="vi-VN" sz="2100" dirty="0">
                <a:solidFill>
                  <a:schemeClr val="tx1"/>
                </a:solidFill>
              </a:rPr>
              <a:t>tả yêu cầu của </a:t>
            </a:r>
            <a:r>
              <a:rPr lang="vi-VN" sz="2100" spc="-5" dirty="0">
                <a:solidFill>
                  <a:schemeClr val="tx1"/>
                </a:solidFill>
              </a:rPr>
              <a:t>khách hàng dưới dạng </a:t>
            </a:r>
            <a:r>
              <a:rPr lang="vi-VN" sz="2100" dirty="0">
                <a:solidFill>
                  <a:schemeClr val="tx1"/>
                </a:solidFill>
              </a:rPr>
              <a:t>có  </a:t>
            </a:r>
            <a:r>
              <a:rPr lang="vi-VN" sz="2100" spc="-5" dirty="0">
                <a:solidFill>
                  <a:schemeClr val="tx1"/>
                </a:solidFill>
              </a:rPr>
              <a:t>thể </a:t>
            </a:r>
            <a:r>
              <a:rPr lang="vi-VN" sz="2100" dirty="0">
                <a:solidFill>
                  <a:schemeClr val="tx1"/>
                </a:solidFill>
              </a:rPr>
              <a:t>làm đầu vào cho </a:t>
            </a:r>
            <a:r>
              <a:rPr lang="vi-VN" sz="2100" spc="-5" dirty="0">
                <a:solidFill>
                  <a:schemeClr val="tx1"/>
                </a:solidFill>
              </a:rPr>
              <a:t>thiết </a:t>
            </a:r>
            <a:r>
              <a:rPr lang="vi-VN" sz="2100" dirty="0">
                <a:solidFill>
                  <a:schemeClr val="tx1"/>
                </a:solidFill>
              </a:rPr>
              <a:t>kế và cài </a:t>
            </a:r>
            <a:r>
              <a:rPr lang="vi-VN" sz="2100" spc="-5" dirty="0">
                <a:solidFill>
                  <a:schemeClr val="tx1"/>
                </a:solidFill>
              </a:rPr>
              <a:t>đặt</a:t>
            </a:r>
            <a:r>
              <a:rPr lang="vi-VN" sz="2100" spc="-75" dirty="0">
                <a:solidFill>
                  <a:schemeClr val="tx1"/>
                </a:solidFill>
              </a:rPr>
              <a:t> </a:t>
            </a:r>
            <a:r>
              <a:rPr lang="vi-VN" sz="2100" spc="-5" dirty="0">
                <a:solidFill>
                  <a:schemeClr val="tx1"/>
                </a:solidFill>
              </a:rPr>
              <a:t>được</a:t>
            </a:r>
            <a:endParaRPr lang="en-US" sz="2100" spc="-5" dirty="0">
              <a:solidFill>
                <a:schemeClr val="tx1"/>
              </a:solidFill>
            </a:endParaRPr>
          </a:p>
          <a:p>
            <a:pPr marR="5080">
              <a:lnSpc>
                <a:spcPct val="100000"/>
              </a:lnSpc>
              <a:spcBef>
                <a:spcPts val="800"/>
              </a:spcBef>
            </a:pPr>
            <a:endParaRPr lang="en-US" sz="2100" spc="-5" dirty="0">
              <a:solidFill>
                <a:schemeClr val="tx1"/>
              </a:solidFill>
            </a:endParaRPr>
          </a:p>
          <a:p>
            <a:pPr marR="5080">
              <a:lnSpc>
                <a:spcPct val="100000"/>
              </a:lnSpc>
              <a:spcBef>
                <a:spcPts val="800"/>
              </a:spcBef>
            </a:pPr>
            <a:r>
              <a:rPr lang="en-US" sz="2100" b="1" spc="-5" dirty="0" err="1">
                <a:solidFill>
                  <a:schemeClr val="tx1"/>
                </a:solidFill>
              </a:rPr>
              <a:t>Các</a:t>
            </a:r>
            <a:r>
              <a:rPr lang="en-US" sz="2100" b="1" spc="-5" dirty="0">
                <a:solidFill>
                  <a:schemeClr val="tx1"/>
                </a:solidFill>
              </a:rPr>
              <a:t> </a:t>
            </a:r>
            <a:r>
              <a:rPr lang="en-US" sz="2100" b="1" spc="-5" dirty="0" err="1">
                <a:solidFill>
                  <a:schemeClr val="tx1"/>
                </a:solidFill>
              </a:rPr>
              <a:t>công</a:t>
            </a:r>
            <a:r>
              <a:rPr lang="en-US" sz="2100" b="1" spc="-5" dirty="0">
                <a:solidFill>
                  <a:schemeClr val="tx1"/>
                </a:solidFill>
              </a:rPr>
              <a:t> </a:t>
            </a:r>
            <a:r>
              <a:rPr lang="en-US" sz="2100" b="1" spc="-5" dirty="0" err="1">
                <a:solidFill>
                  <a:schemeClr val="tx1"/>
                </a:solidFill>
              </a:rPr>
              <a:t>việc</a:t>
            </a:r>
            <a:r>
              <a:rPr lang="en-US" sz="2100" b="1" spc="-5" dirty="0">
                <a:solidFill>
                  <a:schemeClr val="tx1"/>
                </a:solidFill>
              </a:rPr>
              <a:t> </a:t>
            </a:r>
            <a:r>
              <a:rPr lang="en-US" sz="2100" b="1" spc="-5" dirty="0" err="1">
                <a:solidFill>
                  <a:schemeClr val="tx1"/>
                </a:solidFill>
              </a:rPr>
              <a:t>thực</a:t>
            </a:r>
            <a:r>
              <a:rPr lang="en-US" sz="2100" b="1" spc="-5" dirty="0">
                <a:solidFill>
                  <a:schemeClr val="tx1"/>
                </a:solidFill>
              </a:rPr>
              <a:t> </a:t>
            </a:r>
            <a:r>
              <a:rPr lang="en-US" sz="2100" b="1" spc="-5" dirty="0" err="1">
                <a:solidFill>
                  <a:schemeClr val="tx1"/>
                </a:solidFill>
              </a:rPr>
              <a:t>hiện</a:t>
            </a:r>
            <a:r>
              <a:rPr lang="en-US" sz="2100" b="1" spc="-5" dirty="0">
                <a:solidFill>
                  <a:schemeClr val="tx1"/>
                </a:solidFill>
              </a:rPr>
              <a:t>:</a:t>
            </a:r>
          </a:p>
          <a:p>
            <a:pPr marL="342900" marR="5080" indent="-342900">
              <a:lnSpc>
                <a:spcPct val="100000"/>
              </a:lnSpc>
              <a:spcBef>
                <a:spcPts val="800"/>
              </a:spcBef>
              <a:buFont typeface="Wingdings" panose="05000000000000000000" pitchFamily="2" charset="2"/>
              <a:buChar char="Ø"/>
            </a:pPr>
            <a:r>
              <a:rPr lang="en-US" sz="2100" dirty="0" err="1">
                <a:solidFill>
                  <a:schemeClr val="tx1"/>
                </a:solidFill>
              </a:rPr>
              <a:t>Trích</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lớp</a:t>
            </a:r>
            <a:r>
              <a:rPr lang="en-US" sz="2100" dirty="0">
                <a:solidFill>
                  <a:schemeClr val="tx1"/>
                </a:solidFill>
              </a:rPr>
              <a:t>: </a:t>
            </a:r>
            <a:r>
              <a:rPr lang="en-US" sz="2100" dirty="0" err="1">
                <a:solidFill>
                  <a:schemeClr val="tx1"/>
                </a:solidFill>
              </a:rPr>
              <a:t>lớp</a:t>
            </a:r>
            <a:r>
              <a:rPr lang="en-US" sz="2100" dirty="0">
                <a:solidFill>
                  <a:schemeClr val="tx1"/>
                </a:solidFill>
              </a:rPr>
              <a:t> </a:t>
            </a:r>
            <a:r>
              <a:rPr lang="en-US" sz="2100" dirty="0" err="1">
                <a:solidFill>
                  <a:schemeClr val="tx1"/>
                </a:solidFill>
              </a:rPr>
              <a:t>thực</a:t>
            </a:r>
            <a:r>
              <a:rPr lang="en-US" sz="2100" dirty="0">
                <a:solidFill>
                  <a:schemeClr val="tx1"/>
                </a:solidFill>
              </a:rPr>
              <a:t> </a:t>
            </a:r>
            <a:r>
              <a:rPr lang="en-US" sz="2100" dirty="0" err="1">
                <a:solidFill>
                  <a:schemeClr val="tx1"/>
                </a:solidFill>
              </a:rPr>
              <a:t>thể</a:t>
            </a:r>
            <a:r>
              <a:rPr lang="en-US" sz="2100" dirty="0">
                <a:solidFill>
                  <a:schemeClr val="tx1"/>
                </a:solidFill>
              </a:rPr>
              <a:t>, </a:t>
            </a:r>
            <a:r>
              <a:rPr lang="en-US" sz="2100" dirty="0" err="1">
                <a:solidFill>
                  <a:schemeClr val="tx1"/>
                </a:solidFill>
              </a:rPr>
              <a:t>lớp</a:t>
            </a:r>
            <a:r>
              <a:rPr lang="en-US" sz="2100" dirty="0">
                <a:solidFill>
                  <a:schemeClr val="tx1"/>
                </a:solidFill>
              </a:rPr>
              <a:t> </a:t>
            </a:r>
            <a:r>
              <a:rPr lang="en-US" sz="2100" dirty="0" err="1">
                <a:solidFill>
                  <a:schemeClr val="tx1"/>
                </a:solidFill>
              </a:rPr>
              <a:t>biên</a:t>
            </a:r>
            <a:r>
              <a:rPr lang="en-US" sz="2100" dirty="0">
                <a:solidFill>
                  <a:schemeClr val="tx1"/>
                </a:solidFill>
              </a:rPr>
              <a:t>, </a:t>
            </a:r>
            <a:r>
              <a:rPr lang="en-US" sz="2100" dirty="0" err="1">
                <a:solidFill>
                  <a:schemeClr val="tx1"/>
                </a:solidFill>
              </a:rPr>
              <a:t>lớp</a:t>
            </a:r>
            <a:r>
              <a:rPr lang="en-US" sz="2100" dirty="0">
                <a:solidFill>
                  <a:schemeClr val="tx1"/>
                </a:solidFill>
              </a:rPr>
              <a:t> </a:t>
            </a:r>
            <a:r>
              <a:rPr lang="en-US" sz="2100" dirty="0" err="1">
                <a:solidFill>
                  <a:schemeClr val="tx1"/>
                </a:solidFill>
              </a:rPr>
              <a:t>điều</a:t>
            </a:r>
            <a:r>
              <a:rPr lang="en-US" sz="2100" dirty="0">
                <a:solidFill>
                  <a:schemeClr val="tx1"/>
                </a:solidFill>
              </a:rPr>
              <a:t> </a:t>
            </a:r>
            <a:r>
              <a:rPr lang="en-US" sz="2100" dirty="0" err="1">
                <a:solidFill>
                  <a:schemeClr val="tx1"/>
                </a:solidFill>
              </a:rPr>
              <a:t>khiển</a:t>
            </a:r>
            <a:endParaRPr lang="en-US" sz="2100" dirty="0">
              <a:solidFill>
                <a:schemeClr val="tx1"/>
              </a:solidFill>
            </a:endParaRPr>
          </a:p>
          <a:p>
            <a:pPr marL="342900" marR="5080" indent="-342900">
              <a:lnSpc>
                <a:spcPct val="100000"/>
              </a:lnSpc>
              <a:spcBef>
                <a:spcPts val="800"/>
              </a:spcBef>
              <a:buFont typeface="Wingdings" panose="05000000000000000000" pitchFamily="2" charset="2"/>
              <a:buChar char="Ø"/>
            </a:pPr>
            <a:r>
              <a:rPr lang="en-US" sz="2100" dirty="0" err="1">
                <a:solidFill>
                  <a:schemeClr val="tx1"/>
                </a:solidFill>
              </a:rPr>
              <a:t>Xác</a:t>
            </a:r>
            <a:r>
              <a:rPr lang="en-US" sz="2100" dirty="0">
                <a:solidFill>
                  <a:schemeClr val="tx1"/>
                </a:solidFill>
              </a:rPr>
              <a:t> </a:t>
            </a:r>
            <a:r>
              <a:rPr lang="en-US" sz="2100" dirty="0" err="1">
                <a:solidFill>
                  <a:schemeClr val="tx1"/>
                </a:solidFill>
              </a:rPr>
              <a:t>định</a:t>
            </a:r>
            <a:r>
              <a:rPr lang="en-US" sz="2100" dirty="0">
                <a:solidFill>
                  <a:schemeClr val="tx1"/>
                </a:solidFill>
              </a:rPr>
              <a:t> </a:t>
            </a:r>
            <a:r>
              <a:rPr lang="en-US" sz="2100" dirty="0" err="1">
                <a:solidFill>
                  <a:schemeClr val="tx1"/>
                </a:solidFill>
              </a:rPr>
              <a:t>quan</a:t>
            </a:r>
            <a:r>
              <a:rPr lang="en-US" sz="2100" dirty="0">
                <a:solidFill>
                  <a:schemeClr val="tx1"/>
                </a:solidFill>
              </a:rPr>
              <a:t> </a:t>
            </a:r>
            <a:r>
              <a:rPr lang="en-US" sz="2100" dirty="0" err="1">
                <a:solidFill>
                  <a:schemeClr val="tx1"/>
                </a:solidFill>
              </a:rPr>
              <a:t>hệ</a:t>
            </a:r>
            <a:r>
              <a:rPr lang="en-US" sz="2100" dirty="0">
                <a:solidFill>
                  <a:schemeClr val="tx1"/>
                </a:solidFill>
              </a:rPr>
              <a:t> (ban </a:t>
            </a:r>
            <a:r>
              <a:rPr lang="en-US" sz="2100" dirty="0" err="1">
                <a:solidFill>
                  <a:schemeClr val="tx1"/>
                </a:solidFill>
              </a:rPr>
              <a:t>đầu</a:t>
            </a:r>
            <a:r>
              <a:rPr lang="en-US" sz="2100" dirty="0">
                <a:solidFill>
                  <a:schemeClr val="tx1"/>
                </a:solidFill>
              </a:rPr>
              <a:t> </a:t>
            </a:r>
            <a:r>
              <a:rPr lang="en-US" sz="2100" dirty="0" err="1">
                <a:solidFill>
                  <a:schemeClr val="tx1"/>
                </a:solidFill>
              </a:rPr>
              <a:t>giữa</a:t>
            </a:r>
            <a:r>
              <a:rPr lang="en-US" sz="2100" dirty="0">
                <a:solidFill>
                  <a:schemeClr val="tx1"/>
                </a:solidFill>
              </a:rPr>
              <a:t> </a:t>
            </a:r>
            <a:r>
              <a:rPr lang="en-US" sz="2100" dirty="0" err="1">
                <a:solidFill>
                  <a:schemeClr val="tx1"/>
                </a:solidFill>
              </a:rPr>
              <a:t>các</a:t>
            </a:r>
            <a:r>
              <a:rPr lang="en-US" sz="2100" dirty="0">
                <a:solidFill>
                  <a:schemeClr val="tx1"/>
                </a:solidFill>
              </a:rPr>
              <a:t> </a:t>
            </a:r>
            <a:r>
              <a:rPr lang="en-US" sz="2100" dirty="0" err="1">
                <a:solidFill>
                  <a:schemeClr val="tx1"/>
                </a:solidFill>
              </a:rPr>
              <a:t>lớp</a:t>
            </a:r>
            <a:r>
              <a:rPr lang="en-US" sz="2100" dirty="0">
                <a:solidFill>
                  <a:schemeClr val="tx1"/>
                </a:solidFill>
              </a:rPr>
              <a:t>)</a:t>
            </a:r>
          </a:p>
          <a:p>
            <a:pPr marR="5080">
              <a:lnSpc>
                <a:spcPct val="100000"/>
              </a:lnSpc>
              <a:spcBef>
                <a:spcPts val="800"/>
              </a:spcBef>
            </a:pPr>
            <a:endParaRPr lang="vi-VN" sz="2100" dirty="0">
              <a:solidFill>
                <a:schemeClr val="tx1"/>
              </a:solidFill>
            </a:endParaRPr>
          </a:p>
        </p:txBody>
      </p:sp>
    </p:spTree>
    <p:extLst>
      <p:ext uri="{BB962C8B-B14F-4D97-AF65-F5344CB8AC3E}">
        <p14:creationId xmlns:p14="http://schemas.microsoft.com/office/powerpoint/2010/main" val="2823881471"/>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17743" y="1285875"/>
            <a:ext cx="8536057" cy="4692650"/>
          </a:xfrm>
        </p:spPr>
        <p:txBody>
          <a:bodyPr>
            <a:normAutofit/>
          </a:bodyPr>
          <a:lstStyle/>
          <a:p>
            <a:pPr marR="5080">
              <a:lnSpc>
                <a:spcPct val="100000"/>
              </a:lnSpc>
              <a:spcBef>
                <a:spcPts val="100"/>
              </a:spcBef>
            </a:pPr>
            <a:r>
              <a:rPr lang="en-US" b="1" spc="-10" dirty="0" err="1">
                <a:solidFill>
                  <a:schemeClr val="tx1"/>
                </a:solidFill>
              </a:rPr>
              <a:t>Lớp</a:t>
            </a:r>
            <a:r>
              <a:rPr lang="en-US" b="1" spc="-10" dirty="0">
                <a:solidFill>
                  <a:schemeClr val="tx1"/>
                </a:solidFill>
              </a:rPr>
              <a:t> </a:t>
            </a:r>
            <a:r>
              <a:rPr lang="en-US" b="1" spc="-10" dirty="0" err="1">
                <a:solidFill>
                  <a:schemeClr val="tx1"/>
                </a:solidFill>
              </a:rPr>
              <a:t>thực</a:t>
            </a:r>
            <a:r>
              <a:rPr lang="en-US" b="1" spc="-10" dirty="0">
                <a:solidFill>
                  <a:schemeClr val="tx1"/>
                </a:solidFill>
              </a:rPr>
              <a:t> </a:t>
            </a:r>
            <a:r>
              <a:rPr lang="en-US" b="1" spc="-10" dirty="0" err="1">
                <a:solidFill>
                  <a:schemeClr val="tx1"/>
                </a:solidFill>
              </a:rPr>
              <a:t>thể</a:t>
            </a:r>
            <a:r>
              <a:rPr lang="en-US" b="1" spc="-10" dirty="0">
                <a:solidFill>
                  <a:schemeClr val="tx1"/>
                </a:solidFill>
              </a:rPr>
              <a:t>:</a:t>
            </a:r>
          </a:p>
          <a:p>
            <a:pPr marL="457200" marR="5080" indent="-457200">
              <a:lnSpc>
                <a:spcPct val="100000"/>
              </a:lnSpc>
              <a:spcBef>
                <a:spcPts val="100"/>
              </a:spcBef>
              <a:buFont typeface="Wingdings" panose="05000000000000000000" pitchFamily="2" charset="2"/>
              <a:buChar char="Ø"/>
            </a:pPr>
            <a:r>
              <a:rPr lang="vi-VN" spc="-10" dirty="0">
                <a:solidFill>
                  <a:schemeClr val="tx1"/>
                </a:solidFill>
              </a:rPr>
              <a:t>Dùng </a:t>
            </a:r>
            <a:r>
              <a:rPr lang="vi-VN" spc="-5" dirty="0">
                <a:solidFill>
                  <a:schemeClr val="tx1"/>
                </a:solidFill>
              </a:rPr>
              <a:t>để biểu </a:t>
            </a:r>
            <a:r>
              <a:rPr lang="vi-VN" spc="-10" dirty="0">
                <a:solidFill>
                  <a:schemeClr val="tx1"/>
                </a:solidFill>
              </a:rPr>
              <a:t>diễn </a:t>
            </a:r>
            <a:r>
              <a:rPr lang="vi-VN" spc="-5" dirty="0">
                <a:solidFill>
                  <a:schemeClr val="tx1"/>
                </a:solidFill>
              </a:rPr>
              <a:t>dữ liệu để xử </a:t>
            </a:r>
            <a:r>
              <a:rPr lang="vi-VN" dirty="0">
                <a:solidFill>
                  <a:schemeClr val="tx1"/>
                </a:solidFill>
              </a:rPr>
              <a:t>lí, trao </a:t>
            </a:r>
            <a:r>
              <a:rPr lang="vi-VN" spc="-10" dirty="0">
                <a:solidFill>
                  <a:schemeClr val="tx1"/>
                </a:solidFill>
              </a:rPr>
              <a:t>đổi </a:t>
            </a:r>
            <a:r>
              <a:rPr lang="vi-VN" spc="-5" dirty="0">
                <a:solidFill>
                  <a:schemeClr val="tx1"/>
                </a:solidFill>
              </a:rPr>
              <a:t>giữa các  đối tượng trong hệ thống</a:t>
            </a:r>
          </a:p>
          <a:p>
            <a:pPr marL="457200" marR="243204" indent="-457200">
              <a:lnSpc>
                <a:spcPct val="100000"/>
              </a:lnSpc>
              <a:spcBef>
                <a:spcPts val="800"/>
              </a:spcBef>
              <a:buFont typeface="Wingdings" panose="05000000000000000000" pitchFamily="2" charset="2"/>
              <a:buChar char="Ø"/>
            </a:pPr>
            <a:r>
              <a:rPr lang="vi-VN" spc="-5" dirty="0">
                <a:solidFill>
                  <a:schemeClr val="tx1"/>
                </a:solidFill>
              </a:rPr>
              <a:t>Thường </a:t>
            </a:r>
            <a:r>
              <a:rPr lang="vi-VN" dirty="0">
                <a:solidFill>
                  <a:schemeClr val="tx1"/>
                </a:solidFill>
              </a:rPr>
              <a:t>chỉ có </a:t>
            </a:r>
            <a:r>
              <a:rPr lang="vi-VN" spc="-5" dirty="0">
                <a:solidFill>
                  <a:schemeClr val="tx1"/>
                </a:solidFill>
              </a:rPr>
              <a:t>các </a:t>
            </a:r>
            <a:r>
              <a:rPr lang="vi-VN" spc="-10" dirty="0">
                <a:solidFill>
                  <a:schemeClr val="tx1"/>
                </a:solidFill>
              </a:rPr>
              <a:t>thuộc </a:t>
            </a:r>
            <a:r>
              <a:rPr lang="vi-VN" spc="-5" dirty="0">
                <a:solidFill>
                  <a:schemeClr val="tx1"/>
                </a:solidFill>
              </a:rPr>
              <a:t>tính và các phương thức  truy nhập</a:t>
            </a:r>
            <a:r>
              <a:rPr lang="vi-VN" spc="5" dirty="0">
                <a:solidFill>
                  <a:schemeClr val="tx1"/>
                </a:solidFill>
              </a:rPr>
              <a:t> </a:t>
            </a:r>
            <a:r>
              <a:rPr lang="vi-VN" i="1" spc="-5" dirty="0">
                <a:solidFill>
                  <a:schemeClr val="tx1"/>
                </a:solidFill>
                <a:latin typeface="Arial"/>
                <a:cs typeface="Arial"/>
              </a:rPr>
              <a:t>get/set</a:t>
            </a:r>
            <a:endParaRPr lang="en-US" i="1" spc="-5" dirty="0">
              <a:solidFill>
                <a:schemeClr val="tx1"/>
              </a:solidFill>
              <a:latin typeface="Arial"/>
              <a:cs typeface="Arial"/>
            </a:endParaRPr>
          </a:p>
          <a:p>
            <a:pPr marR="243204">
              <a:lnSpc>
                <a:spcPct val="100000"/>
              </a:lnSpc>
              <a:spcBef>
                <a:spcPts val="800"/>
              </a:spcBef>
            </a:pPr>
            <a:r>
              <a:rPr lang="en-US" b="1" spc="-5" dirty="0" err="1">
                <a:solidFill>
                  <a:schemeClr val="tx1"/>
                </a:solidFill>
                <a:latin typeface="Arial"/>
                <a:cs typeface="Arial"/>
              </a:rPr>
              <a:t>Lớp</a:t>
            </a:r>
            <a:r>
              <a:rPr lang="en-US" b="1" spc="-5" dirty="0">
                <a:solidFill>
                  <a:schemeClr val="tx1"/>
                </a:solidFill>
                <a:latin typeface="Arial"/>
                <a:cs typeface="Arial"/>
              </a:rPr>
              <a:t> </a:t>
            </a:r>
            <a:r>
              <a:rPr lang="en-US" b="1" spc="-5" dirty="0" err="1">
                <a:solidFill>
                  <a:schemeClr val="tx1"/>
                </a:solidFill>
                <a:latin typeface="Arial"/>
                <a:cs typeface="Arial"/>
              </a:rPr>
              <a:t>Biên</a:t>
            </a:r>
            <a:endParaRPr lang="en-US" b="1" spc="-5" dirty="0">
              <a:solidFill>
                <a:schemeClr val="tx1"/>
              </a:solidFill>
              <a:latin typeface="Arial"/>
              <a:cs typeface="Arial"/>
            </a:endParaRPr>
          </a:p>
          <a:p>
            <a:pPr marL="342900" marR="5080" indent="-342900">
              <a:lnSpc>
                <a:spcPct val="100000"/>
              </a:lnSpc>
              <a:spcBef>
                <a:spcPts val="100"/>
              </a:spcBef>
              <a:buFont typeface="Wingdings" panose="05000000000000000000" pitchFamily="2" charset="2"/>
              <a:buChar char="Ø"/>
            </a:pPr>
            <a:r>
              <a:rPr lang="vi-VN" spc="-10" dirty="0">
                <a:solidFill>
                  <a:schemeClr val="tx1"/>
                </a:solidFill>
              </a:rPr>
              <a:t>Dùng </a:t>
            </a:r>
            <a:r>
              <a:rPr lang="vi-VN" spc="-5" dirty="0">
                <a:solidFill>
                  <a:schemeClr val="tx1"/>
                </a:solidFill>
              </a:rPr>
              <a:t>để biểu </a:t>
            </a:r>
            <a:r>
              <a:rPr lang="vi-VN" spc="-10" dirty="0">
                <a:solidFill>
                  <a:schemeClr val="tx1"/>
                </a:solidFill>
              </a:rPr>
              <a:t>diễn </a:t>
            </a:r>
            <a:r>
              <a:rPr lang="vi-VN" spc="-5" dirty="0">
                <a:solidFill>
                  <a:schemeClr val="tx1"/>
                </a:solidFill>
              </a:rPr>
              <a:t>các dạng </a:t>
            </a:r>
            <a:r>
              <a:rPr lang="vi-VN" spc="-10" dirty="0">
                <a:solidFill>
                  <a:schemeClr val="tx1"/>
                </a:solidFill>
              </a:rPr>
              <a:t>giao diện, giao </a:t>
            </a:r>
            <a:r>
              <a:rPr lang="vi-VN" spc="-5" dirty="0">
                <a:solidFill>
                  <a:schemeClr val="tx1"/>
                </a:solidFill>
              </a:rPr>
              <a:t>tiếp </a:t>
            </a:r>
            <a:r>
              <a:rPr lang="vi-VN" spc="-10" dirty="0">
                <a:solidFill>
                  <a:schemeClr val="tx1"/>
                </a:solidFill>
              </a:rPr>
              <a:t>giữa  </a:t>
            </a:r>
            <a:r>
              <a:rPr lang="vi-VN" spc="-5" dirty="0">
                <a:solidFill>
                  <a:schemeClr val="tx1"/>
                </a:solidFill>
              </a:rPr>
              <a:t>người </a:t>
            </a:r>
            <a:r>
              <a:rPr lang="vi-VN" spc="-10" dirty="0">
                <a:solidFill>
                  <a:schemeClr val="tx1"/>
                </a:solidFill>
              </a:rPr>
              <a:t>dùng </a:t>
            </a:r>
            <a:r>
              <a:rPr lang="vi-VN" dirty="0">
                <a:solidFill>
                  <a:schemeClr val="tx1"/>
                </a:solidFill>
              </a:rPr>
              <a:t>và </a:t>
            </a:r>
            <a:r>
              <a:rPr lang="vi-VN" spc="-5" dirty="0">
                <a:solidFill>
                  <a:schemeClr val="tx1"/>
                </a:solidFill>
              </a:rPr>
              <a:t>hệ thống</a:t>
            </a:r>
          </a:p>
          <a:p>
            <a:pPr marL="342900" marR="296545" indent="-342900">
              <a:lnSpc>
                <a:spcPct val="100000"/>
              </a:lnSpc>
              <a:spcBef>
                <a:spcPts val="800"/>
              </a:spcBef>
              <a:buFont typeface="Wingdings" panose="05000000000000000000" pitchFamily="2" charset="2"/>
              <a:buChar char="Ø"/>
            </a:pPr>
            <a:r>
              <a:rPr lang="vi-VN" spc="-5" dirty="0">
                <a:solidFill>
                  <a:schemeClr val="tx1"/>
                </a:solidFill>
              </a:rPr>
              <a:t>Mỗi lớp </a:t>
            </a:r>
            <a:r>
              <a:rPr lang="vi-VN" spc="-10" dirty="0">
                <a:solidFill>
                  <a:schemeClr val="tx1"/>
                </a:solidFill>
              </a:rPr>
              <a:t>biên </a:t>
            </a:r>
            <a:r>
              <a:rPr lang="vi-VN" spc="-5" dirty="0">
                <a:solidFill>
                  <a:schemeClr val="tx1"/>
                </a:solidFill>
              </a:rPr>
              <a:t>thường liên quan đến một thiết bị </a:t>
            </a:r>
            <a:r>
              <a:rPr lang="vi-VN" spc="-10" dirty="0">
                <a:solidFill>
                  <a:schemeClr val="tx1"/>
                </a:solidFill>
              </a:rPr>
              <a:t>đầu  </a:t>
            </a:r>
            <a:r>
              <a:rPr lang="vi-VN" spc="-5" dirty="0">
                <a:solidFill>
                  <a:schemeClr val="tx1"/>
                </a:solidFill>
              </a:rPr>
              <a:t>vào, hoặc </a:t>
            </a:r>
            <a:r>
              <a:rPr lang="vi-VN" spc="-10" dirty="0">
                <a:solidFill>
                  <a:schemeClr val="tx1"/>
                </a:solidFill>
              </a:rPr>
              <a:t>đầu </a:t>
            </a:r>
            <a:r>
              <a:rPr lang="vi-VN" dirty="0">
                <a:solidFill>
                  <a:schemeClr val="tx1"/>
                </a:solidFill>
              </a:rPr>
              <a:t>ra </a:t>
            </a:r>
            <a:r>
              <a:rPr lang="vi-VN" spc="-5" dirty="0">
                <a:solidFill>
                  <a:schemeClr val="tx1"/>
                </a:solidFill>
              </a:rPr>
              <a:t>của hệ</a:t>
            </a:r>
            <a:r>
              <a:rPr lang="vi-VN" spc="10" dirty="0">
                <a:solidFill>
                  <a:schemeClr val="tx1"/>
                </a:solidFill>
              </a:rPr>
              <a:t> </a:t>
            </a:r>
            <a:r>
              <a:rPr lang="vi-VN" spc="-5" dirty="0">
                <a:solidFill>
                  <a:schemeClr val="tx1"/>
                </a:solidFill>
              </a:rPr>
              <a:t>thống</a:t>
            </a:r>
            <a:endParaRPr lang="en-US" spc="-5" dirty="0">
              <a:solidFill>
                <a:schemeClr val="tx1"/>
              </a:solidFill>
            </a:endParaRPr>
          </a:p>
          <a:p>
            <a:pPr marR="296545">
              <a:lnSpc>
                <a:spcPct val="100000"/>
              </a:lnSpc>
              <a:spcBef>
                <a:spcPts val="800"/>
              </a:spcBef>
            </a:pPr>
            <a:r>
              <a:rPr lang="en-US" b="1" spc="-5" dirty="0" err="1">
                <a:solidFill>
                  <a:schemeClr val="tx1"/>
                </a:solidFill>
              </a:rPr>
              <a:t>Lớp</a:t>
            </a:r>
            <a:r>
              <a:rPr lang="en-US" b="1" spc="-5" dirty="0">
                <a:solidFill>
                  <a:schemeClr val="tx1"/>
                </a:solidFill>
              </a:rPr>
              <a:t> </a:t>
            </a:r>
            <a:r>
              <a:rPr lang="en-US" b="1" spc="-5" dirty="0" err="1">
                <a:solidFill>
                  <a:schemeClr val="tx1"/>
                </a:solidFill>
              </a:rPr>
              <a:t>Điều</a:t>
            </a:r>
            <a:r>
              <a:rPr lang="en-US" b="1" spc="-5" dirty="0">
                <a:solidFill>
                  <a:schemeClr val="tx1"/>
                </a:solidFill>
              </a:rPr>
              <a:t> </a:t>
            </a:r>
            <a:r>
              <a:rPr lang="en-US" b="1" spc="-5" dirty="0" err="1">
                <a:solidFill>
                  <a:schemeClr val="tx1"/>
                </a:solidFill>
              </a:rPr>
              <a:t>khiển</a:t>
            </a:r>
            <a:endParaRPr lang="vi-VN" b="1" spc="-5" dirty="0">
              <a:solidFill>
                <a:schemeClr val="tx1"/>
              </a:solidFill>
            </a:endParaRPr>
          </a:p>
          <a:p>
            <a:pPr marL="355600" marR="132715" indent="-342900" algn="just">
              <a:lnSpc>
                <a:spcPct val="100000"/>
              </a:lnSpc>
              <a:spcBef>
                <a:spcPts val="100"/>
              </a:spcBef>
              <a:buFont typeface="Wingdings" panose="05000000000000000000" pitchFamily="2" charset="2"/>
              <a:buChar char="Ø"/>
            </a:pPr>
            <a:r>
              <a:rPr lang="vi-VN" sz="2000" spc="-10" dirty="0">
                <a:solidFill>
                  <a:schemeClr val="tx1"/>
                </a:solidFill>
                <a:latin typeface="Arial"/>
                <a:cs typeface="Arial"/>
              </a:rPr>
              <a:t>Dùng </a:t>
            </a:r>
            <a:r>
              <a:rPr lang="vi-VN" sz="2000" spc="-5" dirty="0">
                <a:solidFill>
                  <a:schemeClr val="tx1"/>
                </a:solidFill>
                <a:latin typeface="Arial"/>
                <a:cs typeface="Arial"/>
              </a:rPr>
              <a:t>để </a:t>
            </a:r>
            <a:r>
              <a:rPr lang="vi-VN" sz="2000" dirty="0">
                <a:solidFill>
                  <a:schemeClr val="tx1"/>
                </a:solidFill>
                <a:latin typeface="Arial"/>
                <a:cs typeface="Arial"/>
              </a:rPr>
              <a:t>mô </a:t>
            </a:r>
            <a:r>
              <a:rPr lang="vi-VN" sz="2000" spc="-5" dirty="0">
                <a:solidFill>
                  <a:schemeClr val="tx1"/>
                </a:solidFill>
                <a:latin typeface="Arial"/>
                <a:cs typeface="Arial"/>
              </a:rPr>
              <a:t>hình các tính toán </a:t>
            </a:r>
            <a:r>
              <a:rPr lang="vi-VN" sz="2000" dirty="0">
                <a:solidFill>
                  <a:schemeClr val="tx1"/>
                </a:solidFill>
                <a:latin typeface="Arial"/>
                <a:cs typeface="Arial"/>
              </a:rPr>
              <a:t>và </a:t>
            </a:r>
            <a:r>
              <a:rPr lang="vi-VN" sz="2000" spc="-5" dirty="0">
                <a:solidFill>
                  <a:schemeClr val="tx1"/>
                </a:solidFill>
                <a:latin typeface="Arial"/>
                <a:cs typeface="Arial"/>
              </a:rPr>
              <a:t>thuật toán phức  </a:t>
            </a:r>
            <a:r>
              <a:rPr lang="vi-VN" sz="2000" dirty="0">
                <a:solidFill>
                  <a:schemeClr val="tx1"/>
                </a:solidFill>
                <a:latin typeface="Arial"/>
                <a:cs typeface="Arial"/>
              </a:rPr>
              <a:t>tạp </a:t>
            </a:r>
            <a:r>
              <a:rPr lang="vi-VN" sz="2000" spc="-5" dirty="0">
                <a:solidFill>
                  <a:schemeClr val="tx1"/>
                </a:solidFill>
                <a:latin typeface="Arial"/>
                <a:cs typeface="Arial"/>
              </a:rPr>
              <a:t>trong </a:t>
            </a:r>
            <a:r>
              <a:rPr lang="vi-VN" sz="2000" dirty="0">
                <a:solidFill>
                  <a:schemeClr val="tx1"/>
                </a:solidFill>
                <a:latin typeface="Arial"/>
                <a:cs typeface="Arial"/>
              </a:rPr>
              <a:t>hệ</a:t>
            </a:r>
            <a:r>
              <a:rPr lang="vi-VN" sz="2000" spc="-15" dirty="0">
                <a:solidFill>
                  <a:schemeClr val="tx1"/>
                </a:solidFill>
                <a:latin typeface="Arial"/>
                <a:cs typeface="Arial"/>
              </a:rPr>
              <a:t> </a:t>
            </a:r>
            <a:r>
              <a:rPr lang="vi-VN" sz="2000" spc="-5" dirty="0">
                <a:solidFill>
                  <a:schemeClr val="tx1"/>
                </a:solidFill>
                <a:latin typeface="Arial"/>
                <a:cs typeface="Arial"/>
              </a:rPr>
              <a:t>thống</a:t>
            </a:r>
            <a:endParaRPr lang="vi-VN" sz="2000" dirty="0">
              <a:solidFill>
                <a:schemeClr val="tx1"/>
              </a:solidFill>
              <a:latin typeface="Arial"/>
              <a:cs typeface="Arial"/>
            </a:endParaRPr>
          </a:p>
          <a:p>
            <a:pPr marL="355600" marR="5080" indent="-342900" algn="just">
              <a:lnSpc>
                <a:spcPct val="100000"/>
              </a:lnSpc>
              <a:spcBef>
                <a:spcPts val="800"/>
              </a:spcBef>
              <a:buFont typeface="Wingdings" panose="05000000000000000000" pitchFamily="2" charset="2"/>
              <a:buChar char="Ø"/>
            </a:pPr>
            <a:r>
              <a:rPr lang="vi-VN" sz="2000" spc="-5" dirty="0">
                <a:solidFill>
                  <a:schemeClr val="tx1"/>
                </a:solidFill>
                <a:latin typeface="Arial"/>
                <a:cs typeface="Arial"/>
              </a:rPr>
              <a:t>Có thể </a:t>
            </a:r>
            <a:r>
              <a:rPr lang="vi-VN" sz="2000" dirty="0">
                <a:solidFill>
                  <a:schemeClr val="tx1"/>
                </a:solidFill>
                <a:latin typeface="Arial"/>
                <a:cs typeface="Arial"/>
              </a:rPr>
              <a:t>chỉ cần </a:t>
            </a:r>
            <a:r>
              <a:rPr lang="vi-VN" sz="2000" spc="-5" dirty="0">
                <a:solidFill>
                  <a:schemeClr val="tx1"/>
                </a:solidFill>
                <a:latin typeface="Arial"/>
                <a:cs typeface="Arial"/>
              </a:rPr>
              <a:t>dùng một lớp </a:t>
            </a:r>
            <a:r>
              <a:rPr lang="vi-VN" sz="2000" spc="-10" dirty="0">
                <a:solidFill>
                  <a:schemeClr val="tx1"/>
                </a:solidFill>
                <a:latin typeface="Arial"/>
                <a:cs typeface="Arial"/>
              </a:rPr>
              <a:t>điều </a:t>
            </a:r>
            <a:r>
              <a:rPr lang="vi-VN" sz="2000" spc="-5" dirty="0">
                <a:solidFill>
                  <a:schemeClr val="tx1"/>
                </a:solidFill>
                <a:latin typeface="Arial"/>
                <a:cs typeface="Arial"/>
              </a:rPr>
              <a:t>khiển cho </a:t>
            </a:r>
            <a:r>
              <a:rPr lang="vi-VN" sz="2000" dirty="0">
                <a:solidFill>
                  <a:schemeClr val="tx1"/>
                </a:solidFill>
                <a:latin typeface="Arial"/>
                <a:cs typeface="Arial"/>
              </a:rPr>
              <a:t>các </a:t>
            </a:r>
            <a:r>
              <a:rPr lang="vi-VN" sz="2000" spc="-5" dirty="0">
                <a:solidFill>
                  <a:schemeClr val="tx1"/>
                </a:solidFill>
                <a:latin typeface="Arial"/>
                <a:cs typeface="Arial"/>
              </a:rPr>
              <a:t>hệ  thống đơn giản, </a:t>
            </a:r>
            <a:r>
              <a:rPr lang="vi-VN" sz="2000" dirty="0">
                <a:solidFill>
                  <a:schemeClr val="tx1"/>
                </a:solidFill>
                <a:latin typeface="Arial"/>
                <a:cs typeface="Arial"/>
              </a:rPr>
              <a:t>mỗi </a:t>
            </a:r>
            <a:r>
              <a:rPr lang="vi-VN" sz="2000" spc="-10" dirty="0">
                <a:solidFill>
                  <a:schemeClr val="tx1"/>
                </a:solidFill>
                <a:latin typeface="Arial"/>
                <a:cs typeface="Arial"/>
              </a:rPr>
              <a:t>phương </a:t>
            </a:r>
            <a:r>
              <a:rPr lang="vi-VN" sz="2000" spc="-5" dirty="0">
                <a:solidFill>
                  <a:schemeClr val="tx1"/>
                </a:solidFill>
                <a:latin typeface="Arial"/>
                <a:cs typeface="Arial"/>
              </a:rPr>
              <a:t>thức là một hàm xử lí,  </a:t>
            </a:r>
            <a:r>
              <a:rPr lang="vi-VN" sz="2000" dirty="0">
                <a:solidFill>
                  <a:schemeClr val="tx1"/>
                </a:solidFill>
                <a:latin typeface="Arial"/>
                <a:cs typeface="Arial"/>
              </a:rPr>
              <a:t>tình </a:t>
            </a:r>
            <a:r>
              <a:rPr lang="vi-VN" sz="2000" spc="-5" dirty="0">
                <a:solidFill>
                  <a:schemeClr val="tx1"/>
                </a:solidFill>
                <a:latin typeface="Arial"/>
                <a:cs typeface="Arial"/>
              </a:rPr>
              <a:t>toán độc</a:t>
            </a:r>
            <a:r>
              <a:rPr lang="vi-VN" sz="2000" spc="-10" dirty="0">
                <a:solidFill>
                  <a:schemeClr val="tx1"/>
                </a:solidFill>
                <a:latin typeface="Arial"/>
                <a:cs typeface="Arial"/>
              </a:rPr>
              <a:t> </a:t>
            </a:r>
            <a:r>
              <a:rPr lang="vi-VN" sz="2000" spc="-5" dirty="0">
                <a:solidFill>
                  <a:schemeClr val="tx1"/>
                </a:solidFill>
                <a:latin typeface="Arial"/>
                <a:cs typeface="Arial"/>
              </a:rPr>
              <a:t>lập</a:t>
            </a:r>
            <a:endParaRPr lang="vi-VN" sz="2000" dirty="0">
              <a:solidFill>
                <a:schemeClr val="tx1"/>
              </a:solidFill>
              <a:latin typeface="Arial"/>
              <a:cs typeface="Arial"/>
            </a:endParaRPr>
          </a:p>
          <a:p>
            <a:pPr marL="1588770" marR="243204">
              <a:lnSpc>
                <a:spcPct val="100000"/>
              </a:lnSpc>
              <a:spcBef>
                <a:spcPts val="800"/>
              </a:spcBef>
            </a:pPr>
            <a:endParaRPr lang="vi-VN" i="1" spc="-5" dirty="0">
              <a:solidFill>
                <a:schemeClr val="tx1"/>
              </a:solidFill>
              <a:latin typeface="Arial"/>
              <a:cs typeface="Arial"/>
            </a:endParaRPr>
          </a:p>
        </p:txBody>
      </p:sp>
      <p:pic>
        <p:nvPicPr>
          <p:cNvPr id="12" name="Picture 11">
            <a:extLst>
              <a:ext uri="{FF2B5EF4-FFF2-40B4-BE49-F238E27FC236}">
                <a16:creationId xmlns:a16="http://schemas.microsoft.com/office/drawing/2014/main" id="{1D0325E2-7E41-40CF-B48C-A3D54477D8F6}"/>
              </a:ext>
            </a:extLst>
          </p:cNvPr>
          <p:cNvPicPr>
            <a:picLocks noChangeAspect="1"/>
          </p:cNvPicPr>
          <p:nvPr/>
        </p:nvPicPr>
        <p:blipFill>
          <a:blip r:embed="rId2"/>
          <a:stretch>
            <a:fillRect/>
          </a:stretch>
        </p:blipFill>
        <p:spPr>
          <a:xfrm>
            <a:off x="1032342" y="1518094"/>
            <a:ext cx="1190218" cy="908491"/>
          </a:xfrm>
          <a:prstGeom prst="rect">
            <a:avLst/>
          </a:prstGeom>
        </p:spPr>
      </p:pic>
      <p:pic>
        <p:nvPicPr>
          <p:cNvPr id="14" name="Picture 13">
            <a:extLst>
              <a:ext uri="{FF2B5EF4-FFF2-40B4-BE49-F238E27FC236}">
                <a16:creationId xmlns:a16="http://schemas.microsoft.com/office/drawing/2014/main" id="{BD3DD910-F147-4EB7-B98A-1F687B51FF9D}"/>
              </a:ext>
            </a:extLst>
          </p:cNvPr>
          <p:cNvPicPr>
            <a:picLocks noChangeAspect="1"/>
          </p:cNvPicPr>
          <p:nvPr/>
        </p:nvPicPr>
        <p:blipFill>
          <a:blip r:embed="rId3"/>
          <a:stretch>
            <a:fillRect/>
          </a:stretch>
        </p:blipFill>
        <p:spPr>
          <a:xfrm>
            <a:off x="793474" y="2732479"/>
            <a:ext cx="1301920" cy="946565"/>
          </a:xfrm>
          <a:prstGeom prst="rect">
            <a:avLst/>
          </a:prstGeom>
        </p:spPr>
      </p:pic>
      <p:pic>
        <p:nvPicPr>
          <p:cNvPr id="16" name="Picture 15">
            <a:extLst>
              <a:ext uri="{FF2B5EF4-FFF2-40B4-BE49-F238E27FC236}">
                <a16:creationId xmlns:a16="http://schemas.microsoft.com/office/drawing/2014/main" id="{58C92C12-9B41-428A-A849-17EF1F30467A}"/>
              </a:ext>
            </a:extLst>
          </p:cNvPr>
          <p:cNvPicPr>
            <a:picLocks noChangeAspect="1"/>
          </p:cNvPicPr>
          <p:nvPr/>
        </p:nvPicPr>
        <p:blipFill>
          <a:blip r:embed="rId4"/>
          <a:stretch>
            <a:fillRect/>
          </a:stretch>
        </p:blipFill>
        <p:spPr>
          <a:xfrm rot="21197379">
            <a:off x="932952" y="3803162"/>
            <a:ext cx="1189452" cy="1032226"/>
          </a:xfrm>
          <a:prstGeom prst="rect">
            <a:avLst/>
          </a:prstGeom>
        </p:spPr>
      </p:pic>
    </p:spTree>
    <p:extLst>
      <p:ext uri="{BB962C8B-B14F-4D97-AF65-F5344CB8AC3E}">
        <p14:creationId xmlns:p14="http://schemas.microsoft.com/office/powerpoint/2010/main" val="3246985467"/>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17743" y="1285875"/>
            <a:ext cx="8536057" cy="4692650"/>
          </a:xfrm>
        </p:spPr>
        <p:txBody>
          <a:bodyPr>
            <a:normAutofit/>
          </a:bodyPr>
          <a:lstStyle/>
          <a:p>
            <a:pPr marL="0" marR="0" algn="just">
              <a:spcBef>
                <a:spcPts val="0"/>
              </a:spcBef>
              <a:spcAft>
                <a:spcPts val="0"/>
              </a:spcAft>
            </a:pPr>
            <a:r>
              <a:rPr lang="en-US" dirty="0" err="1">
                <a:solidFill>
                  <a:schemeClr val="tx1"/>
                </a:solidFill>
                <a:effectLst/>
                <a:latin typeface="+mj-lt"/>
                <a:ea typeface="Times New Roman" panose="02020603050405020304" pitchFamily="18" charset="0"/>
              </a:rPr>
              <a:t>Thực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theo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bước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lặp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tăng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dần</a:t>
            </a:r>
            <a:r>
              <a:rPr lang="en-US" dirty="0">
                <a:solidFill>
                  <a:schemeClr val="tx1"/>
                </a:solidFill>
                <a:effectLst/>
                <a:latin typeface="+mj-lt"/>
                <a:ea typeface="Times New Roman" panose="02020603050405020304" pitchFamily="18" charset="0"/>
              </a:rPr>
              <a:t>:</a:t>
            </a:r>
          </a:p>
          <a:p>
            <a:pPr marL="342900" marR="0" lvl="0" indent="-342900" algn="just">
              <a:spcBef>
                <a:spcPts val="0"/>
              </a:spcBef>
              <a:spcAft>
                <a:spcPts val="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Việc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chức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năng</a:t>
            </a:r>
            <a:r>
              <a:rPr lang="en-US" dirty="0">
                <a:solidFill>
                  <a:schemeClr val="tx1"/>
                </a:solidFill>
                <a:effectLst/>
                <a:latin typeface="+mj-lt"/>
                <a:ea typeface="Times New Roman" panose="02020603050405020304" pitchFamily="18" charset="0"/>
              </a:rPr>
              <a:t> (hay </a:t>
            </a:r>
            <a:r>
              <a:rPr lang="en-US" dirty="0" err="1">
                <a:solidFill>
                  <a:schemeClr val="tx1"/>
                </a:solidFill>
                <a:effectLst/>
                <a:latin typeface="+mj-lt"/>
                <a:ea typeface="Times New Roman" panose="02020603050405020304" pitchFamily="18" charset="0"/>
              </a:rPr>
              <a:t>còn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gọi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hóa</a:t>
            </a:r>
            <a:r>
              <a:rPr lang="en-US" dirty="0">
                <a:solidFill>
                  <a:schemeClr val="tx1"/>
                </a:solidFill>
                <a:effectLst/>
                <a:latin typeface="+mj-lt"/>
                <a:ea typeface="Times New Roman" panose="02020603050405020304" pitchFamily="18" charset="0"/>
              </a:rPr>
              <a:t> Use-Case):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kết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quả</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khác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nhau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đưa</a:t>
            </a:r>
            <a:r>
              <a:rPr lang="en-US" dirty="0">
                <a:solidFill>
                  <a:schemeClr val="tx1"/>
                </a:solidFill>
                <a:effectLst/>
                <a:latin typeface="+mj-lt"/>
                <a:ea typeface="Times New Roman" panose="02020603050405020304" pitchFamily="18" charset="0"/>
              </a:rPr>
              <a:t> ra </a:t>
            </a:r>
            <a:r>
              <a:rPr lang="en-US" dirty="0" err="1">
                <a:solidFill>
                  <a:schemeClr val="tx1"/>
                </a:solidFill>
                <a:effectLst/>
                <a:latin typeface="+mj-lt"/>
                <a:ea typeface="Times New Roman" panose="02020603050405020304" pitchFamily="18" charset="0"/>
              </a:rPr>
              <a:t>bởi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thống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mềm</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diễn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đó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dưới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kịch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tất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cả</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Use-Case (</a:t>
            </a: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kịch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bản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một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Use Case).</a:t>
            </a:r>
          </a:p>
          <a:p>
            <a:pPr marL="342900" marR="0" lvl="0" indent="-342900" algn="just">
              <a:spcBef>
                <a:spcPts val="0"/>
              </a:spcBef>
              <a:spcAft>
                <a:spcPts val="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thuộc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Sau </a:t>
            </a:r>
            <a:r>
              <a:rPr lang="en-US" dirty="0" err="1">
                <a:solidFill>
                  <a:schemeClr val="tx1"/>
                </a:solidFill>
                <a:effectLst/>
                <a:latin typeface="+mj-lt"/>
                <a:ea typeface="Times New Roman" panose="02020603050405020304" pitchFamily="18" charset="0"/>
              </a:rPr>
              <a:t>đó</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quan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hệ</a:t>
            </a:r>
            <a:r>
              <a:rPr lang="en-US" dirty="0">
                <a:solidFill>
                  <a:schemeClr val="tx1"/>
                </a:solidFill>
                <a:effectLst/>
                <a:latin typeface="+mj-lt"/>
                <a:ea typeface="Times New Roman" panose="02020603050405020304" pitchFamily="18" charset="0"/>
              </a:rPr>
              <a:t> qua </a:t>
            </a:r>
            <a:r>
              <a:rPr lang="en-US" dirty="0" err="1">
                <a:solidFill>
                  <a:schemeClr val="tx1"/>
                </a:solidFill>
                <a:effectLst/>
                <a:latin typeface="+mj-lt"/>
                <a:ea typeface="Times New Roman" panose="02020603050405020304" pitchFamily="18" charset="0"/>
              </a:rPr>
              <a:t>lại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tương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giữa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diễn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bằng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đồ</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a:t>
            </a:r>
          </a:p>
          <a:p>
            <a:pPr marL="342900" marR="0" lvl="0" indent="-342900" algn="just">
              <a:spcBef>
                <a:spcPts val="0"/>
              </a:spcBef>
              <a:spcAft>
                <a:spcPts val="0"/>
              </a:spcAft>
              <a:buFont typeface="Wingdings" panose="05000000000000000000" pitchFamily="2" charset="2"/>
              <a:buChar char="Ø"/>
              <a:tabLst>
                <a:tab pos="0" algn="l"/>
              </a:tabLst>
            </a:pP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hóa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Xác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định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hành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được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hiện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bởi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mỗi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thực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thể</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hoặc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con.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diễn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thông</a:t>
            </a:r>
            <a:r>
              <a:rPr lang="en-US" dirty="0">
                <a:solidFill>
                  <a:schemeClr val="tx1"/>
                </a:solidFill>
                <a:effectLst/>
                <a:latin typeface="+mj-lt"/>
                <a:ea typeface="Times New Roman" panose="02020603050405020304" pitchFamily="18" charset="0"/>
              </a:rPr>
              <a:t> tin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dưới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dạng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biều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đồ</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trạng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thái</a:t>
            </a:r>
            <a:r>
              <a:rPr lang="en-US" dirty="0">
                <a:solidFill>
                  <a:schemeClr val="tx1"/>
                </a:solidFill>
                <a:effectLst/>
                <a:latin typeface="+mj-lt"/>
                <a:ea typeface="Times New Roman" panose="02020603050405020304" pitchFamily="18" charset="0"/>
              </a:rPr>
              <a:t>.</a:t>
            </a:r>
          </a:p>
        </p:txBody>
      </p:sp>
    </p:spTree>
    <p:extLst>
      <p:ext uri="{BB962C8B-B14F-4D97-AF65-F5344CB8AC3E}">
        <p14:creationId xmlns:p14="http://schemas.microsoft.com/office/powerpoint/2010/main" val="730227870"/>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aa-ET" sz="2800" i="1" dirty="0">
              <a:latin typeface="+mj-lt"/>
              <a:ea typeface="Calibri" panose="020F0502020204030204" pitchFamily="34" charset="0"/>
            </a:endParaRPr>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17743" y="1285875"/>
            <a:ext cx="8536057" cy="4692650"/>
          </a:xfrm>
        </p:spPr>
        <p:txBody>
          <a:bodyPr>
            <a:normAutofit/>
          </a:bodyPr>
          <a:lstStyle/>
          <a:p>
            <a:pPr marL="12700" marR="5080">
              <a:lnSpc>
                <a:spcPct val="100000"/>
              </a:lnSpc>
              <a:spcBef>
                <a:spcPts val="100"/>
              </a:spcBef>
            </a:pPr>
            <a:r>
              <a:rPr lang="en-US" sz="2000" spc="-5" dirty="0" err="1">
                <a:solidFill>
                  <a:schemeClr val="tx1"/>
                </a:solidFill>
                <a:latin typeface="Arial"/>
                <a:cs typeface="Arial"/>
              </a:rPr>
              <a:t>Mô</a:t>
            </a:r>
            <a:r>
              <a:rPr lang="en-US" sz="2000" spc="-5" dirty="0">
                <a:solidFill>
                  <a:schemeClr val="tx1"/>
                </a:solidFill>
                <a:latin typeface="Arial"/>
                <a:cs typeface="Arial"/>
              </a:rPr>
              <a:t> </a:t>
            </a:r>
            <a:r>
              <a:rPr lang="en-US" sz="2000" spc="-5" dirty="0" err="1">
                <a:solidFill>
                  <a:schemeClr val="tx1"/>
                </a:solidFill>
                <a:latin typeface="Arial"/>
                <a:cs typeface="Arial"/>
              </a:rPr>
              <a:t>hình</a:t>
            </a:r>
            <a:r>
              <a:rPr lang="en-US" sz="2000" spc="-5" dirty="0">
                <a:solidFill>
                  <a:schemeClr val="tx1"/>
                </a:solidFill>
                <a:latin typeface="Arial"/>
                <a:cs typeface="Arial"/>
              </a:rPr>
              <a:t> </a:t>
            </a:r>
            <a:r>
              <a:rPr lang="en-US" sz="2000" spc="-5" dirty="0" err="1">
                <a:solidFill>
                  <a:schemeClr val="tx1"/>
                </a:solidFill>
                <a:latin typeface="Arial"/>
                <a:cs typeface="Arial"/>
              </a:rPr>
              <a:t>hóa</a:t>
            </a:r>
            <a:r>
              <a:rPr lang="en-US" sz="2000" spc="-5" dirty="0">
                <a:solidFill>
                  <a:schemeClr val="tx1"/>
                </a:solidFill>
                <a:latin typeface="Arial"/>
                <a:cs typeface="Arial"/>
              </a:rPr>
              <a:t> </a:t>
            </a:r>
            <a:r>
              <a:rPr lang="en-US" sz="2000" spc="-5" dirty="0" err="1">
                <a:solidFill>
                  <a:schemeClr val="tx1"/>
                </a:solidFill>
                <a:latin typeface="Arial"/>
                <a:cs typeface="Arial"/>
              </a:rPr>
              <a:t>chức</a:t>
            </a:r>
            <a:r>
              <a:rPr lang="en-US" sz="2000" spc="-5" dirty="0">
                <a:solidFill>
                  <a:schemeClr val="tx1"/>
                </a:solidFill>
                <a:latin typeface="Arial"/>
                <a:cs typeface="Arial"/>
              </a:rPr>
              <a:t> </a:t>
            </a:r>
            <a:r>
              <a:rPr lang="en-US" sz="2000" spc="-5" dirty="0" err="1">
                <a:solidFill>
                  <a:schemeClr val="tx1"/>
                </a:solidFill>
                <a:latin typeface="Arial"/>
                <a:cs typeface="Arial"/>
              </a:rPr>
              <a:t>năng</a:t>
            </a:r>
            <a:r>
              <a:rPr lang="en-US" sz="2000" spc="-5" dirty="0">
                <a:solidFill>
                  <a:schemeClr val="tx1"/>
                </a:solidFill>
                <a:latin typeface="Arial"/>
                <a:cs typeface="Arial"/>
              </a:rPr>
              <a:t>:</a:t>
            </a:r>
          </a:p>
          <a:p>
            <a:pPr marL="355600" marR="5080" indent="-342900">
              <a:lnSpc>
                <a:spcPct val="100000"/>
              </a:lnSpc>
              <a:spcBef>
                <a:spcPts val="100"/>
              </a:spcBef>
              <a:buFont typeface="Wingdings" panose="05000000000000000000" pitchFamily="2" charset="2"/>
              <a:buChar char="Ø"/>
            </a:pPr>
            <a:r>
              <a:rPr lang="vi-VN" sz="2000" spc="-5" dirty="0">
                <a:solidFill>
                  <a:schemeClr val="tx1"/>
                </a:solidFill>
                <a:latin typeface="Arial"/>
                <a:cs typeface="Arial"/>
              </a:rPr>
              <a:t>Với mỗi use </a:t>
            </a:r>
            <a:r>
              <a:rPr lang="vi-VN" sz="2000" dirty="0">
                <a:solidFill>
                  <a:schemeClr val="tx1"/>
                </a:solidFill>
                <a:latin typeface="Arial"/>
                <a:cs typeface="Arial"/>
              </a:rPr>
              <a:t>case (kết </a:t>
            </a:r>
            <a:r>
              <a:rPr lang="vi-VN" sz="2000" spc="-10" dirty="0">
                <a:solidFill>
                  <a:schemeClr val="tx1"/>
                </a:solidFill>
                <a:latin typeface="Arial"/>
                <a:cs typeface="Arial"/>
              </a:rPr>
              <a:t>quả </a:t>
            </a:r>
            <a:r>
              <a:rPr lang="vi-VN" sz="2000" dirty="0">
                <a:solidFill>
                  <a:schemeClr val="tx1"/>
                </a:solidFill>
                <a:latin typeface="Arial"/>
                <a:cs typeface="Arial"/>
              </a:rPr>
              <a:t>từ </a:t>
            </a:r>
            <a:r>
              <a:rPr lang="vi-VN" sz="2000" spc="-10" dirty="0">
                <a:solidFill>
                  <a:schemeClr val="tx1"/>
                </a:solidFill>
                <a:latin typeface="Arial"/>
                <a:cs typeface="Arial"/>
              </a:rPr>
              <a:t>pha </a:t>
            </a:r>
            <a:r>
              <a:rPr lang="vi-VN" sz="2000" spc="-5" dirty="0">
                <a:solidFill>
                  <a:schemeClr val="tx1"/>
                </a:solidFill>
                <a:latin typeface="Arial"/>
                <a:cs typeface="Arial"/>
              </a:rPr>
              <a:t>yêu cầu), </a:t>
            </a:r>
            <a:r>
              <a:rPr lang="vi-VN" sz="2000" spc="-10" dirty="0">
                <a:solidFill>
                  <a:schemeClr val="tx1"/>
                </a:solidFill>
                <a:latin typeface="Arial"/>
                <a:cs typeface="Arial"/>
              </a:rPr>
              <a:t>viết </a:t>
            </a:r>
            <a:r>
              <a:rPr lang="vi-VN" sz="2000" dirty="0">
                <a:solidFill>
                  <a:schemeClr val="tx1"/>
                </a:solidFill>
                <a:latin typeface="Arial"/>
                <a:cs typeface="Arial"/>
              </a:rPr>
              <a:t>ít  </a:t>
            </a:r>
            <a:r>
              <a:rPr lang="vi-VN" sz="2000" spc="-5" dirty="0">
                <a:solidFill>
                  <a:schemeClr val="tx1"/>
                </a:solidFill>
                <a:latin typeface="Arial"/>
                <a:cs typeface="Arial"/>
              </a:rPr>
              <a:t>nhất một scenario </a:t>
            </a:r>
            <a:r>
              <a:rPr lang="vi-VN" sz="2000" dirty="0">
                <a:solidFill>
                  <a:schemeClr val="tx1"/>
                </a:solidFill>
                <a:latin typeface="Arial"/>
                <a:cs typeface="Arial"/>
              </a:rPr>
              <a:t>cho </a:t>
            </a:r>
            <a:r>
              <a:rPr lang="vi-VN" sz="2000" spc="-5" dirty="0">
                <a:solidFill>
                  <a:schemeClr val="tx1"/>
                </a:solidFill>
                <a:latin typeface="Arial"/>
                <a:cs typeface="Arial"/>
              </a:rPr>
              <a:t>use case</a:t>
            </a:r>
            <a:endParaRPr lang="vi-VN" sz="2000" dirty="0">
              <a:solidFill>
                <a:schemeClr val="tx1"/>
              </a:solidFill>
              <a:latin typeface="Arial"/>
              <a:cs typeface="Arial"/>
            </a:endParaRPr>
          </a:p>
          <a:p>
            <a:pPr marL="355600" marR="56515" indent="-342900">
              <a:lnSpc>
                <a:spcPct val="100000"/>
              </a:lnSpc>
              <a:spcBef>
                <a:spcPts val="800"/>
              </a:spcBef>
              <a:buFont typeface="Wingdings" panose="05000000000000000000" pitchFamily="2" charset="2"/>
              <a:buChar char="Ø"/>
            </a:pPr>
            <a:r>
              <a:rPr lang="vi-VN" sz="2000" spc="-5" dirty="0">
                <a:solidFill>
                  <a:schemeClr val="tx1"/>
                </a:solidFill>
                <a:latin typeface="Arial"/>
                <a:cs typeface="Arial"/>
              </a:rPr>
              <a:t>Một scenario là một kịch </a:t>
            </a:r>
            <a:r>
              <a:rPr lang="vi-VN" sz="2000" spc="-10" dirty="0">
                <a:solidFill>
                  <a:schemeClr val="tx1"/>
                </a:solidFill>
                <a:latin typeface="Arial"/>
                <a:cs typeface="Arial"/>
              </a:rPr>
              <a:t>bản </a:t>
            </a:r>
            <a:r>
              <a:rPr lang="vi-VN" sz="2000" dirty="0">
                <a:solidFill>
                  <a:schemeClr val="tx1"/>
                </a:solidFill>
                <a:latin typeface="Arial"/>
                <a:cs typeface="Arial"/>
              </a:rPr>
              <a:t>cụ </a:t>
            </a:r>
            <a:r>
              <a:rPr lang="vi-VN" sz="2000" spc="-5" dirty="0">
                <a:solidFill>
                  <a:schemeClr val="tx1"/>
                </a:solidFill>
                <a:latin typeface="Arial"/>
                <a:cs typeface="Arial"/>
              </a:rPr>
              <a:t>thể khi người sử  dụng tương tác với hệ</a:t>
            </a:r>
            <a:r>
              <a:rPr lang="vi-VN" sz="2000" dirty="0">
                <a:solidFill>
                  <a:schemeClr val="tx1"/>
                </a:solidFill>
                <a:latin typeface="Arial"/>
                <a:cs typeface="Arial"/>
              </a:rPr>
              <a:t> </a:t>
            </a:r>
            <a:r>
              <a:rPr lang="vi-VN" sz="2000" spc="-10" dirty="0">
                <a:solidFill>
                  <a:schemeClr val="tx1"/>
                </a:solidFill>
                <a:latin typeface="Arial"/>
                <a:cs typeface="Arial"/>
              </a:rPr>
              <a:t>thống</a:t>
            </a:r>
            <a:endParaRPr lang="vi-VN" sz="2000" dirty="0">
              <a:solidFill>
                <a:schemeClr val="tx1"/>
              </a:solidFill>
              <a:latin typeface="Arial"/>
              <a:cs typeface="Arial"/>
            </a:endParaRPr>
          </a:p>
        </p:txBody>
      </p:sp>
      <p:sp>
        <p:nvSpPr>
          <p:cNvPr id="4" name="object 4">
            <a:extLst>
              <a:ext uri="{FF2B5EF4-FFF2-40B4-BE49-F238E27FC236}">
                <a16:creationId xmlns:a16="http://schemas.microsoft.com/office/drawing/2014/main" id="{AEFC4047-7DF4-4E23-BD64-5399DD8B5379}"/>
              </a:ext>
            </a:extLst>
          </p:cNvPr>
          <p:cNvSpPr/>
          <p:nvPr/>
        </p:nvSpPr>
        <p:spPr>
          <a:xfrm>
            <a:off x="4692816" y="2971909"/>
            <a:ext cx="4063558" cy="3712156"/>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10274387"/>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17743" y="1285875"/>
            <a:ext cx="8536057" cy="4692650"/>
          </a:xfrm>
        </p:spPr>
        <p:txBody>
          <a:bodyPr>
            <a:normAutofit/>
          </a:bodyPr>
          <a:lstStyle/>
          <a:p>
            <a:pPr marR="27305" algn="just">
              <a:lnSpc>
                <a:spcPct val="100000"/>
              </a:lnSpc>
              <a:spcBef>
                <a:spcPts val="100"/>
              </a:spcBef>
            </a:pPr>
            <a:r>
              <a:rPr lang="en-US" spc="-5" dirty="0" err="1">
                <a:solidFill>
                  <a:schemeClr val="tx1"/>
                </a:solidFill>
              </a:rPr>
              <a:t>Các</a:t>
            </a:r>
            <a:r>
              <a:rPr lang="en-US" spc="-5" dirty="0">
                <a:solidFill>
                  <a:schemeClr val="tx1"/>
                </a:solidFill>
              </a:rPr>
              <a:t> </a:t>
            </a:r>
            <a:r>
              <a:rPr lang="en-US" spc="-5" dirty="0" err="1">
                <a:solidFill>
                  <a:schemeClr val="tx1"/>
                </a:solidFill>
              </a:rPr>
              <a:t>UseCase</a:t>
            </a:r>
            <a:r>
              <a:rPr lang="en-US" spc="-5" dirty="0">
                <a:solidFill>
                  <a:schemeClr val="tx1"/>
                </a:solidFill>
              </a:rPr>
              <a:t> </a:t>
            </a:r>
            <a:r>
              <a:rPr lang="en-US" spc="-5" dirty="0" err="1">
                <a:solidFill>
                  <a:schemeClr val="tx1"/>
                </a:solidFill>
              </a:rPr>
              <a:t>của</a:t>
            </a:r>
            <a:r>
              <a:rPr lang="en-US" spc="-5" dirty="0">
                <a:solidFill>
                  <a:schemeClr val="tx1"/>
                </a:solidFill>
              </a:rPr>
              <a:t> Manager bao </a:t>
            </a:r>
            <a:r>
              <a:rPr lang="en-US" spc="-5" dirty="0" err="1">
                <a:solidFill>
                  <a:schemeClr val="tx1"/>
                </a:solidFill>
              </a:rPr>
              <a:t>gồm</a:t>
            </a:r>
            <a:r>
              <a:rPr lang="en-US" spc="-5" dirty="0">
                <a:solidFill>
                  <a:schemeClr val="tx1"/>
                </a:solidFill>
              </a:rPr>
              <a:t>:</a:t>
            </a:r>
          </a:p>
          <a:p>
            <a:pPr marL="457200" marR="27305" indent="-457200" algn="just">
              <a:lnSpc>
                <a:spcPct val="100000"/>
              </a:lnSpc>
              <a:spcBef>
                <a:spcPts val="100"/>
              </a:spcBef>
              <a:buFont typeface="Wingdings" panose="05000000000000000000" pitchFamily="2" charset="2"/>
              <a:buChar char="Ø"/>
            </a:pPr>
            <a:r>
              <a:rPr lang="vi-VN" spc="-5" dirty="0">
                <a:solidFill>
                  <a:schemeClr val="tx1"/>
                </a:solidFill>
              </a:rPr>
              <a:t>Manager </a:t>
            </a:r>
            <a:r>
              <a:rPr lang="vi-VN" spc="-10" dirty="0">
                <a:solidFill>
                  <a:schemeClr val="tx1"/>
                </a:solidFill>
              </a:rPr>
              <a:t>login: </a:t>
            </a:r>
            <a:r>
              <a:rPr lang="vi-VN" spc="-5" dirty="0">
                <a:solidFill>
                  <a:schemeClr val="tx1"/>
                </a:solidFill>
              </a:rPr>
              <a:t>Use case này cho phép người </a:t>
            </a:r>
            <a:r>
              <a:rPr lang="vi-VN" spc="-10" dirty="0">
                <a:solidFill>
                  <a:schemeClr val="tx1"/>
                </a:solidFill>
              </a:rPr>
              <a:t>quản </a:t>
            </a:r>
            <a:r>
              <a:rPr lang="vi-VN" spc="-5" dirty="0">
                <a:solidFill>
                  <a:schemeClr val="tx1"/>
                </a:solidFill>
              </a:rPr>
              <a:t>lí  </a:t>
            </a:r>
            <a:r>
              <a:rPr lang="vi-VN" spc="-10" dirty="0">
                <a:solidFill>
                  <a:schemeClr val="tx1"/>
                </a:solidFill>
              </a:rPr>
              <a:t>đăng nhập </a:t>
            </a:r>
            <a:r>
              <a:rPr lang="vi-VN" spc="-5" dirty="0">
                <a:solidFill>
                  <a:schemeClr val="tx1"/>
                </a:solidFill>
              </a:rPr>
              <a:t>theo tài khoản của</a:t>
            </a:r>
            <a:r>
              <a:rPr lang="vi-VN" spc="15" dirty="0">
                <a:solidFill>
                  <a:schemeClr val="tx1"/>
                </a:solidFill>
              </a:rPr>
              <a:t> </a:t>
            </a:r>
            <a:r>
              <a:rPr lang="vi-VN" dirty="0">
                <a:solidFill>
                  <a:schemeClr val="tx1"/>
                </a:solidFill>
              </a:rPr>
              <a:t>mình</a:t>
            </a:r>
          </a:p>
          <a:p>
            <a:pPr marL="457200" marR="5080" indent="-457200" algn="just">
              <a:lnSpc>
                <a:spcPct val="100000"/>
              </a:lnSpc>
              <a:spcBef>
                <a:spcPts val="800"/>
              </a:spcBef>
              <a:buFont typeface="Wingdings" panose="05000000000000000000" pitchFamily="2" charset="2"/>
              <a:buChar char="Ø"/>
            </a:pPr>
            <a:r>
              <a:rPr lang="vi-VN" spc="-10" dirty="0">
                <a:solidFill>
                  <a:schemeClr val="tx1"/>
                </a:solidFill>
              </a:rPr>
              <a:t>View </a:t>
            </a:r>
            <a:r>
              <a:rPr lang="vi-VN" dirty="0">
                <a:solidFill>
                  <a:schemeClr val="tx1"/>
                </a:solidFill>
              </a:rPr>
              <a:t>a </a:t>
            </a:r>
            <a:r>
              <a:rPr lang="vi-VN" spc="-5" dirty="0">
                <a:solidFill>
                  <a:schemeClr val="tx1"/>
                </a:solidFill>
              </a:rPr>
              <a:t>repport: use case </a:t>
            </a:r>
            <a:r>
              <a:rPr lang="vi-VN" spc="-10" dirty="0">
                <a:solidFill>
                  <a:schemeClr val="tx1"/>
                </a:solidFill>
              </a:rPr>
              <a:t>này </a:t>
            </a:r>
            <a:r>
              <a:rPr lang="vi-VN" spc="-5" dirty="0">
                <a:solidFill>
                  <a:schemeClr val="tx1"/>
                </a:solidFill>
              </a:rPr>
              <a:t>cho phép người </a:t>
            </a:r>
            <a:r>
              <a:rPr lang="vi-VN" spc="-10" dirty="0">
                <a:solidFill>
                  <a:schemeClr val="tx1"/>
                </a:solidFill>
              </a:rPr>
              <a:t>quản </a:t>
            </a:r>
            <a:r>
              <a:rPr lang="vi-VN" spc="-5" dirty="0">
                <a:solidFill>
                  <a:schemeClr val="tx1"/>
                </a:solidFill>
              </a:rPr>
              <a:t>lí  </a:t>
            </a:r>
            <a:r>
              <a:rPr lang="vi-VN" spc="-10" dirty="0">
                <a:solidFill>
                  <a:schemeClr val="tx1"/>
                </a:solidFill>
              </a:rPr>
              <a:t>xem </a:t>
            </a:r>
            <a:r>
              <a:rPr lang="vi-VN" spc="-5" dirty="0">
                <a:solidFill>
                  <a:schemeClr val="tx1"/>
                </a:solidFill>
              </a:rPr>
              <a:t>một báo cáo </a:t>
            </a:r>
            <a:r>
              <a:rPr lang="vi-VN" dirty="0">
                <a:solidFill>
                  <a:schemeClr val="tx1"/>
                </a:solidFill>
              </a:rPr>
              <a:t>về </a:t>
            </a:r>
            <a:r>
              <a:rPr lang="vi-VN" spc="-10" dirty="0">
                <a:solidFill>
                  <a:schemeClr val="tx1"/>
                </a:solidFill>
              </a:rPr>
              <a:t>doanh </a:t>
            </a:r>
            <a:r>
              <a:rPr lang="vi-VN" dirty="0">
                <a:solidFill>
                  <a:schemeClr val="tx1"/>
                </a:solidFill>
              </a:rPr>
              <a:t>thu </a:t>
            </a:r>
            <a:r>
              <a:rPr lang="vi-VN" spc="-5" dirty="0">
                <a:solidFill>
                  <a:schemeClr val="tx1"/>
                </a:solidFill>
              </a:rPr>
              <a:t>hoặc </a:t>
            </a:r>
            <a:r>
              <a:rPr lang="vi-VN" dirty="0">
                <a:solidFill>
                  <a:schemeClr val="tx1"/>
                </a:solidFill>
              </a:rPr>
              <a:t>tỉ </a:t>
            </a:r>
            <a:r>
              <a:rPr lang="vi-VN" spc="-5" dirty="0">
                <a:solidFill>
                  <a:schemeClr val="tx1"/>
                </a:solidFill>
              </a:rPr>
              <a:t>lệ </a:t>
            </a:r>
            <a:r>
              <a:rPr lang="vi-VN" spc="-10" dirty="0">
                <a:solidFill>
                  <a:schemeClr val="tx1"/>
                </a:solidFill>
              </a:rPr>
              <a:t>phòng</a:t>
            </a:r>
            <a:r>
              <a:rPr lang="vi-VN" spc="15" dirty="0">
                <a:solidFill>
                  <a:schemeClr val="tx1"/>
                </a:solidFill>
              </a:rPr>
              <a:t> </a:t>
            </a:r>
            <a:r>
              <a:rPr lang="vi-VN" spc="-5" dirty="0">
                <a:solidFill>
                  <a:schemeClr val="tx1"/>
                </a:solidFill>
              </a:rPr>
              <a:t>trống</a:t>
            </a:r>
          </a:p>
          <a:p>
            <a:pPr marL="457200" marR="125730" indent="-457200" algn="just">
              <a:lnSpc>
                <a:spcPct val="100000"/>
              </a:lnSpc>
              <a:spcBef>
                <a:spcPts val="800"/>
              </a:spcBef>
              <a:buFont typeface="Wingdings" panose="05000000000000000000" pitchFamily="2" charset="2"/>
              <a:buChar char="Ø"/>
            </a:pPr>
            <a:r>
              <a:rPr lang="vi-VN" spc="-5" dirty="0">
                <a:solidFill>
                  <a:schemeClr val="tx1"/>
                </a:solidFill>
              </a:rPr>
              <a:t>Manage room: use case này cho phép người </a:t>
            </a:r>
            <a:r>
              <a:rPr lang="vi-VN" spc="-10" dirty="0">
                <a:solidFill>
                  <a:schemeClr val="tx1"/>
                </a:solidFill>
              </a:rPr>
              <a:t>quản </a:t>
            </a:r>
            <a:r>
              <a:rPr lang="vi-VN" spc="-5" dirty="0">
                <a:solidFill>
                  <a:schemeClr val="tx1"/>
                </a:solidFill>
              </a:rPr>
              <a:t>lí  thêm, hoặc sửa, hoặc </a:t>
            </a:r>
            <a:r>
              <a:rPr lang="vi-VN" spc="-10" dirty="0">
                <a:solidFill>
                  <a:schemeClr val="tx1"/>
                </a:solidFill>
              </a:rPr>
              <a:t>xóa thông </a:t>
            </a:r>
            <a:r>
              <a:rPr lang="vi-VN" spc="-5" dirty="0">
                <a:solidFill>
                  <a:schemeClr val="tx1"/>
                </a:solidFill>
              </a:rPr>
              <a:t>tin </a:t>
            </a:r>
            <a:r>
              <a:rPr lang="vi-VN" dirty="0">
                <a:solidFill>
                  <a:schemeClr val="tx1"/>
                </a:solidFill>
              </a:rPr>
              <a:t>về </a:t>
            </a:r>
            <a:r>
              <a:rPr lang="vi-VN" spc="-10" dirty="0">
                <a:solidFill>
                  <a:schemeClr val="tx1"/>
                </a:solidFill>
              </a:rPr>
              <a:t>phòng </a:t>
            </a:r>
            <a:r>
              <a:rPr lang="vi-VN" spc="-5" dirty="0">
                <a:solidFill>
                  <a:schemeClr val="tx1"/>
                </a:solidFill>
              </a:rPr>
              <a:t>của  khách</a:t>
            </a:r>
            <a:r>
              <a:rPr lang="vi-VN" spc="-10" dirty="0">
                <a:solidFill>
                  <a:schemeClr val="tx1"/>
                </a:solidFill>
              </a:rPr>
              <a:t> </a:t>
            </a:r>
            <a:r>
              <a:rPr lang="vi-VN" spc="-5" dirty="0">
                <a:solidFill>
                  <a:schemeClr val="tx1"/>
                </a:solidFill>
              </a:rPr>
              <a:t>sạn</a:t>
            </a:r>
          </a:p>
        </p:txBody>
      </p:sp>
    </p:spTree>
    <p:extLst>
      <p:ext uri="{BB962C8B-B14F-4D97-AF65-F5344CB8AC3E}">
        <p14:creationId xmlns:p14="http://schemas.microsoft.com/office/powerpoint/2010/main" val="1824092985"/>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17743" y="1285875"/>
            <a:ext cx="8536057" cy="4692650"/>
          </a:xfrm>
        </p:spPr>
        <p:txBody>
          <a:bodyPr>
            <a:normAutofit/>
          </a:bodyPr>
          <a:lstStyle/>
          <a:p>
            <a:pPr marL="12700" algn="just">
              <a:lnSpc>
                <a:spcPct val="100000"/>
              </a:lnSpc>
              <a:spcBef>
                <a:spcPts val="969"/>
              </a:spcBef>
            </a:pPr>
            <a:r>
              <a:rPr lang="en-US" sz="2000" spc="-5" dirty="0">
                <a:solidFill>
                  <a:schemeClr val="tx1"/>
                </a:solidFill>
                <a:latin typeface="Arial"/>
                <a:cs typeface="Arial"/>
              </a:rPr>
              <a:t>Manage room: </a:t>
            </a:r>
            <a:r>
              <a:rPr lang="en-US" sz="2000" spc="-10" dirty="0">
                <a:solidFill>
                  <a:schemeClr val="tx1"/>
                </a:solidFill>
                <a:latin typeface="Arial"/>
                <a:cs typeface="Arial"/>
              </a:rPr>
              <a:t>scenario</a:t>
            </a:r>
            <a:endParaRPr lang="en-US" sz="2000" dirty="0">
              <a:solidFill>
                <a:schemeClr val="tx1"/>
              </a:solidFill>
              <a:latin typeface="Arial"/>
              <a:cs typeface="Arial"/>
            </a:endParaRPr>
          </a:p>
          <a:p>
            <a:pPr marL="12700" marR="419734" algn="just">
              <a:lnSpc>
                <a:spcPct val="100000"/>
              </a:lnSpc>
              <a:spcBef>
                <a:spcPts val="800"/>
              </a:spcBef>
              <a:buAutoNum type="arabicPeriod"/>
              <a:tabLst>
                <a:tab pos="323215" algn="l"/>
              </a:tabLst>
            </a:pPr>
            <a:r>
              <a:rPr lang="en-US" sz="2000" spc="-5" dirty="0">
                <a:solidFill>
                  <a:schemeClr val="tx1"/>
                </a:solidFill>
                <a:latin typeface="Arial"/>
                <a:cs typeface="Arial"/>
              </a:rPr>
              <a:t> </a:t>
            </a:r>
            <a:r>
              <a:rPr lang="en-US" sz="2000" spc="-5" dirty="0" err="1">
                <a:solidFill>
                  <a:schemeClr val="tx1"/>
                </a:solidFill>
                <a:latin typeface="Arial"/>
                <a:cs typeface="Arial"/>
              </a:rPr>
              <a:t>Nhân</a:t>
            </a:r>
            <a:r>
              <a:rPr lang="en-US" sz="2000" spc="-5" dirty="0">
                <a:solidFill>
                  <a:schemeClr val="tx1"/>
                </a:solidFill>
                <a:latin typeface="Arial"/>
                <a:cs typeface="Arial"/>
              </a:rPr>
              <a:t> </a:t>
            </a:r>
            <a:r>
              <a:rPr lang="en-US" sz="2000" spc="-5" dirty="0" err="1">
                <a:solidFill>
                  <a:schemeClr val="tx1"/>
                </a:solidFill>
                <a:latin typeface="Arial"/>
                <a:cs typeface="Arial"/>
              </a:rPr>
              <a:t>viên</a:t>
            </a:r>
            <a:r>
              <a:rPr lang="en-US" sz="2000" spc="-5" dirty="0">
                <a:solidFill>
                  <a:schemeClr val="tx1"/>
                </a:solidFill>
                <a:latin typeface="Arial"/>
                <a:cs typeface="Arial"/>
              </a:rPr>
              <a:t> </a:t>
            </a:r>
            <a:r>
              <a:rPr lang="en-US" sz="2000" spc="-5" dirty="0" err="1">
                <a:solidFill>
                  <a:schemeClr val="tx1"/>
                </a:solidFill>
                <a:latin typeface="Arial"/>
                <a:cs typeface="Arial"/>
              </a:rPr>
              <a:t>quản</a:t>
            </a:r>
            <a:r>
              <a:rPr lang="en-US" sz="2000" spc="-5" dirty="0">
                <a:solidFill>
                  <a:schemeClr val="tx1"/>
                </a:solidFill>
                <a:latin typeface="Arial"/>
                <a:cs typeface="Arial"/>
              </a:rPr>
              <a:t> </a:t>
            </a:r>
            <a:r>
              <a:rPr lang="en-US" sz="2000" spc="-5" dirty="0" err="1">
                <a:solidFill>
                  <a:schemeClr val="tx1"/>
                </a:solidFill>
                <a:latin typeface="Arial"/>
                <a:cs typeface="Arial"/>
              </a:rPr>
              <a:t>lí</a:t>
            </a:r>
            <a:r>
              <a:rPr lang="en-US" sz="2000" spc="-5" dirty="0">
                <a:solidFill>
                  <a:schemeClr val="tx1"/>
                </a:solidFill>
                <a:latin typeface="Arial"/>
                <a:cs typeface="Arial"/>
              </a:rPr>
              <a:t> </a:t>
            </a:r>
            <a:r>
              <a:rPr lang="en-US" sz="2000" dirty="0">
                <a:solidFill>
                  <a:schemeClr val="tx1"/>
                </a:solidFill>
                <a:latin typeface="Arial"/>
                <a:cs typeface="Arial"/>
              </a:rPr>
              <a:t>A </a:t>
            </a:r>
            <a:r>
              <a:rPr lang="en-US" sz="2000" dirty="0" err="1">
                <a:solidFill>
                  <a:schemeClr val="tx1"/>
                </a:solidFill>
                <a:latin typeface="Arial"/>
                <a:cs typeface="Arial"/>
              </a:rPr>
              <a:t>chọn</a:t>
            </a:r>
            <a:r>
              <a:rPr lang="en-US" sz="2000" dirty="0">
                <a:solidFill>
                  <a:schemeClr val="tx1"/>
                </a:solidFill>
                <a:latin typeface="Arial"/>
                <a:cs typeface="Arial"/>
              </a:rPr>
              <a:t> </a:t>
            </a:r>
            <a:r>
              <a:rPr lang="en-US" sz="2000" dirty="0" err="1">
                <a:solidFill>
                  <a:schemeClr val="tx1"/>
                </a:solidFill>
                <a:latin typeface="Arial"/>
                <a:cs typeface="Arial"/>
              </a:rPr>
              <a:t>chức</a:t>
            </a:r>
            <a:r>
              <a:rPr lang="en-US" sz="2000" dirty="0">
                <a:solidFill>
                  <a:schemeClr val="tx1"/>
                </a:solidFill>
                <a:latin typeface="Arial"/>
                <a:cs typeface="Arial"/>
              </a:rPr>
              <a:t> </a:t>
            </a:r>
            <a:r>
              <a:rPr lang="en-US" sz="2000" spc="-5" dirty="0" err="1">
                <a:solidFill>
                  <a:schemeClr val="tx1"/>
                </a:solidFill>
                <a:latin typeface="Arial"/>
                <a:cs typeface="Arial"/>
              </a:rPr>
              <a:t>năng</a:t>
            </a:r>
            <a:r>
              <a:rPr lang="en-US" sz="2000" spc="-5" dirty="0">
                <a:solidFill>
                  <a:schemeClr val="tx1"/>
                </a:solidFill>
                <a:latin typeface="Arial"/>
                <a:cs typeface="Arial"/>
              </a:rPr>
              <a:t> </a:t>
            </a:r>
            <a:r>
              <a:rPr lang="en-US" sz="2000" spc="-5" dirty="0" err="1">
                <a:solidFill>
                  <a:schemeClr val="tx1"/>
                </a:solidFill>
                <a:latin typeface="Arial"/>
                <a:cs typeface="Arial"/>
              </a:rPr>
              <a:t>quản</a:t>
            </a:r>
            <a:r>
              <a:rPr lang="en-US" sz="2000" spc="-5" dirty="0">
                <a:solidFill>
                  <a:schemeClr val="tx1"/>
                </a:solidFill>
                <a:latin typeface="Arial"/>
                <a:cs typeface="Arial"/>
              </a:rPr>
              <a:t> </a:t>
            </a:r>
            <a:r>
              <a:rPr lang="en-US" sz="2000" spc="-5" dirty="0" err="1">
                <a:solidFill>
                  <a:schemeClr val="tx1"/>
                </a:solidFill>
                <a:latin typeface="Arial"/>
                <a:cs typeface="Arial"/>
              </a:rPr>
              <a:t>lí</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dirty="0" err="1">
                <a:solidFill>
                  <a:schemeClr val="tx1"/>
                </a:solidFill>
                <a:latin typeface="Arial"/>
                <a:cs typeface="Arial"/>
              </a:rPr>
              <a:t>sau</a:t>
            </a:r>
            <a:r>
              <a:rPr lang="en-US" sz="2000" dirty="0">
                <a:solidFill>
                  <a:schemeClr val="tx1"/>
                </a:solidFill>
                <a:latin typeface="Arial"/>
                <a:cs typeface="Arial"/>
              </a:rPr>
              <a:t> </a:t>
            </a:r>
            <a:r>
              <a:rPr lang="en-US" sz="2000" dirty="0" err="1">
                <a:solidFill>
                  <a:schemeClr val="tx1"/>
                </a:solidFill>
                <a:latin typeface="Arial"/>
                <a:cs typeface="Arial"/>
              </a:rPr>
              <a:t>khi</a:t>
            </a:r>
            <a:r>
              <a:rPr lang="en-US" sz="2000" dirty="0">
                <a:solidFill>
                  <a:schemeClr val="tx1"/>
                </a:solidFill>
                <a:latin typeface="Arial"/>
                <a:cs typeface="Arial"/>
              </a:rPr>
              <a:t>  </a:t>
            </a:r>
            <a:r>
              <a:rPr lang="en-US" sz="2000" spc="-5" dirty="0">
                <a:solidFill>
                  <a:schemeClr val="tx1"/>
                </a:solidFill>
                <a:latin typeface="Arial"/>
                <a:cs typeface="Arial"/>
              </a:rPr>
              <a:t>login. </a:t>
            </a:r>
            <a:r>
              <a:rPr lang="en-US" sz="2000" dirty="0">
                <a:solidFill>
                  <a:schemeClr val="tx1"/>
                </a:solidFill>
                <a:latin typeface="Arial"/>
                <a:cs typeface="Arial"/>
              </a:rPr>
              <a:t>A </a:t>
            </a:r>
            <a:r>
              <a:rPr lang="en-US" sz="2000" spc="-5" dirty="0" err="1">
                <a:solidFill>
                  <a:schemeClr val="tx1"/>
                </a:solidFill>
                <a:latin typeface="Arial"/>
                <a:cs typeface="Arial"/>
              </a:rPr>
              <a:t>muốn</a:t>
            </a:r>
            <a:r>
              <a:rPr lang="en-US" sz="2000" spc="-5" dirty="0">
                <a:solidFill>
                  <a:schemeClr val="tx1"/>
                </a:solidFill>
                <a:latin typeface="Arial"/>
                <a:cs typeface="Arial"/>
              </a:rPr>
              <a:t> </a:t>
            </a:r>
            <a:r>
              <a:rPr lang="en-US" sz="2000" spc="-5" dirty="0" err="1">
                <a:solidFill>
                  <a:schemeClr val="tx1"/>
                </a:solidFill>
                <a:latin typeface="Arial"/>
                <a:cs typeface="Arial"/>
              </a:rPr>
              <a:t>thêm</a:t>
            </a:r>
            <a:r>
              <a:rPr lang="en-US" sz="2000" spc="-5" dirty="0">
                <a:solidFill>
                  <a:schemeClr val="tx1"/>
                </a:solidFill>
                <a:latin typeface="Arial"/>
                <a:cs typeface="Arial"/>
              </a:rPr>
              <a:t> </a:t>
            </a:r>
            <a:r>
              <a:rPr lang="en-US" sz="2000" spc="-5" dirty="0" err="1">
                <a:solidFill>
                  <a:schemeClr val="tx1"/>
                </a:solidFill>
                <a:latin typeface="Arial"/>
                <a:cs typeface="Arial"/>
              </a:rPr>
              <a:t>thông</a:t>
            </a:r>
            <a:r>
              <a:rPr lang="en-US" sz="2000" spc="-5" dirty="0">
                <a:solidFill>
                  <a:schemeClr val="tx1"/>
                </a:solidFill>
                <a:latin typeface="Arial"/>
                <a:cs typeface="Arial"/>
              </a:rPr>
              <a:t> </a:t>
            </a:r>
            <a:r>
              <a:rPr lang="en-US" sz="2000" dirty="0">
                <a:solidFill>
                  <a:schemeClr val="tx1"/>
                </a:solidFill>
                <a:latin typeface="Arial"/>
                <a:cs typeface="Arial"/>
              </a:rPr>
              <a:t>tin </a:t>
            </a:r>
            <a:r>
              <a:rPr lang="en-US" sz="2000" spc="-10" dirty="0" err="1">
                <a:solidFill>
                  <a:schemeClr val="tx1"/>
                </a:solidFill>
                <a:latin typeface="Arial"/>
                <a:cs typeface="Arial"/>
              </a:rPr>
              <a:t>một</a:t>
            </a:r>
            <a:r>
              <a:rPr lang="en-US" sz="2000" spc="-10" dirty="0">
                <a:solidFill>
                  <a:schemeClr val="tx1"/>
                </a:solidFill>
                <a:latin typeface="Arial"/>
                <a:cs typeface="Arial"/>
              </a:rPr>
              <a:t> </a:t>
            </a:r>
            <a:r>
              <a:rPr lang="en-US" sz="2000" spc="-5" dirty="0" err="1">
                <a:solidFill>
                  <a:schemeClr val="tx1"/>
                </a:solidFill>
                <a:latin typeface="Arial"/>
                <a:cs typeface="Arial"/>
              </a:rPr>
              <a:t>phòng</a:t>
            </a:r>
            <a:r>
              <a:rPr lang="en-US" sz="2000" spc="-15" dirty="0">
                <a:solidFill>
                  <a:schemeClr val="tx1"/>
                </a:solidFill>
                <a:latin typeface="Arial"/>
                <a:cs typeface="Arial"/>
              </a:rPr>
              <a:t> </a:t>
            </a:r>
            <a:r>
              <a:rPr lang="en-US" sz="2000" spc="-5" dirty="0" err="1">
                <a:solidFill>
                  <a:schemeClr val="tx1"/>
                </a:solidFill>
                <a:latin typeface="Arial"/>
                <a:cs typeface="Arial"/>
              </a:rPr>
              <a:t>mới</a:t>
            </a:r>
            <a:r>
              <a:rPr lang="en-US" sz="2000" spc="-5" dirty="0">
                <a:solidFill>
                  <a:schemeClr val="tx1"/>
                </a:solidFill>
                <a:latin typeface="Arial"/>
                <a:cs typeface="Arial"/>
              </a:rPr>
              <a:t>.</a:t>
            </a:r>
            <a:endParaRPr lang="en-US" sz="2000" dirty="0">
              <a:solidFill>
                <a:schemeClr val="tx1"/>
              </a:solidFill>
              <a:latin typeface="Arial"/>
              <a:cs typeface="Arial"/>
            </a:endParaRPr>
          </a:p>
          <a:p>
            <a:pPr marL="12700" marR="598170" algn="just">
              <a:lnSpc>
                <a:spcPct val="100000"/>
              </a:lnSpc>
              <a:spcBef>
                <a:spcPts val="800"/>
              </a:spcBef>
              <a:buAutoNum type="arabicPeriod"/>
              <a:tabLst>
                <a:tab pos="323215" algn="l"/>
              </a:tabLst>
            </a:pPr>
            <a:r>
              <a:rPr lang="en-US" sz="2000" spc="-5" dirty="0">
                <a:solidFill>
                  <a:schemeClr val="tx1"/>
                </a:solidFill>
                <a:latin typeface="Arial"/>
                <a:cs typeface="Arial"/>
              </a:rPr>
              <a:t> Giao </a:t>
            </a:r>
            <a:r>
              <a:rPr lang="en-US" sz="2000" spc="-5" dirty="0" err="1">
                <a:solidFill>
                  <a:schemeClr val="tx1"/>
                </a:solidFill>
                <a:latin typeface="Arial"/>
                <a:cs typeface="Arial"/>
              </a:rPr>
              <a:t>diện</a:t>
            </a:r>
            <a:r>
              <a:rPr lang="en-US" sz="2000" spc="-5" dirty="0">
                <a:solidFill>
                  <a:schemeClr val="tx1"/>
                </a:solidFill>
                <a:latin typeface="Arial"/>
                <a:cs typeface="Arial"/>
              </a:rPr>
              <a:t> </a:t>
            </a:r>
            <a:r>
              <a:rPr lang="en-US" sz="2000" spc="-5" dirty="0" err="1">
                <a:solidFill>
                  <a:schemeClr val="tx1"/>
                </a:solidFill>
                <a:latin typeface="Arial"/>
                <a:cs typeface="Arial"/>
              </a:rPr>
              <a:t>quản</a:t>
            </a:r>
            <a:r>
              <a:rPr lang="en-US" sz="2000" spc="-5" dirty="0">
                <a:solidFill>
                  <a:schemeClr val="tx1"/>
                </a:solidFill>
                <a:latin typeface="Arial"/>
                <a:cs typeface="Arial"/>
              </a:rPr>
              <a:t> </a:t>
            </a:r>
            <a:r>
              <a:rPr lang="en-US" sz="2000" spc="-5" dirty="0" err="1">
                <a:solidFill>
                  <a:schemeClr val="tx1"/>
                </a:solidFill>
                <a:latin typeface="Arial"/>
                <a:cs typeface="Arial"/>
              </a:rPr>
              <a:t>lí</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5" dirty="0" err="1">
                <a:solidFill>
                  <a:schemeClr val="tx1"/>
                </a:solidFill>
                <a:latin typeface="Arial"/>
                <a:cs typeface="Arial"/>
              </a:rPr>
              <a:t>hiện</a:t>
            </a:r>
            <a:r>
              <a:rPr lang="en-US" sz="2000" spc="-5" dirty="0">
                <a:solidFill>
                  <a:schemeClr val="tx1"/>
                </a:solidFill>
                <a:latin typeface="Arial"/>
                <a:cs typeface="Arial"/>
              </a:rPr>
              <a:t> ra </a:t>
            </a:r>
            <a:r>
              <a:rPr lang="en-US" sz="2000" dirty="0" err="1">
                <a:solidFill>
                  <a:schemeClr val="tx1"/>
                </a:solidFill>
                <a:latin typeface="Arial"/>
                <a:cs typeface="Arial"/>
              </a:rPr>
              <a:t>với</a:t>
            </a:r>
            <a:r>
              <a:rPr lang="en-US" sz="2000" dirty="0">
                <a:solidFill>
                  <a:schemeClr val="tx1"/>
                </a:solidFill>
                <a:latin typeface="Arial"/>
                <a:cs typeface="Arial"/>
              </a:rPr>
              <a:t> 3 </a:t>
            </a:r>
            <a:r>
              <a:rPr lang="en-US" sz="2000" dirty="0" err="1">
                <a:solidFill>
                  <a:schemeClr val="tx1"/>
                </a:solidFill>
                <a:latin typeface="Arial"/>
                <a:cs typeface="Arial"/>
              </a:rPr>
              <a:t>nút</a:t>
            </a:r>
            <a:r>
              <a:rPr lang="en-US" sz="2000" dirty="0">
                <a:solidFill>
                  <a:schemeClr val="tx1"/>
                </a:solidFill>
                <a:latin typeface="Arial"/>
                <a:cs typeface="Arial"/>
              </a:rPr>
              <a:t>: </a:t>
            </a:r>
            <a:r>
              <a:rPr lang="en-US" sz="2000" spc="-5" dirty="0" err="1">
                <a:solidFill>
                  <a:schemeClr val="tx1"/>
                </a:solidFill>
                <a:latin typeface="Arial"/>
                <a:cs typeface="Arial"/>
              </a:rPr>
              <a:t>thêm</a:t>
            </a:r>
            <a:r>
              <a:rPr lang="en-US" sz="2000" spc="-5" dirty="0">
                <a:solidFill>
                  <a:schemeClr val="tx1"/>
                </a:solidFill>
                <a:latin typeface="Arial"/>
                <a:cs typeface="Arial"/>
              </a:rPr>
              <a:t>, </a:t>
            </a:r>
            <a:r>
              <a:rPr lang="en-US" sz="2000" dirty="0" err="1">
                <a:solidFill>
                  <a:schemeClr val="tx1"/>
                </a:solidFill>
                <a:latin typeface="Arial"/>
                <a:cs typeface="Arial"/>
              </a:rPr>
              <a:t>sửa</a:t>
            </a:r>
            <a:r>
              <a:rPr lang="en-US" sz="2000" dirty="0">
                <a:solidFill>
                  <a:schemeClr val="tx1"/>
                </a:solidFill>
                <a:latin typeface="Arial"/>
                <a:cs typeface="Arial"/>
              </a:rPr>
              <a:t>, </a:t>
            </a:r>
            <a:r>
              <a:rPr lang="en-US" sz="2000" spc="-10" dirty="0" err="1">
                <a:solidFill>
                  <a:schemeClr val="tx1"/>
                </a:solidFill>
                <a:latin typeface="Arial"/>
                <a:cs typeface="Arial"/>
              </a:rPr>
              <a:t>xóa</a:t>
            </a:r>
            <a:r>
              <a:rPr lang="en-US" sz="2000" spc="-10" dirty="0">
                <a:solidFill>
                  <a:schemeClr val="tx1"/>
                </a:solidFill>
                <a:latin typeface="Arial"/>
                <a:cs typeface="Arial"/>
              </a:rPr>
              <a:t>  </a:t>
            </a:r>
            <a:r>
              <a:rPr lang="en-US" sz="2000" spc="-5" dirty="0" err="1">
                <a:solidFill>
                  <a:schemeClr val="tx1"/>
                </a:solidFill>
                <a:latin typeface="Arial"/>
                <a:cs typeface="Arial"/>
              </a:rPr>
              <a:t>phòng</a:t>
            </a:r>
            <a:endParaRPr lang="en-US" sz="2000" dirty="0">
              <a:solidFill>
                <a:schemeClr val="tx1"/>
              </a:solidFill>
              <a:latin typeface="Arial"/>
              <a:cs typeface="Arial"/>
            </a:endParaRPr>
          </a:p>
          <a:p>
            <a:pPr marL="322580" indent="-310515" algn="just">
              <a:lnSpc>
                <a:spcPct val="100000"/>
              </a:lnSpc>
              <a:spcBef>
                <a:spcPts val="800"/>
              </a:spcBef>
              <a:buAutoNum type="arabicPeriod"/>
              <a:tabLst>
                <a:tab pos="323215" algn="l"/>
              </a:tabLst>
            </a:pPr>
            <a:r>
              <a:rPr lang="en-US" sz="2000" spc="-5" dirty="0" err="1">
                <a:solidFill>
                  <a:schemeClr val="tx1"/>
                </a:solidFill>
                <a:latin typeface="Arial"/>
                <a:cs typeface="Arial"/>
              </a:rPr>
              <a:t>Nhân</a:t>
            </a:r>
            <a:r>
              <a:rPr lang="en-US" sz="2000" spc="-5" dirty="0">
                <a:solidFill>
                  <a:schemeClr val="tx1"/>
                </a:solidFill>
                <a:latin typeface="Arial"/>
                <a:cs typeface="Arial"/>
              </a:rPr>
              <a:t> </a:t>
            </a:r>
            <a:r>
              <a:rPr lang="en-US" sz="2000" spc="-5" dirty="0" err="1">
                <a:solidFill>
                  <a:schemeClr val="tx1"/>
                </a:solidFill>
                <a:latin typeface="Arial"/>
                <a:cs typeface="Arial"/>
              </a:rPr>
              <a:t>viên</a:t>
            </a:r>
            <a:r>
              <a:rPr lang="en-US" sz="2000" spc="-5" dirty="0">
                <a:solidFill>
                  <a:schemeClr val="tx1"/>
                </a:solidFill>
                <a:latin typeface="Arial"/>
                <a:cs typeface="Arial"/>
              </a:rPr>
              <a:t> </a:t>
            </a:r>
            <a:r>
              <a:rPr lang="en-US" sz="2000" dirty="0">
                <a:solidFill>
                  <a:schemeClr val="tx1"/>
                </a:solidFill>
                <a:latin typeface="Arial"/>
                <a:cs typeface="Arial"/>
              </a:rPr>
              <a:t>A click </a:t>
            </a:r>
            <a:r>
              <a:rPr lang="en-US" sz="2000" spc="-10" dirty="0" err="1">
                <a:solidFill>
                  <a:schemeClr val="tx1"/>
                </a:solidFill>
                <a:latin typeface="Arial"/>
                <a:cs typeface="Arial"/>
              </a:rPr>
              <a:t>vào</a:t>
            </a:r>
            <a:r>
              <a:rPr lang="en-US" sz="2000" spc="-10" dirty="0">
                <a:solidFill>
                  <a:schemeClr val="tx1"/>
                </a:solidFill>
                <a:latin typeface="Arial"/>
                <a:cs typeface="Arial"/>
              </a:rPr>
              <a:t> </a:t>
            </a:r>
            <a:r>
              <a:rPr lang="en-US" sz="2000" spc="-5" dirty="0" err="1">
                <a:solidFill>
                  <a:schemeClr val="tx1"/>
                </a:solidFill>
                <a:latin typeface="Arial"/>
                <a:cs typeface="Arial"/>
              </a:rPr>
              <a:t>nút</a:t>
            </a:r>
            <a:r>
              <a:rPr lang="en-US" sz="2000" spc="-5" dirty="0">
                <a:solidFill>
                  <a:schemeClr val="tx1"/>
                </a:solidFill>
                <a:latin typeface="Arial"/>
                <a:cs typeface="Arial"/>
              </a:rPr>
              <a:t> </a:t>
            </a:r>
            <a:r>
              <a:rPr lang="en-US" sz="2000" spc="-5" dirty="0" err="1">
                <a:solidFill>
                  <a:schemeClr val="tx1"/>
                </a:solidFill>
                <a:latin typeface="Arial"/>
                <a:cs typeface="Arial"/>
              </a:rPr>
              <a:t>thêm</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a:t>
            </a:r>
            <a:endParaRPr lang="en-US" sz="2000" dirty="0">
              <a:solidFill>
                <a:schemeClr val="tx1"/>
              </a:solidFill>
              <a:latin typeface="Arial"/>
              <a:cs typeface="Arial"/>
            </a:endParaRPr>
          </a:p>
          <a:p>
            <a:pPr marL="12700" marR="5080" algn="just">
              <a:lnSpc>
                <a:spcPct val="100000"/>
              </a:lnSpc>
              <a:spcBef>
                <a:spcPts val="800"/>
              </a:spcBef>
              <a:buAutoNum type="arabicPeriod"/>
              <a:tabLst>
                <a:tab pos="323215" algn="l"/>
              </a:tabLst>
            </a:pPr>
            <a:r>
              <a:rPr lang="en-US" sz="2000" spc="-5" dirty="0">
                <a:solidFill>
                  <a:schemeClr val="tx1"/>
                </a:solidFill>
                <a:latin typeface="Arial"/>
                <a:cs typeface="Arial"/>
              </a:rPr>
              <a:t> Giao </a:t>
            </a:r>
            <a:r>
              <a:rPr lang="en-US" sz="2000" spc="-5" dirty="0" err="1">
                <a:solidFill>
                  <a:schemeClr val="tx1"/>
                </a:solidFill>
                <a:latin typeface="Arial"/>
                <a:cs typeface="Arial"/>
              </a:rPr>
              <a:t>diện</a:t>
            </a:r>
            <a:r>
              <a:rPr lang="en-US" sz="2000" spc="-5" dirty="0">
                <a:solidFill>
                  <a:schemeClr val="tx1"/>
                </a:solidFill>
                <a:latin typeface="Arial"/>
                <a:cs typeface="Arial"/>
              </a:rPr>
              <a:t> </a:t>
            </a:r>
            <a:r>
              <a:rPr lang="en-US" sz="2000" spc="-5" dirty="0" err="1">
                <a:solidFill>
                  <a:schemeClr val="tx1"/>
                </a:solidFill>
                <a:latin typeface="Arial"/>
                <a:cs typeface="Arial"/>
              </a:rPr>
              <a:t>thêm</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5" dirty="0" err="1">
                <a:solidFill>
                  <a:schemeClr val="tx1"/>
                </a:solidFill>
                <a:latin typeface="Arial"/>
                <a:cs typeface="Arial"/>
              </a:rPr>
              <a:t>hiện</a:t>
            </a:r>
            <a:r>
              <a:rPr lang="en-US" sz="2000" spc="-5" dirty="0">
                <a:solidFill>
                  <a:schemeClr val="tx1"/>
                </a:solidFill>
                <a:latin typeface="Arial"/>
                <a:cs typeface="Arial"/>
              </a:rPr>
              <a:t> ra </a:t>
            </a:r>
            <a:r>
              <a:rPr lang="en-US" sz="2000" dirty="0" err="1">
                <a:solidFill>
                  <a:schemeClr val="tx1"/>
                </a:solidFill>
                <a:latin typeface="Arial"/>
                <a:cs typeface="Arial"/>
              </a:rPr>
              <a:t>với</a:t>
            </a:r>
            <a:r>
              <a:rPr lang="en-US" sz="2000" dirty="0">
                <a:solidFill>
                  <a:schemeClr val="tx1"/>
                </a:solidFill>
                <a:latin typeface="Arial"/>
                <a:cs typeface="Arial"/>
              </a:rPr>
              <a:t> </a:t>
            </a:r>
            <a:r>
              <a:rPr lang="en-US" sz="2000" dirty="0" err="1">
                <a:solidFill>
                  <a:schemeClr val="tx1"/>
                </a:solidFill>
                <a:latin typeface="Arial"/>
                <a:cs typeface="Arial"/>
              </a:rPr>
              <a:t>các</a:t>
            </a:r>
            <a:r>
              <a:rPr lang="en-US" sz="2000" dirty="0">
                <a:solidFill>
                  <a:schemeClr val="tx1"/>
                </a:solidFill>
                <a:latin typeface="Arial"/>
                <a:cs typeface="Arial"/>
              </a:rPr>
              <a:t> ô </a:t>
            </a:r>
            <a:r>
              <a:rPr lang="en-US" sz="2000" spc="-5" dirty="0" err="1">
                <a:solidFill>
                  <a:schemeClr val="tx1"/>
                </a:solidFill>
                <a:latin typeface="Arial"/>
                <a:cs typeface="Arial"/>
              </a:rPr>
              <a:t>nhập</a:t>
            </a:r>
            <a:r>
              <a:rPr lang="en-US" sz="2000" spc="-5" dirty="0">
                <a:solidFill>
                  <a:schemeClr val="tx1"/>
                </a:solidFill>
                <a:latin typeface="Arial"/>
                <a:cs typeface="Arial"/>
              </a:rPr>
              <a:t>: id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5" dirty="0" err="1">
                <a:solidFill>
                  <a:schemeClr val="tx1"/>
                </a:solidFill>
                <a:latin typeface="Arial"/>
                <a:cs typeface="Arial"/>
              </a:rPr>
              <a:t>tên</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dirty="0" err="1">
                <a:solidFill>
                  <a:schemeClr val="tx1"/>
                </a:solidFill>
                <a:latin typeface="Arial"/>
                <a:cs typeface="Arial"/>
              </a:rPr>
              <a:t>kiểu</a:t>
            </a:r>
            <a:r>
              <a:rPr lang="en-US" sz="2000"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dirty="0" err="1">
                <a:solidFill>
                  <a:schemeClr val="tx1"/>
                </a:solidFill>
                <a:latin typeface="Arial"/>
                <a:cs typeface="Arial"/>
              </a:rPr>
              <a:t>giá</a:t>
            </a:r>
            <a:r>
              <a:rPr lang="en-US" sz="2000" dirty="0">
                <a:solidFill>
                  <a:schemeClr val="tx1"/>
                </a:solidFill>
                <a:latin typeface="Arial"/>
                <a:cs typeface="Arial"/>
              </a:rPr>
              <a:t> </a:t>
            </a:r>
            <a:r>
              <a:rPr lang="en-US" sz="2000" spc="-5" dirty="0" err="1">
                <a:solidFill>
                  <a:schemeClr val="tx1"/>
                </a:solidFill>
                <a:latin typeface="Arial"/>
                <a:cs typeface="Arial"/>
              </a:rPr>
              <a:t>hiển</a:t>
            </a:r>
            <a:r>
              <a:rPr lang="en-US" sz="2000" spc="-5" dirty="0">
                <a:solidFill>
                  <a:schemeClr val="tx1"/>
                </a:solidFill>
                <a:latin typeface="Arial"/>
                <a:cs typeface="Arial"/>
              </a:rPr>
              <a:t> </a:t>
            </a:r>
            <a:r>
              <a:rPr lang="en-US" sz="2000" spc="-5" dirty="0" err="1">
                <a:solidFill>
                  <a:schemeClr val="tx1"/>
                </a:solidFill>
                <a:latin typeface="Arial"/>
                <a:cs typeface="Arial"/>
              </a:rPr>
              <a:t>thị</a:t>
            </a:r>
            <a:r>
              <a:rPr lang="en-US" sz="2000" spc="-5" dirty="0">
                <a:solidFill>
                  <a:schemeClr val="tx1"/>
                </a:solidFill>
                <a:latin typeface="Arial"/>
                <a:cs typeface="Arial"/>
              </a:rPr>
              <a:t>, </a:t>
            </a:r>
            <a:r>
              <a:rPr lang="en-US" sz="2000" spc="-10" dirty="0" err="1">
                <a:solidFill>
                  <a:schemeClr val="tx1"/>
                </a:solidFill>
                <a:latin typeface="Arial"/>
                <a:cs typeface="Arial"/>
              </a:rPr>
              <a:t>mô</a:t>
            </a:r>
            <a:r>
              <a:rPr lang="en-US" sz="2000" spc="-10" dirty="0">
                <a:solidFill>
                  <a:schemeClr val="tx1"/>
                </a:solidFill>
                <a:latin typeface="Arial"/>
                <a:cs typeface="Arial"/>
              </a:rPr>
              <a:t> </a:t>
            </a:r>
            <a:r>
              <a:rPr lang="en-US" sz="2000" spc="-5" dirty="0" err="1">
                <a:solidFill>
                  <a:schemeClr val="tx1"/>
                </a:solidFill>
                <a:latin typeface="Arial"/>
                <a:cs typeface="Arial"/>
              </a:rPr>
              <a:t>tả</a:t>
            </a:r>
            <a:r>
              <a:rPr lang="en-US" sz="2000" spc="-5" dirty="0">
                <a:solidFill>
                  <a:schemeClr val="tx1"/>
                </a:solidFill>
                <a:latin typeface="Arial"/>
                <a:cs typeface="Arial"/>
              </a:rPr>
              <a:t>, </a:t>
            </a:r>
            <a:r>
              <a:rPr lang="en-US" sz="2000" spc="-10" dirty="0" err="1">
                <a:solidFill>
                  <a:schemeClr val="tx1"/>
                </a:solidFill>
                <a:latin typeface="Arial"/>
                <a:cs typeface="Arial"/>
              </a:rPr>
              <a:t>và</a:t>
            </a:r>
            <a:r>
              <a:rPr lang="en-US" sz="2000" spc="-10" dirty="0">
                <a:solidFill>
                  <a:schemeClr val="tx1"/>
                </a:solidFill>
                <a:latin typeface="Arial"/>
                <a:cs typeface="Arial"/>
              </a:rPr>
              <a:t> </a:t>
            </a:r>
            <a:r>
              <a:rPr lang="en-US" sz="2000" dirty="0">
                <a:solidFill>
                  <a:schemeClr val="tx1"/>
                </a:solidFill>
                <a:latin typeface="Arial"/>
                <a:cs typeface="Arial"/>
              </a:rPr>
              <a:t>2 </a:t>
            </a:r>
            <a:r>
              <a:rPr lang="en-US" sz="2000" spc="-5" dirty="0" err="1">
                <a:solidFill>
                  <a:schemeClr val="tx1"/>
                </a:solidFill>
                <a:latin typeface="Arial"/>
                <a:cs typeface="Arial"/>
              </a:rPr>
              <a:t>nút</a:t>
            </a:r>
            <a:r>
              <a:rPr lang="en-US" sz="2000" spc="-5" dirty="0">
                <a:solidFill>
                  <a:schemeClr val="tx1"/>
                </a:solidFill>
                <a:latin typeface="Arial"/>
                <a:cs typeface="Arial"/>
              </a:rPr>
              <a:t>: </a:t>
            </a:r>
            <a:r>
              <a:rPr lang="en-US" sz="2000" spc="-5" dirty="0" err="1">
                <a:solidFill>
                  <a:schemeClr val="tx1"/>
                </a:solidFill>
                <a:latin typeface="Arial"/>
                <a:cs typeface="Arial"/>
              </a:rPr>
              <a:t>nút</a:t>
            </a:r>
            <a:r>
              <a:rPr lang="en-US" sz="2000" spc="-5" dirty="0">
                <a:solidFill>
                  <a:schemeClr val="tx1"/>
                </a:solidFill>
                <a:latin typeface="Arial"/>
                <a:cs typeface="Arial"/>
              </a:rPr>
              <a:t> </a:t>
            </a:r>
            <a:r>
              <a:rPr lang="en-US" sz="2000" spc="-5" dirty="0" err="1">
                <a:solidFill>
                  <a:schemeClr val="tx1"/>
                </a:solidFill>
                <a:latin typeface="Arial"/>
                <a:cs typeface="Arial"/>
              </a:rPr>
              <a:t>thêm</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10" dirty="0" err="1">
                <a:solidFill>
                  <a:schemeClr val="tx1"/>
                </a:solidFill>
                <a:latin typeface="Arial"/>
                <a:cs typeface="Arial"/>
              </a:rPr>
              <a:t>và</a:t>
            </a:r>
            <a:r>
              <a:rPr lang="en-US" sz="2000" spc="-10" dirty="0">
                <a:solidFill>
                  <a:schemeClr val="tx1"/>
                </a:solidFill>
                <a:latin typeface="Arial"/>
                <a:cs typeface="Arial"/>
              </a:rPr>
              <a:t> </a:t>
            </a:r>
            <a:r>
              <a:rPr lang="en-US" sz="2000" spc="-5" dirty="0" err="1">
                <a:solidFill>
                  <a:schemeClr val="tx1"/>
                </a:solidFill>
                <a:latin typeface="Arial"/>
                <a:cs typeface="Arial"/>
              </a:rPr>
              <a:t>nút</a:t>
            </a:r>
            <a:r>
              <a:rPr lang="en-US" sz="2000" spc="-5" dirty="0">
                <a:solidFill>
                  <a:schemeClr val="tx1"/>
                </a:solidFill>
                <a:latin typeface="Arial"/>
                <a:cs typeface="Arial"/>
              </a:rPr>
              <a:t> </a:t>
            </a:r>
            <a:r>
              <a:rPr lang="en-US" sz="2000" spc="-5" dirty="0" err="1">
                <a:solidFill>
                  <a:schemeClr val="tx1"/>
                </a:solidFill>
                <a:latin typeface="Arial"/>
                <a:cs typeface="Arial"/>
              </a:rPr>
              <a:t>hủy</a:t>
            </a:r>
            <a:r>
              <a:rPr lang="en-US" sz="2000" spc="-5" dirty="0">
                <a:solidFill>
                  <a:schemeClr val="tx1"/>
                </a:solidFill>
                <a:latin typeface="Arial"/>
                <a:cs typeface="Arial"/>
              </a:rPr>
              <a:t> </a:t>
            </a:r>
            <a:r>
              <a:rPr lang="en-US" sz="2000" spc="-5" dirty="0" err="1">
                <a:solidFill>
                  <a:schemeClr val="tx1"/>
                </a:solidFill>
                <a:latin typeface="Arial"/>
                <a:cs typeface="Arial"/>
              </a:rPr>
              <a:t>bỏ</a:t>
            </a:r>
            <a:r>
              <a:rPr lang="en-US" sz="2000" spc="-5" dirty="0">
                <a:solidFill>
                  <a:schemeClr val="tx1"/>
                </a:solidFill>
                <a:latin typeface="Arial"/>
                <a:cs typeface="Arial"/>
              </a:rPr>
              <a:t>.</a:t>
            </a:r>
            <a:endParaRPr lang="en-US" sz="2000" dirty="0">
              <a:solidFill>
                <a:schemeClr val="tx1"/>
              </a:solidFill>
              <a:latin typeface="Arial"/>
              <a:cs typeface="Arial"/>
            </a:endParaRPr>
          </a:p>
          <a:p>
            <a:pPr marL="12700" marR="119380" algn="just">
              <a:lnSpc>
                <a:spcPct val="100000"/>
              </a:lnSpc>
              <a:spcBef>
                <a:spcPts val="790"/>
              </a:spcBef>
              <a:buAutoNum type="arabicPeriod"/>
              <a:tabLst>
                <a:tab pos="323215" algn="l"/>
              </a:tabLst>
            </a:pPr>
            <a:r>
              <a:rPr lang="en-US" sz="2000" spc="-5" dirty="0">
                <a:solidFill>
                  <a:schemeClr val="tx1"/>
                </a:solidFill>
                <a:latin typeface="Arial"/>
                <a:cs typeface="Arial"/>
              </a:rPr>
              <a:t> </a:t>
            </a:r>
            <a:r>
              <a:rPr lang="en-US" sz="2000" spc="-5" dirty="0" err="1">
                <a:solidFill>
                  <a:schemeClr val="tx1"/>
                </a:solidFill>
                <a:latin typeface="Arial"/>
                <a:cs typeface="Arial"/>
              </a:rPr>
              <a:t>Nhân</a:t>
            </a:r>
            <a:r>
              <a:rPr lang="en-US" sz="2000" spc="-5" dirty="0">
                <a:solidFill>
                  <a:schemeClr val="tx1"/>
                </a:solidFill>
                <a:latin typeface="Arial"/>
                <a:cs typeface="Arial"/>
              </a:rPr>
              <a:t> </a:t>
            </a:r>
            <a:r>
              <a:rPr lang="en-US" sz="2000" spc="-5" dirty="0" err="1">
                <a:solidFill>
                  <a:schemeClr val="tx1"/>
                </a:solidFill>
                <a:latin typeface="Arial"/>
                <a:cs typeface="Arial"/>
              </a:rPr>
              <a:t>viên</a:t>
            </a:r>
            <a:r>
              <a:rPr lang="en-US" sz="2000" spc="-5" dirty="0">
                <a:solidFill>
                  <a:schemeClr val="tx1"/>
                </a:solidFill>
                <a:latin typeface="Arial"/>
                <a:cs typeface="Arial"/>
              </a:rPr>
              <a:t> </a:t>
            </a:r>
            <a:r>
              <a:rPr lang="en-US" sz="2000" dirty="0">
                <a:solidFill>
                  <a:schemeClr val="tx1"/>
                </a:solidFill>
                <a:latin typeface="Arial"/>
                <a:cs typeface="Arial"/>
              </a:rPr>
              <a:t>A </a:t>
            </a:r>
            <a:r>
              <a:rPr lang="en-US" sz="2000" spc="-5" dirty="0" err="1">
                <a:solidFill>
                  <a:schemeClr val="tx1"/>
                </a:solidFill>
                <a:latin typeface="Arial"/>
                <a:cs typeface="Arial"/>
              </a:rPr>
              <a:t>nhập</a:t>
            </a:r>
            <a:r>
              <a:rPr lang="en-US" sz="2000" spc="-5" dirty="0">
                <a:solidFill>
                  <a:schemeClr val="tx1"/>
                </a:solidFill>
                <a:latin typeface="Arial"/>
                <a:cs typeface="Arial"/>
              </a:rPr>
              <a:t> </a:t>
            </a:r>
            <a:r>
              <a:rPr lang="en-US" sz="2000" dirty="0" err="1">
                <a:solidFill>
                  <a:schemeClr val="tx1"/>
                </a:solidFill>
                <a:latin typeface="Arial"/>
                <a:cs typeface="Arial"/>
              </a:rPr>
              <a:t>các</a:t>
            </a:r>
            <a:r>
              <a:rPr lang="en-US" sz="2000" dirty="0">
                <a:solidFill>
                  <a:schemeClr val="tx1"/>
                </a:solidFill>
                <a:latin typeface="Arial"/>
                <a:cs typeface="Arial"/>
              </a:rPr>
              <a:t> </a:t>
            </a:r>
            <a:r>
              <a:rPr lang="en-US" sz="2000" spc="-5" dirty="0" err="1">
                <a:solidFill>
                  <a:schemeClr val="tx1"/>
                </a:solidFill>
                <a:latin typeface="Arial"/>
                <a:cs typeface="Arial"/>
              </a:rPr>
              <a:t>thông</a:t>
            </a:r>
            <a:r>
              <a:rPr lang="en-US" sz="2000" spc="-5" dirty="0">
                <a:solidFill>
                  <a:schemeClr val="tx1"/>
                </a:solidFill>
                <a:latin typeface="Arial"/>
                <a:cs typeface="Arial"/>
              </a:rPr>
              <a:t> </a:t>
            </a:r>
            <a:r>
              <a:rPr lang="en-US" sz="2000" dirty="0">
                <a:solidFill>
                  <a:schemeClr val="tx1"/>
                </a:solidFill>
                <a:latin typeface="Arial"/>
                <a:cs typeface="Arial"/>
              </a:rPr>
              <a:t>tin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5" dirty="0" err="1">
                <a:solidFill>
                  <a:schemeClr val="tx1"/>
                </a:solidFill>
                <a:latin typeface="Arial"/>
                <a:cs typeface="Arial"/>
              </a:rPr>
              <a:t>mới</a:t>
            </a:r>
            <a:r>
              <a:rPr lang="en-US" sz="2000" spc="-5" dirty="0">
                <a:solidFill>
                  <a:schemeClr val="tx1"/>
                </a:solidFill>
                <a:latin typeface="Arial"/>
                <a:cs typeface="Arial"/>
              </a:rPr>
              <a:t> </a:t>
            </a:r>
            <a:r>
              <a:rPr lang="en-US" sz="2000" spc="-5" dirty="0" err="1">
                <a:solidFill>
                  <a:schemeClr val="tx1"/>
                </a:solidFill>
                <a:latin typeface="Arial"/>
                <a:cs typeface="Arial"/>
              </a:rPr>
              <a:t>vào</a:t>
            </a:r>
            <a:r>
              <a:rPr lang="en-US" sz="2000" spc="-5" dirty="0">
                <a:solidFill>
                  <a:schemeClr val="tx1"/>
                </a:solidFill>
                <a:latin typeface="Arial"/>
                <a:cs typeface="Arial"/>
              </a:rPr>
              <a:t> </a:t>
            </a:r>
            <a:r>
              <a:rPr lang="en-US" sz="2000" dirty="0" err="1">
                <a:solidFill>
                  <a:schemeClr val="tx1"/>
                </a:solidFill>
                <a:latin typeface="Arial"/>
                <a:cs typeface="Arial"/>
              </a:rPr>
              <a:t>các</a:t>
            </a:r>
            <a:r>
              <a:rPr lang="en-US" sz="2000" dirty="0">
                <a:solidFill>
                  <a:schemeClr val="tx1"/>
                </a:solidFill>
                <a:latin typeface="Arial"/>
                <a:cs typeface="Arial"/>
              </a:rPr>
              <a:t> ô </a:t>
            </a:r>
            <a:r>
              <a:rPr lang="en-US" sz="2000" spc="-10" dirty="0" err="1">
                <a:solidFill>
                  <a:schemeClr val="tx1"/>
                </a:solidFill>
                <a:latin typeface="Arial"/>
                <a:cs typeface="Arial"/>
              </a:rPr>
              <a:t>và</a:t>
            </a:r>
            <a:r>
              <a:rPr lang="en-US" sz="2000" spc="-10" dirty="0">
                <a:solidFill>
                  <a:schemeClr val="tx1"/>
                </a:solidFill>
                <a:latin typeface="Arial"/>
                <a:cs typeface="Arial"/>
              </a:rPr>
              <a:t> </a:t>
            </a:r>
            <a:r>
              <a:rPr lang="en-US" sz="2000" spc="-5" dirty="0">
                <a:solidFill>
                  <a:schemeClr val="tx1"/>
                </a:solidFill>
                <a:latin typeface="Arial"/>
                <a:cs typeface="Arial"/>
              </a:rPr>
              <a:t>click  </a:t>
            </a:r>
            <a:r>
              <a:rPr lang="en-US" sz="2000" spc="-5" dirty="0" err="1">
                <a:solidFill>
                  <a:schemeClr val="tx1"/>
                </a:solidFill>
                <a:latin typeface="Arial"/>
                <a:cs typeface="Arial"/>
              </a:rPr>
              <a:t>nút</a:t>
            </a:r>
            <a:r>
              <a:rPr lang="en-US" sz="2000" spc="-5" dirty="0">
                <a:solidFill>
                  <a:schemeClr val="tx1"/>
                </a:solidFill>
                <a:latin typeface="Arial"/>
                <a:cs typeface="Arial"/>
              </a:rPr>
              <a:t> </a:t>
            </a:r>
            <a:r>
              <a:rPr lang="en-US" sz="2000" dirty="0" err="1">
                <a:solidFill>
                  <a:schemeClr val="tx1"/>
                </a:solidFill>
                <a:latin typeface="Arial"/>
                <a:cs typeface="Arial"/>
              </a:rPr>
              <a:t>thêm</a:t>
            </a:r>
            <a:r>
              <a:rPr lang="en-US" sz="2000" spc="-20" dirty="0">
                <a:solidFill>
                  <a:schemeClr val="tx1"/>
                </a:solidFill>
                <a:latin typeface="Arial"/>
                <a:cs typeface="Arial"/>
              </a:rPr>
              <a:t> </a:t>
            </a:r>
            <a:r>
              <a:rPr lang="en-US" sz="2000" spc="-5" dirty="0" err="1">
                <a:solidFill>
                  <a:schemeClr val="tx1"/>
                </a:solidFill>
                <a:latin typeface="Arial"/>
                <a:cs typeface="Arial"/>
              </a:rPr>
              <a:t>phòng</a:t>
            </a:r>
            <a:endParaRPr lang="en-US" sz="2000" dirty="0">
              <a:solidFill>
                <a:schemeClr val="tx1"/>
              </a:solidFill>
              <a:latin typeface="Arial"/>
              <a:cs typeface="Arial"/>
            </a:endParaRPr>
          </a:p>
          <a:p>
            <a:pPr marL="322580" indent="-310515" algn="just">
              <a:lnSpc>
                <a:spcPct val="100000"/>
              </a:lnSpc>
              <a:spcBef>
                <a:spcPts val="800"/>
              </a:spcBef>
              <a:buAutoNum type="arabicPeriod"/>
              <a:tabLst>
                <a:tab pos="323215" algn="l"/>
              </a:tabLst>
            </a:pPr>
            <a:r>
              <a:rPr lang="en-US" sz="2000" spc="-5" dirty="0" err="1">
                <a:solidFill>
                  <a:schemeClr val="tx1"/>
                </a:solidFill>
                <a:latin typeface="Arial"/>
                <a:cs typeface="Arial"/>
              </a:rPr>
              <a:t>Thông</a:t>
            </a:r>
            <a:r>
              <a:rPr lang="en-US" sz="2000" spc="-5" dirty="0">
                <a:solidFill>
                  <a:schemeClr val="tx1"/>
                </a:solidFill>
                <a:latin typeface="Arial"/>
                <a:cs typeface="Arial"/>
              </a:rPr>
              <a:t> </a:t>
            </a:r>
            <a:r>
              <a:rPr lang="en-US" sz="2000" spc="-5" dirty="0" err="1">
                <a:solidFill>
                  <a:schemeClr val="tx1"/>
                </a:solidFill>
                <a:latin typeface="Arial"/>
                <a:cs typeface="Arial"/>
              </a:rPr>
              <a:t>báo</a:t>
            </a:r>
            <a:r>
              <a:rPr lang="en-US" sz="2000" spc="-5" dirty="0">
                <a:solidFill>
                  <a:schemeClr val="tx1"/>
                </a:solidFill>
                <a:latin typeface="Arial"/>
                <a:cs typeface="Arial"/>
              </a:rPr>
              <a:t> </a:t>
            </a:r>
            <a:r>
              <a:rPr lang="en-US" sz="2000" spc="-5" dirty="0" err="1">
                <a:solidFill>
                  <a:schemeClr val="tx1"/>
                </a:solidFill>
                <a:latin typeface="Arial"/>
                <a:cs typeface="Arial"/>
              </a:rPr>
              <a:t>thêm</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5" dirty="0" err="1">
                <a:solidFill>
                  <a:schemeClr val="tx1"/>
                </a:solidFill>
                <a:latin typeface="Arial"/>
                <a:cs typeface="Arial"/>
              </a:rPr>
              <a:t>thành</a:t>
            </a:r>
            <a:r>
              <a:rPr lang="en-US" sz="2000" spc="-5" dirty="0">
                <a:solidFill>
                  <a:schemeClr val="tx1"/>
                </a:solidFill>
                <a:latin typeface="Arial"/>
                <a:cs typeface="Arial"/>
              </a:rPr>
              <a:t> </a:t>
            </a:r>
            <a:r>
              <a:rPr lang="en-US" sz="2000" spc="-5" dirty="0" err="1">
                <a:solidFill>
                  <a:schemeClr val="tx1"/>
                </a:solidFill>
                <a:latin typeface="Arial"/>
                <a:cs typeface="Arial"/>
              </a:rPr>
              <a:t>công</a:t>
            </a:r>
            <a:r>
              <a:rPr lang="en-US" sz="2000" spc="-5" dirty="0">
                <a:solidFill>
                  <a:schemeClr val="tx1"/>
                </a:solidFill>
                <a:latin typeface="Arial"/>
                <a:cs typeface="Arial"/>
              </a:rPr>
              <a:t> </a:t>
            </a:r>
            <a:r>
              <a:rPr lang="en-US" sz="2000" spc="-5" dirty="0" err="1">
                <a:solidFill>
                  <a:schemeClr val="tx1"/>
                </a:solidFill>
                <a:latin typeface="Arial"/>
                <a:cs typeface="Arial"/>
              </a:rPr>
              <a:t>hiện</a:t>
            </a:r>
            <a:r>
              <a:rPr lang="en-US" sz="2000" dirty="0">
                <a:solidFill>
                  <a:schemeClr val="tx1"/>
                </a:solidFill>
                <a:latin typeface="Arial"/>
                <a:cs typeface="Arial"/>
              </a:rPr>
              <a:t> </a:t>
            </a:r>
            <a:r>
              <a:rPr lang="en-US" sz="2000" spc="-5" dirty="0">
                <a:solidFill>
                  <a:schemeClr val="tx1"/>
                </a:solidFill>
                <a:latin typeface="Arial"/>
                <a:cs typeface="Arial"/>
              </a:rPr>
              <a:t>ra.</a:t>
            </a:r>
            <a:endParaRPr lang="en-US" sz="2000" dirty="0">
              <a:solidFill>
                <a:schemeClr val="tx1"/>
              </a:solidFill>
              <a:latin typeface="Arial"/>
              <a:cs typeface="Arial"/>
            </a:endParaRPr>
          </a:p>
          <a:p>
            <a:pPr marL="322580" indent="-310515" algn="just">
              <a:lnSpc>
                <a:spcPct val="100000"/>
              </a:lnSpc>
              <a:spcBef>
                <a:spcPts val="800"/>
              </a:spcBef>
              <a:buAutoNum type="arabicPeriod"/>
              <a:tabLst>
                <a:tab pos="323215" algn="l"/>
              </a:tabLst>
            </a:pPr>
            <a:r>
              <a:rPr lang="en-US" sz="2000" dirty="0">
                <a:solidFill>
                  <a:schemeClr val="tx1"/>
                </a:solidFill>
                <a:latin typeface="Arial"/>
                <a:cs typeface="Arial"/>
              </a:rPr>
              <a:t>A click </a:t>
            </a:r>
            <a:r>
              <a:rPr lang="en-US" sz="2000" spc="-5" dirty="0" err="1">
                <a:solidFill>
                  <a:schemeClr val="tx1"/>
                </a:solidFill>
                <a:latin typeface="Arial"/>
                <a:cs typeface="Arial"/>
              </a:rPr>
              <a:t>vào</a:t>
            </a:r>
            <a:r>
              <a:rPr lang="en-US" sz="2000" spc="-5" dirty="0">
                <a:solidFill>
                  <a:schemeClr val="tx1"/>
                </a:solidFill>
                <a:latin typeface="Arial"/>
                <a:cs typeface="Arial"/>
              </a:rPr>
              <a:t> </a:t>
            </a:r>
            <a:r>
              <a:rPr lang="en-US" sz="2000" spc="-5" dirty="0" err="1">
                <a:solidFill>
                  <a:schemeClr val="tx1"/>
                </a:solidFill>
                <a:latin typeface="Arial"/>
                <a:cs typeface="Arial"/>
              </a:rPr>
              <a:t>nút</a:t>
            </a:r>
            <a:r>
              <a:rPr lang="en-US" sz="2000" spc="-20" dirty="0">
                <a:solidFill>
                  <a:schemeClr val="tx1"/>
                </a:solidFill>
                <a:latin typeface="Arial"/>
                <a:cs typeface="Arial"/>
              </a:rPr>
              <a:t> </a:t>
            </a:r>
            <a:r>
              <a:rPr lang="en-US" sz="2000" spc="-5" dirty="0">
                <a:solidFill>
                  <a:schemeClr val="tx1"/>
                </a:solidFill>
                <a:latin typeface="Arial"/>
                <a:cs typeface="Arial"/>
              </a:rPr>
              <a:t>ok</a:t>
            </a:r>
          </a:p>
          <a:p>
            <a:pPr marL="322580" indent="-310515" algn="just">
              <a:lnSpc>
                <a:spcPct val="100000"/>
              </a:lnSpc>
              <a:spcBef>
                <a:spcPts val="800"/>
              </a:spcBef>
              <a:buFont typeface="Arial" panose="020B0604020202020204" pitchFamily="34" charset="0"/>
              <a:buAutoNum type="arabicPeriod"/>
              <a:tabLst>
                <a:tab pos="323215" algn="l"/>
              </a:tabLst>
            </a:pPr>
            <a:r>
              <a:rPr lang="vi-VN" sz="2000" spc="-5" dirty="0">
                <a:solidFill>
                  <a:schemeClr val="tx1"/>
                </a:solidFill>
                <a:latin typeface="Arial"/>
                <a:cs typeface="Arial"/>
              </a:rPr>
              <a:t>Hệ thống quay </a:t>
            </a:r>
            <a:r>
              <a:rPr lang="vi-VN" sz="2000" spc="-10" dirty="0">
                <a:solidFill>
                  <a:schemeClr val="tx1"/>
                </a:solidFill>
                <a:latin typeface="Arial"/>
                <a:cs typeface="Arial"/>
              </a:rPr>
              <a:t>về </a:t>
            </a:r>
            <a:r>
              <a:rPr lang="vi-VN" sz="2000" spc="-5" dirty="0">
                <a:solidFill>
                  <a:schemeClr val="tx1"/>
                </a:solidFill>
                <a:latin typeface="Arial"/>
                <a:cs typeface="Arial"/>
              </a:rPr>
              <a:t>trang </a:t>
            </a:r>
            <a:r>
              <a:rPr lang="vi-VN" sz="2000" dirty="0">
                <a:solidFill>
                  <a:schemeClr val="tx1"/>
                </a:solidFill>
                <a:latin typeface="Arial"/>
                <a:cs typeface="Arial"/>
              </a:rPr>
              <a:t>chủ </a:t>
            </a:r>
            <a:r>
              <a:rPr lang="vi-VN" sz="2000" spc="-5" dirty="0">
                <a:solidFill>
                  <a:schemeClr val="tx1"/>
                </a:solidFill>
                <a:latin typeface="Arial"/>
                <a:cs typeface="Arial"/>
              </a:rPr>
              <a:t>người quản</a:t>
            </a:r>
            <a:r>
              <a:rPr lang="vi-VN" sz="2000" spc="-40" dirty="0">
                <a:solidFill>
                  <a:schemeClr val="tx1"/>
                </a:solidFill>
                <a:latin typeface="Arial"/>
                <a:cs typeface="Arial"/>
              </a:rPr>
              <a:t> </a:t>
            </a:r>
            <a:r>
              <a:rPr lang="vi-VN" sz="2000" spc="-5" dirty="0">
                <a:solidFill>
                  <a:schemeClr val="tx1"/>
                </a:solidFill>
                <a:latin typeface="Arial"/>
                <a:cs typeface="Arial"/>
              </a:rPr>
              <a:t>lí</a:t>
            </a:r>
            <a:endParaRPr lang="vi-VN" sz="2000" dirty="0">
              <a:solidFill>
                <a:schemeClr val="tx1"/>
              </a:solidFill>
              <a:latin typeface="Arial"/>
              <a:cs typeface="Arial"/>
            </a:endParaRPr>
          </a:p>
          <a:p>
            <a:pPr marL="322580" indent="-310515" algn="just">
              <a:lnSpc>
                <a:spcPct val="100000"/>
              </a:lnSpc>
              <a:spcBef>
                <a:spcPts val="800"/>
              </a:spcBef>
              <a:buAutoNum type="arabicPeriod"/>
              <a:tabLst>
                <a:tab pos="323215" algn="l"/>
              </a:tabLst>
            </a:pPr>
            <a:endParaRPr lang="en-US" sz="2000" dirty="0">
              <a:solidFill>
                <a:schemeClr val="tx1"/>
              </a:solidFill>
              <a:latin typeface="Arial"/>
              <a:cs typeface="Arial"/>
            </a:endParaRPr>
          </a:p>
        </p:txBody>
      </p:sp>
    </p:spTree>
    <p:extLst>
      <p:ext uri="{BB962C8B-B14F-4D97-AF65-F5344CB8AC3E}">
        <p14:creationId xmlns:p14="http://schemas.microsoft.com/office/powerpoint/2010/main" val="2755882961"/>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17743" y="1285875"/>
            <a:ext cx="8536057" cy="4692650"/>
          </a:xfrm>
        </p:spPr>
        <p:txBody>
          <a:bodyPr>
            <a:normAutofit/>
          </a:bodyPr>
          <a:lstStyle/>
          <a:p>
            <a:pPr marL="12700" algn="just">
              <a:lnSpc>
                <a:spcPct val="100000"/>
              </a:lnSpc>
              <a:spcBef>
                <a:spcPts val="960"/>
              </a:spcBef>
            </a:pPr>
            <a:r>
              <a:rPr lang="en-US" sz="2000" spc="-5" dirty="0">
                <a:solidFill>
                  <a:schemeClr val="tx1"/>
                </a:solidFill>
                <a:latin typeface="Arial"/>
                <a:cs typeface="Arial"/>
              </a:rPr>
              <a:t>Manage room: scenario </a:t>
            </a:r>
            <a:r>
              <a:rPr lang="en-US" sz="2000" spc="-10" dirty="0" err="1">
                <a:solidFill>
                  <a:schemeClr val="tx1"/>
                </a:solidFill>
                <a:latin typeface="Arial"/>
                <a:cs typeface="Arial"/>
              </a:rPr>
              <a:t>ngoại</a:t>
            </a:r>
            <a:r>
              <a:rPr lang="en-US" sz="2000" spc="-10" dirty="0">
                <a:solidFill>
                  <a:schemeClr val="tx1"/>
                </a:solidFill>
                <a:latin typeface="Arial"/>
                <a:cs typeface="Arial"/>
              </a:rPr>
              <a:t> </a:t>
            </a:r>
            <a:r>
              <a:rPr lang="en-US" sz="2000" spc="-5" dirty="0" err="1">
                <a:solidFill>
                  <a:schemeClr val="tx1"/>
                </a:solidFill>
                <a:latin typeface="Arial"/>
                <a:cs typeface="Arial"/>
              </a:rPr>
              <a:t>lệ</a:t>
            </a:r>
            <a:endParaRPr lang="en-US" sz="2000" dirty="0">
              <a:solidFill>
                <a:schemeClr val="tx1"/>
              </a:solidFill>
              <a:latin typeface="Arial"/>
              <a:cs typeface="Arial"/>
            </a:endParaRPr>
          </a:p>
          <a:p>
            <a:pPr marL="12700" marR="305435" algn="just">
              <a:lnSpc>
                <a:spcPct val="100000"/>
              </a:lnSpc>
              <a:spcBef>
                <a:spcPts val="790"/>
              </a:spcBef>
              <a:buAutoNum type="arabicPeriod"/>
              <a:tabLst>
                <a:tab pos="323215" algn="l"/>
              </a:tabLst>
            </a:pPr>
            <a:r>
              <a:rPr lang="en-US" sz="2000" spc="-5" dirty="0" err="1">
                <a:solidFill>
                  <a:schemeClr val="tx1"/>
                </a:solidFill>
                <a:latin typeface="Arial"/>
                <a:cs typeface="Arial"/>
              </a:rPr>
              <a:t>Nhân</a:t>
            </a:r>
            <a:r>
              <a:rPr lang="en-US" sz="2000" spc="-5" dirty="0">
                <a:solidFill>
                  <a:schemeClr val="tx1"/>
                </a:solidFill>
                <a:latin typeface="Arial"/>
                <a:cs typeface="Arial"/>
              </a:rPr>
              <a:t> </a:t>
            </a:r>
            <a:r>
              <a:rPr lang="en-US" sz="2000" spc="-5" dirty="0" err="1">
                <a:solidFill>
                  <a:schemeClr val="tx1"/>
                </a:solidFill>
                <a:latin typeface="Arial"/>
                <a:cs typeface="Arial"/>
              </a:rPr>
              <a:t>viên</a:t>
            </a:r>
            <a:r>
              <a:rPr lang="en-US" sz="2000" spc="-5" dirty="0">
                <a:solidFill>
                  <a:schemeClr val="tx1"/>
                </a:solidFill>
                <a:latin typeface="Arial"/>
                <a:cs typeface="Arial"/>
              </a:rPr>
              <a:t> </a:t>
            </a:r>
            <a:r>
              <a:rPr lang="en-US" sz="2000" spc="-5" dirty="0" err="1">
                <a:solidFill>
                  <a:schemeClr val="tx1"/>
                </a:solidFill>
                <a:latin typeface="Arial"/>
                <a:cs typeface="Arial"/>
              </a:rPr>
              <a:t>quản</a:t>
            </a:r>
            <a:r>
              <a:rPr lang="en-US" sz="2000" spc="-5" dirty="0">
                <a:solidFill>
                  <a:schemeClr val="tx1"/>
                </a:solidFill>
                <a:latin typeface="Arial"/>
                <a:cs typeface="Arial"/>
              </a:rPr>
              <a:t> </a:t>
            </a:r>
            <a:r>
              <a:rPr lang="en-US" sz="2000" spc="-5" dirty="0" err="1">
                <a:solidFill>
                  <a:schemeClr val="tx1"/>
                </a:solidFill>
                <a:latin typeface="Arial"/>
                <a:cs typeface="Arial"/>
              </a:rPr>
              <a:t>lí</a:t>
            </a:r>
            <a:r>
              <a:rPr lang="en-US" sz="2000" spc="-5" dirty="0">
                <a:solidFill>
                  <a:schemeClr val="tx1"/>
                </a:solidFill>
                <a:latin typeface="Arial"/>
                <a:cs typeface="Arial"/>
              </a:rPr>
              <a:t> </a:t>
            </a:r>
            <a:r>
              <a:rPr lang="en-US" sz="2000" dirty="0">
                <a:solidFill>
                  <a:schemeClr val="tx1"/>
                </a:solidFill>
                <a:latin typeface="Arial"/>
                <a:cs typeface="Arial"/>
              </a:rPr>
              <a:t>A </a:t>
            </a:r>
            <a:r>
              <a:rPr lang="en-US" sz="2000" spc="-5" dirty="0" err="1">
                <a:solidFill>
                  <a:schemeClr val="tx1"/>
                </a:solidFill>
                <a:latin typeface="Arial"/>
                <a:cs typeface="Arial"/>
              </a:rPr>
              <a:t>chọn</a:t>
            </a:r>
            <a:r>
              <a:rPr lang="en-US" sz="2000" spc="-5" dirty="0">
                <a:solidFill>
                  <a:schemeClr val="tx1"/>
                </a:solidFill>
                <a:latin typeface="Arial"/>
                <a:cs typeface="Arial"/>
              </a:rPr>
              <a:t> </a:t>
            </a:r>
            <a:r>
              <a:rPr lang="en-US" sz="2000" dirty="0" err="1">
                <a:solidFill>
                  <a:schemeClr val="tx1"/>
                </a:solidFill>
                <a:latin typeface="Arial"/>
                <a:cs typeface="Arial"/>
              </a:rPr>
              <a:t>chức</a:t>
            </a:r>
            <a:r>
              <a:rPr lang="en-US" sz="2000" dirty="0">
                <a:solidFill>
                  <a:schemeClr val="tx1"/>
                </a:solidFill>
                <a:latin typeface="Arial"/>
                <a:cs typeface="Arial"/>
              </a:rPr>
              <a:t> </a:t>
            </a:r>
            <a:r>
              <a:rPr lang="en-US" sz="2000" spc="-5" dirty="0" err="1">
                <a:solidFill>
                  <a:schemeClr val="tx1"/>
                </a:solidFill>
                <a:latin typeface="Arial"/>
                <a:cs typeface="Arial"/>
              </a:rPr>
              <a:t>năng</a:t>
            </a:r>
            <a:r>
              <a:rPr lang="en-US" sz="2000" spc="-5" dirty="0">
                <a:solidFill>
                  <a:schemeClr val="tx1"/>
                </a:solidFill>
                <a:latin typeface="Arial"/>
                <a:cs typeface="Arial"/>
              </a:rPr>
              <a:t> </a:t>
            </a:r>
            <a:r>
              <a:rPr lang="en-US" sz="2000" spc="-5" dirty="0" err="1">
                <a:solidFill>
                  <a:schemeClr val="tx1"/>
                </a:solidFill>
                <a:latin typeface="Arial"/>
                <a:cs typeface="Arial"/>
              </a:rPr>
              <a:t>quản</a:t>
            </a:r>
            <a:r>
              <a:rPr lang="en-US" sz="2000" spc="-5" dirty="0">
                <a:solidFill>
                  <a:schemeClr val="tx1"/>
                </a:solidFill>
                <a:latin typeface="Arial"/>
                <a:cs typeface="Arial"/>
              </a:rPr>
              <a:t> </a:t>
            </a:r>
            <a:r>
              <a:rPr lang="en-US" sz="2000" spc="-5" dirty="0" err="1">
                <a:solidFill>
                  <a:schemeClr val="tx1"/>
                </a:solidFill>
                <a:latin typeface="Arial"/>
                <a:cs typeface="Arial"/>
              </a:rPr>
              <a:t>lí</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dirty="0" err="1">
                <a:solidFill>
                  <a:schemeClr val="tx1"/>
                </a:solidFill>
                <a:latin typeface="Arial"/>
                <a:cs typeface="Arial"/>
              </a:rPr>
              <a:t>sau</a:t>
            </a:r>
            <a:r>
              <a:rPr lang="en-US" sz="2000" dirty="0">
                <a:solidFill>
                  <a:schemeClr val="tx1"/>
                </a:solidFill>
                <a:latin typeface="Arial"/>
                <a:cs typeface="Arial"/>
              </a:rPr>
              <a:t> </a:t>
            </a:r>
            <a:r>
              <a:rPr lang="en-US" sz="2000" dirty="0" err="1">
                <a:solidFill>
                  <a:schemeClr val="tx1"/>
                </a:solidFill>
                <a:latin typeface="Arial"/>
                <a:cs typeface="Arial"/>
              </a:rPr>
              <a:t>khi</a:t>
            </a:r>
            <a:r>
              <a:rPr lang="en-US" sz="2000" dirty="0">
                <a:solidFill>
                  <a:schemeClr val="tx1"/>
                </a:solidFill>
                <a:latin typeface="Arial"/>
                <a:cs typeface="Arial"/>
              </a:rPr>
              <a:t>  </a:t>
            </a:r>
            <a:r>
              <a:rPr lang="en-US" sz="2000" spc="-5" dirty="0">
                <a:solidFill>
                  <a:schemeClr val="tx1"/>
                </a:solidFill>
                <a:latin typeface="Arial"/>
                <a:cs typeface="Arial"/>
              </a:rPr>
              <a:t>login. </a:t>
            </a:r>
            <a:r>
              <a:rPr lang="en-US" sz="2000" dirty="0">
                <a:solidFill>
                  <a:schemeClr val="tx1"/>
                </a:solidFill>
                <a:latin typeface="Arial"/>
                <a:cs typeface="Arial"/>
              </a:rPr>
              <a:t>A </a:t>
            </a:r>
            <a:r>
              <a:rPr lang="en-US" sz="2000" spc="-5" dirty="0" err="1">
                <a:solidFill>
                  <a:schemeClr val="tx1"/>
                </a:solidFill>
                <a:latin typeface="Arial"/>
                <a:cs typeface="Arial"/>
              </a:rPr>
              <a:t>muốn</a:t>
            </a:r>
            <a:r>
              <a:rPr lang="en-US" sz="2000" spc="-5" dirty="0">
                <a:solidFill>
                  <a:schemeClr val="tx1"/>
                </a:solidFill>
                <a:latin typeface="Arial"/>
                <a:cs typeface="Arial"/>
              </a:rPr>
              <a:t> </a:t>
            </a:r>
            <a:r>
              <a:rPr lang="en-US" sz="2000" spc="-5" dirty="0" err="1">
                <a:solidFill>
                  <a:schemeClr val="tx1"/>
                </a:solidFill>
                <a:latin typeface="Arial"/>
                <a:cs typeface="Arial"/>
              </a:rPr>
              <a:t>thêm</a:t>
            </a:r>
            <a:r>
              <a:rPr lang="en-US" sz="2000" spc="-5" dirty="0">
                <a:solidFill>
                  <a:schemeClr val="tx1"/>
                </a:solidFill>
                <a:latin typeface="Arial"/>
                <a:cs typeface="Arial"/>
              </a:rPr>
              <a:t> </a:t>
            </a:r>
            <a:r>
              <a:rPr lang="en-US" sz="2000" spc="-5" dirty="0" err="1">
                <a:solidFill>
                  <a:schemeClr val="tx1"/>
                </a:solidFill>
                <a:latin typeface="Arial"/>
                <a:cs typeface="Arial"/>
              </a:rPr>
              <a:t>thông</a:t>
            </a:r>
            <a:r>
              <a:rPr lang="en-US" sz="2000" spc="-5" dirty="0">
                <a:solidFill>
                  <a:schemeClr val="tx1"/>
                </a:solidFill>
                <a:latin typeface="Arial"/>
                <a:cs typeface="Arial"/>
              </a:rPr>
              <a:t> </a:t>
            </a:r>
            <a:r>
              <a:rPr lang="en-US" sz="2000" dirty="0">
                <a:solidFill>
                  <a:schemeClr val="tx1"/>
                </a:solidFill>
                <a:latin typeface="Arial"/>
                <a:cs typeface="Arial"/>
              </a:rPr>
              <a:t>tin </a:t>
            </a:r>
            <a:r>
              <a:rPr lang="en-US" sz="2000" spc="-5" dirty="0" err="1">
                <a:solidFill>
                  <a:schemeClr val="tx1"/>
                </a:solidFill>
                <a:latin typeface="Arial"/>
                <a:cs typeface="Arial"/>
              </a:rPr>
              <a:t>một</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25" dirty="0">
                <a:solidFill>
                  <a:schemeClr val="tx1"/>
                </a:solidFill>
                <a:latin typeface="Arial"/>
                <a:cs typeface="Arial"/>
              </a:rPr>
              <a:t> </a:t>
            </a:r>
            <a:r>
              <a:rPr lang="en-US" sz="2000" spc="-10" dirty="0" err="1">
                <a:solidFill>
                  <a:schemeClr val="tx1"/>
                </a:solidFill>
                <a:latin typeface="Arial"/>
                <a:cs typeface="Arial"/>
              </a:rPr>
              <a:t>mới</a:t>
            </a:r>
            <a:r>
              <a:rPr lang="en-US" sz="2000" spc="-10" dirty="0">
                <a:solidFill>
                  <a:schemeClr val="tx1"/>
                </a:solidFill>
                <a:latin typeface="Arial"/>
                <a:cs typeface="Arial"/>
              </a:rPr>
              <a:t>.</a:t>
            </a:r>
            <a:endParaRPr lang="en-US" sz="2000" dirty="0">
              <a:solidFill>
                <a:schemeClr val="tx1"/>
              </a:solidFill>
              <a:latin typeface="Arial"/>
              <a:cs typeface="Arial"/>
            </a:endParaRPr>
          </a:p>
          <a:p>
            <a:pPr marL="12700" marR="484505" algn="just">
              <a:lnSpc>
                <a:spcPct val="100000"/>
              </a:lnSpc>
              <a:spcBef>
                <a:spcPts val="800"/>
              </a:spcBef>
              <a:buAutoNum type="arabicPeriod"/>
              <a:tabLst>
                <a:tab pos="323215" algn="l"/>
              </a:tabLst>
            </a:pPr>
            <a:r>
              <a:rPr lang="en-US" sz="2000" spc="-5" dirty="0">
                <a:solidFill>
                  <a:schemeClr val="tx1"/>
                </a:solidFill>
                <a:latin typeface="Arial"/>
                <a:cs typeface="Arial"/>
              </a:rPr>
              <a:t>Giao </a:t>
            </a:r>
            <a:r>
              <a:rPr lang="en-US" sz="2000" spc="-5" dirty="0" err="1">
                <a:solidFill>
                  <a:schemeClr val="tx1"/>
                </a:solidFill>
                <a:latin typeface="Arial"/>
                <a:cs typeface="Arial"/>
              </a:rPr>
              <a:t>diện</a:t>
            </a:r>
            <a:r>
              <a:rPr lang="en-US" sz="2000" spc="-5" dirty="0">
                <a:solidFill>
                  <a:schemeClr val="tx1"/>
                </a:solidFill>
                <a:latin typeface="Arial"/>
                <a:cs typeface="Arial"/>
              </a:rPr>
              <a:t> </a:t>
            </a:r>
            <a:r>
              <a:rPr lang="en-US" sz="2000" spc="-5" dirty="0" err="1">
                <a:solidFill>
                  <a:schemeClr val="tx1"/>
                </a:solidFill>
                <a:latin typeface="Arial"/>
                <a:cs typeface="Arial"/>
              </a:rPr>
              <a:t>quản</a:t>
            </a:r>
            <a:r>
              <a:rPr lang="en-US" sz="2000" spc="-5" dirty="0">
                <a:solidFill>
                  <a:schemeClr val="tx1"/>
                </a:solidFill>
                <a:latin typeface="Arial"/>
                <a:cs typeface="Arial"/>
              </a:rPr>
              <a:t> </a:t>
            </a:r>
            <a:r>
              <a:rPr lang="en-US" sz="2000" spc="-5" dirty="0" err="1">
                <a:solidFill>
                  <a:schemeClr val="tx1"/>
                </a:solidFill>
                <a:latin typeface="Arial"/>
                <a:cs typeface="Arial"/>
              </a:rPr>
              <a:t>lí</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5" dirty="0" err="1">
                <a:solidFill>
                  <a:schemeClr val="tx1"/>
                </a:solidFill>
                <a:latin typeface="Arial"/>
                <a:cs typeface="Arial"/>
              </a:rPr>
              <a:t>hiện</a:t>
            </a:r>
            <a:r>
              <a:rPr lang="en-US" sz="2000" spc="-5" dirty="0">
                <a:solidFill>
                  <a:schemeClr val="tx1"/>
                </a:solidFill>
                <a:latin typeface="Arial"/>
                <a:cs typeface="Arial"/>
              </a:rPr>
              <a:t> </a:t>
            </a:r>
            <a:r>
              <a:rPr lang="en-US" sz="2000" dirty="0">
                <a:solidFill>
                  <a:schemeClr val="tx1"/>
                </a:solidFill>
                <a:latin typeface="Arial"/>
                <a:cs typeface="Arial"/>
              </a:rPr>
              <a:t>ra </a:t>
            </a:r>
            <a:r>
              <a:rPr lang="en-US" sz="2000" spc="-10" dirty="0" err="1">
                <a:solidFill>
                  <a:schemeClr val="tx1"/>
                </a:solidFill>
                <a:latin typeface="Arial"/>
                <a:cs typeface="Arial"/>
              </a:rPr>
              <a:t>với</a:t>
            </a:r>
            <a:r>
              <a:rPr lang="en-US" sz="2000" spc="-10" dirty="0">
                <a:solidFill>
                  <a:schemeClr val="tx1"/>
                </a:solidFill>
                <a:latin typeface="Arial"/>
                <a:cs typeface="Arial"/>
              </a:rPr>
              <a:t> </a:t>
            </a:r>
            <a:r>
              <a:rPr lang="en-US" sz="2000" dirty="0">
                <a:solidFill>
                  <a:schemeClr val="tx1"/>
                </a:solidFill>
                <a:latin typeface="Arial"/>
                <a:cs typeface="Arial"/>
              </a:rPr>
              <a:t>3 </a:t>
            </a:r>
            <a:r>
              <a:rPr lang="en-US" sz="2000" dirty="0" err="1">
                <a:solidFill>
                  <a:schemeClr val="tx1"/>
                </a:solidFill>
                <a:latin typeface="Arial"/>
                <a:cs typeface="Arial"/>
              </a:rPr>
              <a:t>nút</a:t>
            </a:r>
            <a:r>
              <a:rPr lang="en-US" sz="2000" dirty="0">
                <a:solidFill>
                  <a:schemeClr val="tx1"/>
                </a:solidFill>
                <a:latin typeface="Arial"/>
                <a:cs typeface="Arial"/>
              </a:rPr>
              <a:t>: </a:t>
            </a:r>
            <a:r>
              <a:rPr lang="en-US" sz="2000" spc="-5" dirty="0" err="1">
                <a:solidFill>
                  <a:schemeClr val="tx1"/>
                </a:solidFill>
                <a:latin typeface="Arial"/>
                <a:cs typeface="Arial"/>
              </a:rPr>
              <a:t>thêm</a:t>
            </a:r>
            <a:r>
              <a:rPr lang="en-US" sz="2000" spc="-5" dirty="0">
                <a:solidFill>
                  <a:schemeClr val="tx1"/>
                </a:solidFill>
                <a:latin typeface="Arial"/>
                <a:cs typeface="Arial"/>
              </a:rPr>
              <a:t>, </a:t>
            </a:r>
            <a:r>
              <a:rPr lang="en-US" sz="2000" dirty="0" err="1">
                <a:solidFill>
                  <a:schemeClr val="tx1"/>
                </a:solidFill>
                <a:latin typeface="Arial"/>
                <a:cs typeface="Arial"/>
              </a:rPr>
              <a:t>sửa</a:t>
            </a:r>
            <a:r>
              <a:rPr lang="en-US" sz="2000" dirty="0">
                <a:solidFill>
                  <a:schemeClr val="tx1"/>
                </a:solidFill>
                <a:latin typeface="Arial"/>
                <a:cs typeface="Arial"/>
              </a:rPr>
              <a:t>, </a:t>
            </a:r>
            <a:r>
              <a:rPr lang="en-US" sz="2000" spc="-5" dirty="0" err="1">
                <a:solidFill>
                  <a:schemeClr val="tx1"/>
                </a:solidFill>
                <a:latin typeface="Arial"/>
                <a:cs typeface="Arial"/>
              </a:rPr>
              <a:t>xóa</a:t>
            </a:r>
            <a:r>
              <a:rPr lang="en-US" sz="2000" spc="-5" dirty="0">
                <a:solidFill>
                  <a:schemeClr val="tx1"/>
                </a:solidFill>
                <a:latin typeface="Arial"/>
                <a:cs typeface="Arial"/>
              </a:rPr>
              <a:t>  </a:t>
            </a:r>
            <a:r>
              <a:rPr lang="en-US" sz="2000" spc="-5" dirty="0" err="1">
                <a:solidFill>
                  <a:schemeClr val="tx1"/>
                </a:solidFill>
                <a:latin typeface="Arial"/>
                <a:cs typeface="Arial"/>
              </a:rPr>
              <a:t>phòng</a:t>
            </a:r>
            <a:endParaRPr lang="en-US" sz="2000" dirty="0">
              <a:solidFill>
                <a:schemeClr val="tx1"/>
              </a:solidFill>
              <a:latin typeface="Arial"/>
              <a:cs typeface="Arial"/>
            </a:endParaRPr>
          </a:p>
          <a:p>
            <a:pPr marL="322580" indent="-310515" algn="just">
              <a:lnSpc>
                <a:spcPct val="100000"/>
              </a:lnSpc>
              <a:spcBef>
                <a:spcPts val="800"/>
              </a:spcBef>
              <a:buAutoNum type="arabicPeriod"/>
              <a:tabLst>
                <a:tab pos="323215" algn="l"/>
              </a:tabLst>
            </a:pPr>
            <a:r>
              <a:rPr lang="en-US" sz="2000" spc="-5" dirty="0" err="1">
                <a:solidFill>
                  <a:schemeClr val="tx1"/>
                </a:solidFill>
                <a:latin typeface="Arial"/>
                <a:cs typeface="Arial"/>
              </a:rPr>
              <a:t>Nhân</a:t>
            </a:r>
            <a:r>
              <a:rPr lang="en-US" sz="2000" spc="-5" dirty="0">
                <a:solidFill>
                  <a:schemeClr val="tx1"/>
                </a:solidFill>
                <a:latin typeface="Arial"/>
                <a:cs typeface="Arial"/>
              </a:rPr>
              <a:t> </a:t>
            </a:r>
            <a:r>
              <a:rPr lang="en-US" sz="2000" spc="-5" dirty="0" err="1">
                <a:solidFill>
                  <a:schemeClr val="tx1"/>
                </a:solidFill>
                <a:latin typeface="Arial"/>
                <a:cs typeface="Arial"/>
              </a:rPr>
              <a:t>viên</a:t>
            </a:r>
            <a:r>
              <a:rPr lang="en-US" sz="2000" spc="-5" dirty="0">
                <a:solidFill>
                  <a:schemeClr val="tx1"/>
                </a:solidFill>
                <a:latin typeface="Arial"/>
                <a:cs typeface="Arial"/>
              </a:rPr>
              <a:t> </a:t>
            </a:r>
            <a:r>
              <a:rPr lang="en-US" sz="2000" dirty="0">
                <a:solidFill>
                  <a:schemeClr val="tx1"/>
                </a:solidFill>
                <a:latin typeface="Arial"/>
                <a:cs typeface="Arial"/>
              </a:rPr>
              <a:t>A click </a:t>
            </a:r>
            <a:r>
              <a:rPr lang="en-US" sz="2000" spc="-10" dirty="0" err="1">
                <a:solidFill>
                  <a:schemeClr val="tx1"/>
                </a:solidFill>
                <a:latin typeface="Arial"/>
                <a:cs typeface="Arial"/>
              </a:rPr>
              <a:t>vào</a:t>
            </a:r>
            <a:r>
              <a:rPr lang="en-US" sz="2000" spc="-10" dirty="0">
                <a:solidFill>
                  <a:schemeClr val="tx1"/>
                </a:solidFill>
                <a:latin typeface="Arial"/>
                <a:cs typeface="Arial"/>
              </a:rPr>
              <a:t> </a:t>
            </a:r>
            <a:r>
              <a:rPr lang="en-US" sz="2000" spc="-5" dirty="0" err="1">
                <a:solidFill>
                  <a:schemeClr val="tx1"/>
                </a:solidFill>
                <a:latin typeface="Arial"/>
                <a:cs typeface="Arial"/>
              </a:rPr>
              <a:t>nút</a:t>
            </a:r>
            <a:r>
              <a:rPr lang="en-US" sz="2000" spc="-5" dirty="0">
                <a:solidFill>
                  <a:schemeClr val="tx1"/>
                </a:solidFill>
                <a:latin typeface="Arial"/>
                <a:cs typeface="Arial"/>
              </a:rPr>
              <a:t> </a:t>
            </a:r>
            <a:r>
              <a:rPr lang="en-US" sz="2000" spc="-5" dirty="0" err="1">
                <a:solidFill>
                  <a:schemeClr val="tx1"/>
                </a:solidFill>
                <a:latin typeface="Arial"/>
                <a:cs typeface="Arial"/>
              </a:rPr>
              <a:t>thêm</a:t>
            </a:r>
            <a:r>
              <a:rPr lang="en-US" sz="2000" spc="-10"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a:t>
            </a:r>
            <a:endParaRPr lang="en-US" sz="2000" dirty="0">
              <a:solidFill>
                <a:schemeClr val="tx1"/>
              </a:solidFill>
              <a:latin typeface="Arial"/>
              <a:cs typeface="Arial"/>
            </a:endParaRPr>
          </a:p>
          <a:p>
            <a:pPr marL="12700" marR="202565" algn="just">
              <a:lnSpc>
                <a:spcPct val="100000"/>
              </a:lnSpc>
              <a:spcBef>
                <a:spcPts val="800"/>
              </a:spcBef>
              <a:buAutoNum type="arabicPeriod"/>
              <a:tabLst>
                <a:tab pos="323215" algn="l"/>
              </a:tabLst>
            </a:pPr>
            <a:r>
              <a:rPr lang="en-US" sz="2000" spc="-5" dirty="0">
                <a:solidFill>
                  <a:schemeClr val="tx1"/>
                </a:solidFill>
                <a:latin typeface="Arial"/>
                <a:cs typeface="Arial"/>
              </a:rPr>
              <a:t>Giao </a:t>
            </a:r>
            <a:r>
              <a:rPr lang="en-US" sz="2000" spc="-5" dirty="0" err="1">
                <a:solidFill>
                  <a:schemeClr val="tx1"/>
                </a:solidFill>
                <a:latin typeface="Arial"/>
                <a:cs typeface="Arial"/>
              </a:rPr>
              <a:t>diện</a:t>
            </a:r>
            <a:r>
              <a:rPr lang="en-US" sz="2000" spc="-5" dirty="0">
                <a:solidFill>
                  <a:schemeClr val="tx1"/>
                </a:solidFill>
                <a:latin typeface="Arial"/>
                <a:cs typeface="Arial"/>
              </a:rPr>
              <a:t> </a:t>
            </a:r>
            <a:r>
              <a:rPr lang="en-US" sz="2000" spc="-5" dirty="0" err="1">
                <a:solidFill>
                  <a:schemeClr val="tx1"/>
                </a:solidFill>
                <a:latin typeface="Arial"/>
                <a:cs typeface="Arial"/>
              </a:rPr>
              <a:t>thêm</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5" dirty="0" err="1">
                <a:solidFill>
                  <a:schemeClr val="tx1"/>
                </a:solidFill>
                <a:latin typeface="Arial"/>
                <a:cs typeface="Arial"/>
              </a:rPr>
              <a:t>hiện</a:t>
            </a:r>
            <a:r>
              <a:rPr lang="en-US" sz="2000" spc="-5" dirty="0">
                <a:solidFill>
                  <a:schemeClr val="tx1"/>
                </a:solidFill>
                <a:latin typeface="Arial"/>
                <a:cs typeface="Arial"/>
              </a:rPr>
              <a:t> ra </a:t>
            </a:r>
            <a:r>
              <a:rPr lang="en-US" sz="2000" dirty="0" err="1">
                <a:solidFill>
                  <a:schemeClr val="tx1"/>
                </a:solidFill>
                <a:latin typeface="Arial"/>
                <a:cs typeface="Arial"/>
              </a:rPr>
              <a:t>với</a:t>
            </a:r>
            <a:r>
              <a:rPr lang="en-US" sz="2000" dirty="0">
                <a:solidFill>
                  <a:schemeClr val="tx1"/>
                </a:solidFill>
                <a:latin typeface="Arial"/>
                <a:cs typeface="Arial"/>
              </a:rPr>
              <a:t> </a:t>
            </a:r>
            <a:r>
              <a:rPr lang="en-US" sz="2000" dirty="0" err="1">
                <a:solidFill>
                  <a:schemeClr val="tx1"/>
                </a:solidFill>
                <a:latin typeface="Arial"/>
                <a:cs typeface="Arial"/>
              </a:rPr>
              <a:t>các</a:t>
            </a:r>
            <a:r>
              <a:rPr lang="en-US" sz="2000" dirty="0">
                <a:solidFill>
                  <a:schemeClr val="tx1"/>
                </a:solidFill>
                <a:latin typeface="Arial"/>
                <a:cs typeface="Arial"/>
              </a:rPr>
              <a:t> ô </a:t>
            </a:r>
            <a:r>
              <a:rPr lang="en-US" sz="2000" spc="-5" dirty="0" err="1">
                <a:solidFill>
                  <a:schemeClr val="tx1"/>
                </a:solidFill>
                <a:latin typeface="Arial"/>
                <a:cs typeface="Arial"/>
              </a:rPr>
              <a:t>nhập</a:t>
            </a:r>
            <a:r>
              <a:rPr lang="en-US" sz="2000" spc="-5" dirty="0">
                <a:solidFill>
                  <a:schemeClr val="tx1"/>
                </a:solidFill>
                <a:latin typeface="Arial"/>
                <a:cs typeface="Arial"/>
              </a:rPr>
              <a:t>: id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5" dirty="0" err="1">
                <a:solidFill>
                  <a:schemeClr val="tx1"/>
                </a:solidFill>
                <a:latin typeface="Arial"/>
                <a:cs typeface="Arial"/>
              </a:rPr>
              <a:t>tên</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dirty="0" err="1">
                <a:solidFill>
                  <a:schemeClr val="tx1"/>
                </a:solidFill>
                <a:latin typeface="Arial"/>
                <a:cs typeface="Arial"/>
              </a:rPr>
              <a:t>kiểu</a:t>
            </a:r>
            <a:r>
              <a:rPr lang="en-US" sz="2000"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5" dirty="0" err="1">
                <a:solidFill>
                  <a:schemeClr val="tx1"/>
                </a:solidFill>
                <a:latin typeface="Arial"/>
                <a:cs typeface="Arial"/>
              </a:rPr>
              <a:t>giá</a:t>
            </a:r>
            <a:r>
              <a:rPr lang="en-US" sz="2000" spc="-5" dirty="0">
                <a:solidFill>
                  <a:schemeClr val="tx1"/>
                </a:solidFill>
                <a:latin typeface="Arial"/>
                <a:cs typeface="Arial"/>
              </a:rPr>
              <a:t> </a:t>
            </a:r>
            <a:r>
              <a:rPr lang="en-US" sz="2000" spc="-5" dirty="0" err="1">
                <a:solidFill>
                  <a:schemeClr val="tx1"/>
                </a:solidFill>
                <a:latin typeface="Arial"/>
                <a:cs typeface="Arial"/>
              </a:rPr>
              <a:t>hiển</a:t>
            </a:r>
            <a:r>
              <a:rPr lang="en-US" sz="2000" spc="-5" dirty="0">
                <a:solidFill>
                  <a:schemeClr val="tx1"/>
                </a:solidFill>
                <a:latin typeface="Arial"/>
                <a:cs typeface="Arial"/>
              </a:rPr>
              <a:t> </a:t>
            </a:r>
            <a:r>
              <a:rPr lang="en-US" sz="2000" spc="-5" dirty="0" err="1">
                <a:solidFill>
                  <a:schemeClr val="tx1"/>
                </a:solidFill>
                <a:latin typeface="Arial"/>
                <a:cs typeface="Arial"/>
              </a:rPr>
              <a:t>thị</a:t>
            </a:r>
            <a:r>
              <a:rPr lang="en-US" sz="2000" spc="-5" dirty="0">
                <a:solidFill>
                  <a:schemeClr val="tx1"/>
                </a:solidFill>
                <a:latin typeface="Arial"/>
                <a:cs typeface="Arial"/>
              </a:rPr>
              <a:t>, </a:t>
            </a:r>
            <a:r>
              <a:rPr lang="en-US" sz="2000" spc="-10" dirty="0" err="1">
                <a:solidFill>
                  <a:schemeClr val="tx1"/>
                </a:solidFill>
                <a:latin typeface="Arial"/>
                <a:cs typeface="Arial"/>
              </a:rPr>
              <a:t>mô</a:t>
            </a:r>
            <a:r>
              <a:rPr lang="en-US" sz="2000" spc="-10" dirty="0">
                <a:solidFill>
                  <a:schemeClr val="tx1"/>
                </a:solidFill>
                <a:latin typeface="Arial"/>
                <a:cs typeface="Arial"/>
              </a:rPr>
              <a:t> </a:t>
            </a:r>
            <a:r>
              <a:rPr lang="en-US" sz="2000" spc="-5" dirty="0" err="1">
                <a:solidFill>
                  <a:schemeClr val="tx1"/>
                </a:solidFill>
                <a:latin typeface="Arial"/>
                <a:cs typeface="Arial"/>
              </a:rPr>
              <a:t>tả</a:t>
            </a:r>
            <a:r>
              <a:rPr lang="en-US" sz="2000" spc="-5" dirty="0">
                <a:solidFill>
                  <a:schemeClr val="tx1"/>
                </a:solidFill>
                <a:latin typeface="Arial"/>
                <a:cs typeface="Arial"/>
              </a:rPr>
              <a:t>, </a:t>
            </a:r>
            <a:r>
              <a:rPr lang="en-US" sz="2000" spc="-10" dirty="0" err="1">
                <a:solidFill>
                  <a:schemeClr val="tx1"/>
                </a:solidFill>
                <a:latin typeface="Arial"/>
                <a:cs typeface="Arial"/>
              </a:rPr>
              <a:t>và</a:t>
            </a:r>
            <a:r>
              <a:rPr lang="en-US" sz="2000" spc="-10" dirty="0">
                <a:solidFill>
                  <a:schemeClr val="tx1"/>
                </a:solidFill>
                <a:latin typeface="Arial"/>
                <a:cs typeface="Arial"/>
              </a:rPr>
              <a:t> </a:t>
            </a:r>
            <a:r>
              <a:rPr lang="en-US" sz="2000" dirty="0">
                <a:solidFill>
                  <a:schemeClr val="tx1"/>
                </a:solidFill>
                <a:latin typeface="Arial"/>
                <a:cs typeface="Arial"/>
              </a:rPr>
              <a:t>2 </a:t>
            </a:r>
            <a:r>
              <a:rPr lang="en-US" sz="2000" spc="-5" dirty="0" err="1">
                <a:solidFill>
                  <a:schemeClr val="tx1"/>
                </a:solidFill>
                <a:latin typeface="Arial"/>
                <a:cs typeface="Arial"/>
              </a:rPr>
              <a:t>nút</a:t>
            </a:r>
            <a:r>
              <a:rPr lang="en-US" sz="2000" spc="-5" dirty="0">
                <a:solidFill>
                  <a:schemeClr val="tx1"/>
                </a:solidFill>
                <a:latin typeface="Arial"/>
                <a:cs typeface="Arial"/>
              </a:rPr>
              <a:t>: </a:t>
            </a:r>
            <a:r>
              <a:rPr lang="en-US" sz="2000" spc="-5" dirty="0" err="1">
                <a:solidFill>
                  <a:schemeClr val="tx1"/>
                </a:solidFill>
                <a:latin typeface="Arial"/>
                <a:cs typeface="Arial"/>
              </a:rPr>
              <a:t>nút</a:t>
            </a:r>
            <a:r>
              <a:rPr lang="en-US" sz="2000" spc="-5" dirty="0">
                <a:solidFill>
                  <a:schemeClr val="tx1"/>
                </a:solidFill>
                <a:latin typeface="Arial"/>
                <a:cs typeface="Arial"/>
              </a:rPr>
              <a:t> </a:t>
            </a:r>
            <a:r>
              <a:rPr lang="en-US" sz="2000" spc="-5" dirty="0" err="1">
                <a:solidFill>
                  <a:schemeClr val="tx1"/>
                </a:solidFill>
                <a:latin typeface="Arial"/>
                <a:cs typeface="Arial"/>
              </a:rPr>
              <a:t>thêm</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10" dirty="0" err="1">
                <a:solidFill>
                  <a:schemeClr val="tx1"/>
                </a:solidFill>
                <a:latin typeface="Arial"/>
                <a:cs typeface="Arial"/>
              </a:rPr>
              <a:t>và</a:t>
            </a:r>
            <a:r>
              <a:rPr lang="en-US" sz="2000" spc="-10" dirty="0">
                <a:solidFill>
                  <a:schemeClr val="tx1"/>
                </a:solidFill>
                <a:latin typeface="Arial"/>
                <a:cs typeface="Arial"/>
              </a:rPr>
              <a:t> </a:t>
            </a:r>
            <a:r>
              <a:rPr lang="en-US" sz="2000" spc="-5" dirty="0" err="1">
                <a:solidFill>
                  <a:schemeClr val="tx1"/>
                </a:solidFill>
                <a:latin typeface="Arial"/>
                <a:cs typeface="Arial"/>
              </a:rPr>
              <a:t>nút</a:t>
            </a:r>
            <a:r>
              <a:rPr lang="en-US" sz="2000" spc="-5" dirty="0">
                <a:solidFill>
                  <a:schemeClr val="tx1"/>
                </a:solidFill>
                <a:latin typeface="Arial"/>
                <a:cs typeface="Arial"/>
              </a:rPr>
              <a:t> </a:t>
            </a:r>
            <a:r>
              <a:rPr lang="en-US" sz="2000" spc="-5" dirty="0" err="1">
                <a:solidFill>
                  <a:schemeClr val="tx1"/>
                </a:solidFill>
                <a:latin typeface="Arial"/>
                <a:cs typeface="Arial"/>
              </a:rPr>
              <a:t>hủy</a:t>
            </a:r>
            <a:r>
              <a:rPr lang="en-US" sz="2000" dirty="0">
                <a:solidFill>
                  <a:schemeClr val="tx1"/>
                </a:solidFill>
                <a:latin typeface="Arial"/>
                <a:cs typeface="Arial"/>
              </a:rPr>
              <a:t> </a:t>
            </a:r>
            <a:r>
              <a:rPr lang="en-US" sz="2000" spc="-5" dirty="0" err="1">
                <a:solidFill>
                  <a:schemeClr val="tx1"/>
                </a:solidFill>
                <a:latin typeface="Arial"/>
                <a:cs typeface="Arial"/>
              </a:rPr>
              <a:t>bỏ</a:t>
            </a:r>
            <a:r>
              <a:rPr lang="en-US" sz="2000" spc="-5" dirty="0">
                <a:solidFill>
                  <a:schemeClr val="tx1"/>
                </a:solidFill>
                <a:latin typeface="Arial"/>
                <a:cs typeface="Arial"/>
              </a:rPr>
              <a:t>.</a:t>
            </a:r>
            <a:endParaRPr lang="en-US" sz="2000" dirty="0">
              <a:solidFill>
                <a:schemeClr val="tx1"/>
              </a:solidFill>
              <a:latin typeface="Arial"/>
              <a:cs typeface="Arial"/>
            </a:endParaRPr>
          </a:p>
          <a:p>
            <a:pPr marL="12700" marR="5080" algn="just">
              <a:lnSpc>
                <a:spcPct val="100000"/>
              </a:lnSpc>
              <a:spcBef>
                <a:spcPts val="790"/>
              </a:spcBef>
              <a:buAutoNum type="arabicPeriod"/>
              <a:tabLst>
                <a:tab pos="323215" algn="l"/>
              </a:tabLst>
            </a:pPr>
            <a:r>
              <a:rPr lang="en-US" sz="2000" spc="-5" dirty="0" err="1">
                <a:solidFill>
                  <a:schemeClr val="tx1"/>
                </a:solidFill>
                <a:latin typeface="Arial"/>
                <a:cs typeface="Arial"/>
              </a:rPr>
              <a:t>Nhân</a:t>
            </a:r>
            <a:r>
              <a:rPr lang="en-US" sz="2000" spc="-5" dirty="0">
                <a:solidFill>
                  <a:schemeClr val="tx1"/>
                </a:solidFill>
                <a:latin typeface="Arial"/>
                <a:cs typeface="Arial"/>
              </a:rPr>
              <a:t> </a:t>
            </a:r>
            <a:r>
              <a:rPr lang="en-US" sz="2000" spc="-5" dirty="0" err="1">
                <a:solidFill>
                  <a:schemeClr val="tx1"/>
                </a:solidFill>
                <a:latin typeface="Arial"/>
                <a:cs typeface="Arial"/>
              </a:rPr>
              <a:t>viên</a:t>
            </a:r>
            <a:r>
              <a:rPr lang="en-US" sz="2000" spc="-5" dirty="0">
                <a:solidFill>
                  <a:schemeClr val="tx1"/>
                </a:solidFill>
                <a:latin typeface="Arial"/>
                <a:cs typeface="Arial"/>
              </a:rPr>
              <a:t> </a:t>
            </a:r>
            <a:r>
              <a:rPr lang="en-US" sz="2000" dirty="0">
                <a:solidFill>
                  <a:schemeClr val="tx1"/>
                </a:solidFill>
                <a:latin typeface="Arial"/>
                <a:cs typeface="Arial"/>
              </a:rPr>
              <a:t>A </a:t>
            </a:r>
            <a:r>
              <a:rPr lang="en-US" sz="2000" spc="-5" dirty="0" err="1">
                <a:solidFill>
                  <a:schemeClr val="tx1"/>
                </a:solidFill>
                <a:latin typeface="Arial"/>
                <a:cs typeface="Arial"/>
              </a:rPr>
              <a:t>nhập</a:t>
            </a:r>
            <a:r>
              <a:rPr lang="en-US" sz="2000" spc="-5" dirty="0">
                <a:solidFill>
                  <a:schemeClr val="tx1"/>
                </a:solidFill>
                <a:latin typeface="Arial"/>
                <a:cs typeface="Arial"/>
              </a:rPr>
              <a:t> </a:t>
            </a:r>
            <a:r>
              <a:rPr lang="en-US" sz="2000" dirty="0" err="1">
                <a:solidFill>
                  <a:schemeClr val="tx1"/>
                </a:solidFill>
                <a:latin typeface="Arial"/>
                <a:cs typeface="Arial"/>
              </a:rPr>
              <a:t>các</a:t>
            </a:r>
            <a:r>
              <a:rPr lang="en-US" sz="2000" dirty="0">
                <a:solidFill>
                  <a:schemeClr val="tx1"/>
                </a:solidFill>
                <a:latin typeface="Arial"/>
                <a:cs typeface="Arial"/>
              </a:rPr>
              <a:t> </a:t>
            </a:r>
            <a:r>
              <a:rPr lang="en-US" sz="2000" spc="-5" dirty="0" err="1">
                <a:solidFill>
                  <a:schemeClr val="tx1"/>
                </a:solidFill>
                <a:latin typeface="Arial"/>
                <a:cs typeface="Arial"/>
              </a:rPr>
              <a:t>thông</a:t>
            </a:r>
            <a:r>
              <a:rPr lang="en-US" sz="2000" spc="-5" dirty="0">
                <a:solidFill>
                  <a:schemeClr val="tx1"/>
                </a:solidFill>
                <a:latin typeface="Arial"/>
                <a:cs typeface="Arial"/>
              </a:rPr>
              <a:t> </a:t>
            </a:r>
            <a:r>
              <a:rPr lang="en-US" sz="2000" dirty="0">
                <a:solidFill>
                  <a:schemeClr val="tx1"/>
                </a:solidFill>
                <a:latin typeface="Arial"/>
                <a:cs typeface="Arial"/>
              </a:rPr>
              <a:t>tin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5" dirty="0" err="1">
                <a:solidFill>
                  <a:schemeClr val="tx1"/>
                </a:solidFill>
                <a:latin typeface="Arial"/>
                <a:cs typeface="Arial"/>
              </a:rPr>
              <a:t>mới</a:t>
            </a:r>
            <a:r>
              <a:rPr lang="en-US" sz="2000" spc="-5" dirty="0">
                <a:solidFill>
                  <a:schemeClr val="tx1"/>
                </a:solidFill>
                <a:latin typeface="Arial"/>
                <a:cs typeface="Arial"/>
              </a:rPr>
              <a:t> </a:t>
            </a:r>
            <a:r>
              <a:rPr lang="en-US" sz="2000" spc="-5" dirty="0" err="1">
                <a:solidFill>
                  <a:schemeClr val="tx1"/>
                </a:solidFill>
                <a:latin typeface="Arial"/>
                <a:cs typeface="Arial"/>
              </a:rPr>
              <a:t>vào</a:t>
            </a:r>
            <a:r>
              <a:rPr lang="en-US" sz="2000" spc="-5" dirty="0">
                <a:solidFill>
                  <a:schemeClr val="tx1"/>
                </a:solidFill>
                <a:latin typeface="Arial"/>
                <a:cs typeface="Arial"/>
              </a:rPr>
              <a:t> </a:t>
            </a:r>
            <a:r>
              <a:rPr lang="en-US" sz="2000" dirty="0" err="1">
                <a:solidFill>
                  <a:schemeClr val="tx1"/>
                </a:solidFill>
                <a:latin typeface="Arial"/>
                <a:cs typeface="Arial"/>
              </a:rPr>
              <a:t>các</a:t>
            </a:r>
            <a:r>
              <a:rPr lang="en-US" sz="2000" dirty="0">
                <a:solidFill>
                  <a:schemeClr val="tx1"/>
                </a:solidFill>
                <a:latin typeface="Arial"/>
                <a:cs typeface="Arial"/>
              </a:rPr>
              <a:t> ô </a:t>
            </a:r>
            <a:r>
              <a:rPr lang="en-US" sz="2000" spc="-10" dirty="0" err="1">
                <a:solidFill>
                  <a:schemeClr val="tx1"/>
                </a:solidFill>
                <a:latin typeface="Arial"/>
                <a:cs typeface="Arial"/>
              </a:rPr>
              <a:t>và</a:t>
            </a:r>
            <a:r>
              <a:rPr lang="en-US" sz="2000" spc="-10" dirty="0">
                <a:solidFill>
                  <a:schemeClr val="tx1"/>
                </a:solidFill>
                <a:latin typeface="Arial"/>
                <a:cs typeface="Arial"/>
              </a:rPr>
              <a:t> </a:t>
            </a:r>
            <a:r>
              <a:rPr lang="en-US" sz="2000" spc="-5" dirty="0">
                <a:solidFill>
                  <a:schemeClr val="tx1"/>
                </a:solidFill>
                <a:latin typeface="Arial"/>
                <a:cs typeface="Arial"/>
              </a:rPr>
              <a:t>click  </a:t>
            </a:r>
            <a:r>
              <a:rPr lang="en-US" sz="2000" spc="-5" dirty="0" err="1">
                <a:solidFill>
                  <a:schemeClr val="tx1"/>
                </a:solidFill>
                <a:latin typeface="Arial"/>
                <a:cs typeface="Arial"/>
              </a:rPr>
              <a:t>nút</a:t>
            </a:r>
            <a:r>
              <a:rPr lang="en-US" sz="2000" spc="-5" dirty="0">
                <a:solidFill>
                  <a:schemeClr val="tx1"/>
                </a:solidFill>
                <a:latin typeface="Arial"/>
                <a:cs typeface="Arial"/>
              </a:rPr>
              <a:t> </a:t>
            </a:r>
            <a:r>
              <a:rPr lang="en-US" sz="2000" spc="-5" dirty="0" err="1">
                <a:solidFill>
                  <a:schemeClr val="tx1"/>
                </a:solidFill>
                <a:latin typeface="Arial"/>
                <a:cs typeface="Arial"/>
              </a:rPr>
              <a:t>thêm</a:t>
            </a:r>
            <a:r>
              <a:rPr lang="en-US" sz="2000" spc="-15" dirty="0">
                <a:solidFill>
                  <a:schemeClr val="tx1"/>
                </a:solidFill>
                <a:latin typeface="Arial"/>
                <a:cs typeface="Arial"/>
              </a:rPr>
              <a:t> </a:t>
            </a:r>
            <a:r>
              <a:rPr lang="en-US" sz="2000" spc="-5" dirty="0" err="1">
                <a:solidFill>
                  <a:schemeClr val="tx1"/>
                </a:solidFill>
                <a:latin typeface="Arial"/>
                <a:cs typeface="Arial"/>
              </a:rPr>
              <a:t>phòng</a:t>
            </a:r>
            <a:endParaRPr lang="en-US" sz="2000" dirty="0">
              <a:solidFill>
                <a:schemeClr val="tx1"/>
              </a:solidFill>
              <a:latin typeface="Arial"/>
              <a:cs typeface="Arial"/>
            </a:endParaRPr>
          </a:p>
          <a:p>
            <a:pPr marL="322580" indent="-310515" algn="just">
              <a:lnSpc>
                <a:spcPct val="100000"/>
              </a:lnSpc>
              <a:spcBef>
                <a:spcPts val="800"/>
              </a:spcBef>
              <a:buAutoNum type="arabicPeriod"/>
              <a:tabLst>
                <a:tab pos="323215" algn="l"/>
              </a:tabLst>
            </a:pPr>
            <a:r>
              <a:rPr lang="en-US" sz="2000" spc="-5" dirty="0" err="1">
                <a:solidFill>
                  <a:schemeClr val="tx1"/>
                </a:solidFill>
                <a:latin typeface="Arial"/>
                <a:cs typeface="Arial"/>
              </a:rPr>
              <a:t>Thông</a:t>
            </a:r>
            <a:r>
              <a:rPr lang="en-US" sz="2000" spc="-5" dirty="0">
                <a:solidFill>
                  <a:schemeClr val="tx1"/>
                </a:solidFill>
                <a:latin typeface="Arial"/>
                <a:cs typeface="Arial"/>
              </a:rPr>
              <a:t> </a:t>
            </a:r>
            <a:r>
              <a:rPr lang="en-US" sz="2000" spc="-5" dirty="0" err="1">
                <a:solidFill>
                  <a:schemeClr val="tx1"/>
                </a:solidFill>
                <a:latin typeface="Arial"/>
                <a:cs typeface="Arial"/>
              </a:rPr>
              <a:t>báo</a:t>
            </a:r>
            <a:r>
              <a:rPr lang="en-US" sz="2000" spc="-5" dirty="0">
                <a:solidFill>
                  <a:schemeClr val="tx1"/>
                </a:solidFill>
                <a:latin typeface="Arial"/>
                <a:cs typeface="Arial"/>
              </a:rPr>
              <a:t> </a:t>
            </a:r>
            <a:r>
              <a:rPr lang="en-US" sz="2000" spc="-5" dirty="0" err="1">
                <a:solidFill>
                  <a:schemeClr val="tx1"/>
                </a:solidFill>
                <a:latin typeface="Arial"/>
                <a:cs typeface="Arial"/>
              </a:rPr>
              <a:t>phòng</a:t>
            </a:r>
            <a:r>
              <a:rPr lang="en-US" sz="2000" spc="-5" dirty="0">
                <a:solidFill>
                  <a:schemeClr val="tx1"/>
                </a:solidFill>
                <a:latin typeface="Arial"/>
                <a:cs typeface="Arial"/>
              </a:rPr>
              <a:t> </a:t>
            </a:r>
            <a:r>
              <a:rPr lang="en-US" sz="2000" spc="-10" dirty="0" err="1">
                <a:solidFill>
                  <a:schemeClr val="tx1"/>
                </a:solidFill>
                <a:latin typeface="Arial"/>
                <a:cs typeface="Arial"/>
              </a:rPr>
              <a:t>với</a:t>
            </a:r>
            <a:r>
              <a:rPr lang="en-US" sz="2000" spc="-10" dirty="0">
                <a:solidFill>
                  <a:schemeClr val="tx1"/>
                </a:solidFill>
                <a:latin typeface="Arial"/>
                <a:cs typeface="Arial"/>
              </a:rPr>
              <a:t> </a:t>
            </a:r>
            <a:r>
              <a:rPr lang="en-US" sz="2000" spc="-5" dirty="0">
                <a:solidFill>
                  <a:schemeClr val="tx1"/>
                </a:solidFill>
                <a:latin typeface="Arial"/>
                <a:cs typeface="Arial"/>
              </a:rPr>
              <a:t>id </a:t>
            </a:r>
            <a:r>
              <a:rPr lang="en-US" sz="2000" spc="-5" dirty="0" err="1">
                <a:solidFill>
                  <a:schemeClr val="tx1"/>
                </a:solidFill>
                <a:latin typeface="Arial"/>
                <a:cs typeface="Arial"/>
              </a:rPr>
              <a:t>vừa</a:t>
            </a:r>
            <a:r>
              <a:rPr lang="en-US" sz="2000" spc="-5" dirty="0">
                <a:solidFill>
                  <a:schemeClr val="tx1"/>
                </a:solidFill>
                <a:latin typeface="Arial"/>
                <a:cs typeface="Arial"/>
              </a:rPr>
              <a:t> </a:t>
            </a:r>
            <a:r>
              <a:rPr lang="en-US" sz="2000" spc="-5" dirty="0" err="1">
                <a:solidFill>
                  <a:schemeClr val="tx1"/>
                </a:solidFill>
                <a:latin typeface="Arial"/>
                <a:cs typeface="Arial"/>
              </a:rPr>
              <a:t>nhập</a:t>
            </a:r>
            <a:r>
              <a:rPr lang="en-US" sz="2000" spc="-5" dirty="0">
                <a:solidFill>
                  <a:schemeClr val="tx1"/>
                </a:solidFill>
                <a:latin typeface="Arial"/>
                <a:cs typeface="Arial"/>
              </a:rPr>
              <a:t> </a:t>
            </a:r>
            <a:r>
              <a:rPr lang="en-US" sz="2000" spc="-5" dirty="0" err="1">
                <a:solidFill>
                  <a:schemeClr val="tx1"/>
                </a:solidFill>
                <a:latin typeface="Arial"/>
                <a:cs typeface="Arial"/>
              </a:rPr>
              <a:t>đã</a:t>
            </a:r>
            <a:r>
              <a:rPr lang="en-US" sz="2000" spc="-5" dirty="0">
                <a:solidFill>
                  <a:schemeClr val="tx1"/>
                </a:solidFill>
                <a:latin typeface="Arial"/>
                <a:cs typeface="Arial"/>
              </a:rPr>
              <a:t> </a:t>
            </a:r>
            <a:r>
              <a:rPr lang="en-US" sz="2000" dirty="0" err="1">
                <a:solidFill>
                  <a:schemeClr val="tx1"/>
                </a:solidFill>
                <a:latin typeface="Arial"/>
                <a:cs typeface="Arial"/>
              </a:rPr>
              <a:t>tồn</a:t>
            </a:r>
            <a:r>
              <a:rPr lang="en-US" sz="2000" dirty="0">
                <a:solidFill>
                  <a:schemeClr val="tx1"/>
                </a:solidFill>
                <a:latin typeface="Arial"/>
                <a:cs typeface="Arial"/>
              </a:rPr>
              <a:t> </a:t>
            </a:r>
            <a:r>
              <a:rPr lang="en-US" sz="2000" spc="-5" dirty="0" err="1">
                <a:solidFill>
                  <a:schemeClr val="tx1"/>
                </a:solidFill>
                <a:latin typeface="Arial"/>
                <a:cs typeface="Arial"/>
              </a:rPr>
              <a:t>tại</a:t>
            </a:r>
            <a:r>
              <a:rPr lang="en-US" sz="2000" spc="-5" dirty="0">
                <a:solidFill>
                  <a:schemeClr val="tx1"/>
                </a:solidFill>
                <a:latin typeface="Arial"/>
                <a:cs typeface="Arial"/>
              </a:rPr>
              <a:t> </a:t>
            </a:r>
            <a:r>
              <a:rPr lang="en-US" sz="2000" spc="-5" dirty="0" err="1">
                <a:solidFill>
                  <a:schemeClr val="tx1"/>
                </a:solidFill>
                <a:latin typeface="Arial"/>
                <a:cs typeface="Arial"/>
              </a:rPr>
              <a:t>hiện</a:t>
            </a:r>
            <a:r>
              <a:rPr lang="en-US" sz="2000" spc="30" dirty="0">
                <a:solidFill>
                  <a:schemeClr val="tx1"/>
                </a:solidFill>
                <a:latin typeface="Arial"/>
                <a:cs typeface="Arial"/>
              </a:rPr>
              <a:t> </a:t>
            </a:r>
            <a:r>
              <a:rPr lang="en-US" sz="2000" spc="-5" dirty="0">
                <a:solidFill>
                  <a:schemeClr val="tx1"/>
                </a:solidFill>
                <a:latin typeface="Arial"/>
                <a:cs typeface="Arial"/>
              </a:rPr>
              <a:t>ra.</a:t>
            </a:r>
          </a:p>
          <a:p>
            <a:pPr marL="322580" indent="-310515" algn="just">
              <a:lnSpc>
                <a:spcPct val="100000"/>
              </a:lnSpc>
              <a:spcBef>
                <a:spcPts val="800"/>
              </a:spcBef>
              <a:buFont typeface="Arial" panose="020B0604020202020204" pitchFamily="34" charset="0"/>
              <a:buAutoNum type="arabicPeriod"/>
              <a:tabLst>
                <a:tab pos="323215" algn="l"/>
              </a:tabLst>
            </a:pPr>
            <a:r>
              <a:rPr lang="en-US" sz="2000" dirty="0">
                <a:solidFill>
                  <a:schemeClr val="tx1"/>
                </a:solidFill>
                <a:latin typeface="Arial"/>
                <a:cs typeface="Arial"/>
              </a:rPr>
              <a:t>A click </a:t>
            </a:r>
            <a:r>
              <a:rPr lang="en-US" sz="2000" spc="-5" dirty="0" err="1">
                <a:solidFill>
                  <a:schemeClr val="tx1"/>
                </a:solidFill>
                <a:latin typeface="Arial"/>
                <a:cs typeface="Arial"/>
              </a:rPr>
              <a:t>vào</a:t>
            </a:r>
            <a:r>
              <a:rPr lang="en-US" sz="2000" spc="-5" dirty="0">
                <a:solidFill>
                  <a:schemeClr val="tx1"/>
                </a:solidFill>
                <a:latin typeface="Arial"/>
                <a:cs typeface="Arial"/>
              </a:rPr>
              <a:t> </a:t>
            </a:r>
            <a:r>
              <a:rPr lang="en-US" sz="2000" spc="-5" dirty="0" err="1">
                <a:solidFill>
                  <a:schemeClr val="tx1"/>
                </a:solidFill>
                <a:latin typeface="Arial"/>
                <a:cs typeface="Arial"/>
              </a:rPr>
              <a:t>nút</a:t>
            </a:r>
            <a:r>
              <a:rPr lang="en-US" sz="2000" spc="-90" dirty="0">
                <a:solidFill>
                  <a:schemeClr val="tx1"/>
                </a:solidFill>
                <a:latin typeface="Arial"/>
                <a:cs typeface="Arial"/>
              </a:rPr>
              <a:t> </a:t>
            </a:r>
            <a:r>
              <a:rPr lang="en-US" sz="2000" spc="-5" dirty="0">
                <a:solidFill>
                  <a:schemeClr val="tx1"/>
                </a:solidFill>
                <a:latin typeface="Arial"/>
                <a:cs typeface="Arial"/>
              </a:rPr>
              <a:t>ok</a:t>
            </a:r>
            <a:endParaRPr lang="en-US" sz="2000" dirty="0">
              <a:solidFill>
                <a:schemeClr val="tx1"/>
              </a:solidFill>
              <a:latin typeface="Arial"/>
              <a:cs typeface="Arial"/>
            </a:endParaRPr>
          </a:p>
          <a:p>
            <a:pPr marL="322580" indent="-310515" algn="just">
              <a:lnSpc>
                <a:spcPct val="100000"/>
              </a:lnSpc>
              <a:spcBef>
                <a:spcPts val="800"/>
              </a:spcBef>
              <a:buAutoNum type="arabicPeriod"/>
              <a:tabLst>
                <a:tab pos="323215" algn="l"/>
              </a:tabLst>
            </a:pPr>
            <a:endParaRPr lang="en-US" sz="2000" dirty="0">
              <a:solidFill>
                <a:schemeClr val="tx1"/>
              </a:solidFill>
              <a:latin typeface="Arial"/>
              <a:cs typeface="Arial"/>
            </a:endParaRPr>
          </a:p>
        </p:txBody>
      </p:sp>
    </p:spTree>
    <p:extLst>
      <p:ext uri="{BB962C8B-B14F-4D97-AF65-F5344CB8AC3E}">
        <p14:creationId xmlns:p14="http://schemas.microsoft.com/office/powerpoint/2010/main" val="321906818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93504" y="982732"/>
            <a:ext cx="9134061" cy="4692650"/>
          </a:xfrm>
        </p:spPr>
        <p:txBody>
          <a:bodyPr>
            <a:noAutofit/>
          </a:bodyPr>
          <a:lstStyle/>
          <a:p>
            <a:pPr marL="12700">
              <a:lnSpc>
                <a:spcPct val="100000"/>
              </a:lnSpc>
              <a:spcBef>
                <a:spcPts val="960"/>
              </a:spcBef>
            </a:pPr>
            <a:r>
              <a:rPr lang="en-US" spc="-5" dirty="0">
                <a:solidFill>
                  <a:schemeClr val="tx1"/>
                </a:solidFill>
                <a:latin typeface="Arial"/>
                <a:cs typeface="Arial"/>
              </a:rPr>
              <a:t>Manage room: scenario </a:t>
            </a:r>
            <a:r>
              <a:rPr lang="en-US" spc="-10" dirty="0" err="1">
                <a:solidFill>
                  <a:schemeClr val="tx1"/>
                </a:solidFill>
                <a:latin typeface="Arial"/>
                <a:cs typeface="Arial"/>
              </a:rPr>
              <a:t>ngoại</a:t>
            </a:r>
            <a:r>
              <a:rPr lang="en-US" spc="-10" dirty="0">
                <a:solidFill>
                  <a:schemeClr val="tx1"/>
                </a:solidFill>
                <a:latin typeface="Arial"/>
                <a:cs typeface="Arial"/>
              </a:rPr>
              <a:t> </a:t>
            </a:r>
            <a:r>
              <a:rPr lang="en-US" spc="-5" dirty="0" err="1">
                <a:solidFill>
                  <a:schemeClr val="tx1"/>
                </a:solidFill>
                <a:latin typeface="Arial"/>
                <a:cs typeface="Arial"/>
              </a:rPr>
              <a:t>lệ</a:t>
            </a:r>
            <a:endParaRPr lang="en-US" dirty="0">
              <a:solidFill>
                <a:schemeClr val="tx1"/>
              </a:solidFill>
              <a:latin typeface="Arial"/>
              <a:cs typeface="Arial"/>
            </a:endParaRPr>
          </a:p>
          <a:p>
            <a:pPr marL="12700" marR="5080">
              <a:lnSpc>
                <a:spcPct val="100000"/>
              </a:lnSpc>
              <a:spcBef>
                <a:spcPts val="790"/>
              </a:spcBef>
              <a:buAutoNum type="arabicPeriod" startAt="8"/>
              <a:tabLst>
                <a:tab pos="323215" algn="l"/>
              </a:tabLst>
            </a:pPr>
            <a:r>
              <a:rPr lang="vi-VN" spc="-5" dirty="0">
                <a:solidFill>
                  <a:schemeClr val="tx1"/>
                </a:solidFill>
                <a:latin typeface="Arial"/>
                <a:cs typeface="Arial"/>
              </a:rPr>
              <a:t>Hệ thống quay lại giao diện nhập phòng </a:t>
            </a:r>
            <a:r>
              <a:rPr lang="vi-VN" spc="-10" dirty="0">
                <a:solidFill>
                  <a:schemeClr val="tx1"/>
                </a:solidFill>
                <a:latin typeface="Arial"/>
                <a:cs typeface="Arial"/>
              </a:rPr>
              <a:t>với </a:t>
            </a:r>
            <a:r>
              <a:rPr lang="vi-VN" dirty="0">
                <a:solidFill>
                  <a:schemeClr val="tx1"/>
                </a:solidFill>
                <a:latin typeface="Arial"/>
                <a:cs typeface="Arial"/>
              </a:rPr>
              <a:t>các </a:t>
            </a:r>
            <a:r>
              <a:rPr lang="vi-VN" spc="-5" dirty="0">
                <a:solidFill>
                  <a:schemeClr val="tx1"/>
                </a:solidFill>
                <a:latin typeface="Arial"/>
                <a:cs typeface="Arial"/>
              </a:rPr>
              <a:t>thông tin đã  nhập lần trước</a:t>
            </a:r>
            <a:endParaRPr lang="vi-VN" dirty="0">
              <a:solidFill>
                <a:schemeClr val="tx1"/>
              </a:solidFill>
              <a:latin typeface="Arial"/>
              <a:cs typeface="Arial"/>
            </a:endParaRPr>
          </a:p>
          <a:p>
            <a:pPr marL="322580" indent="-310515">
              <a:lnSpc>
                <a:spcPct val="100000"/>
              </a:lnSpc>
              <a:spcBef>
                <a:spcPts val="800"/>
              </a:spcBef>
              <a:buAutoNum type="arabicPeriod" startAt="8"/>
              <a:tabLst>
                <a:tab pos="323215" algn="l"/>
              </a:tabLst>
            </a:pPr>
            <a:r>
              <a:rPr lang="vi-VN" spc="-5" dirty="0">
                <a:solidFill>
                  <a:schemeClr val="tx1"/>
                </a:solidFill>
                <a:latin typeface="Arial"/>
                <a:cs typeface="Arial"/>
              </a:rPr>
              <a:t>Nhân viên </a:t>
            </a:r>
            <a:r>
              <a:rPr lang="vi-VN" dirty="0">
                <a:solidFill>
                  <a:schemeClr val="tx1"/>
                </a:solidFill>
                <a:latin typeface="Arial"/>
                <a:cs typeface="Arial"/>
              </a:rPr>
              <a:t>A </a:t>
            </a:r>
            <a:r>
              <a:rPr lang="vi-VN" spc="-5" dirty="0">
                <a:solidFill>
                  <a:schemeClr val="tx1"/>
                </a:solidFill>
                <a:latin typeface="Arial"/>
                <a:cs typeface="Arial"/>
              </a:rPr>
              <a:t>nhập lại id </a:t>
            </a:r>
            <a:r>
              <a:rPr lang="vi-VN" spc="-10" dirty="0">
                <a:solidFill>
                  <a:schemeClr val="tx1"/>
                </a:solidFill>
                <a:latin typeface="Arial"/>
                <a:cs typeface="Arial"/>
              </a:rPr>
              <a:t>mới </a:t>
            </a:r>
            <a:r>
              <a:rPr lang="vi-VN" dirty="0">
                <a:solidFill>
                  <a:schemeClr val="tx1"/>
                </a:solidFill>
                <a:latin typeface="Arial"/>
                <a:cs typeface="Arial"/>
              </a:rPr>
              <a:t>và </a:t>
            </a:r>
            <a:r>
              <a:rPr lang="vi-VN" spc="-5" dirty="0">
                <a:solidFill>
                  <a:schemeClr val="tx1"/>
                </a:solidFill>
                <a:latin typeface="Arial"/>
                <a:cs typeface="Arial"/>
              </a:rPr>
              <a:t>click nút thêm</a:t>
            </a:r>
            <a:r>
              <a:rPr lang="vi-VN" dirty="0">
                <a:solidFill>
                  <a:schemeClr val="tx1"/>
                </a:solidFill>
                <a:latin typeface="Arial"/>
                <a:cs typeface="Arial"/>
              </a:rPr>
              <a:t> </a:t>
            </a:r>
            <a:r>
              <a:rPr lang="vi-VN" spc="-5" dirty="0">
                <a:solidFill>
                  <a:schemeClr val="tx1"/>
                </a:solidFill>
                <a:latin typeface="Arial"/>
                <a:cs typeface="Arial"/>
              </a:rPr>
              <a:t>phòng</a:t>
            </a:r>
            <a:endParaRPr lang="vi-VN" dirty="0">
              <a:solidFill>
                <a:schemeClr val="tx1"/>
              </a:solidFill>
              <a:latin typeface="Arial"/>
              <a:cs typeface="Arial"/>
            </a:endParaRPr>
          </a:p>
          <a:p>
            <a:pPr marL="478155" indent="-466090">
              <a:lnSpc>
                <a:spcPct val="100000"/>
              </a:lnSpc>
              <a:spcBef>
                <a:spcPts val="800"/>
              </a:spcBef>
              <a:buAutoNum type="arabicPeriod" startAt="8"/>
              <a:tabLst>
                <a:tab pos="478790" algn="l"/>
              </a:tabLst>
            </a:pPr>
            <a:r>
              <a:rPr lang="vi-VN" spc="-5" dirty="0">
                <a:solidFill>
                  <a:schemeClr val="tx1"/>
                </a:solidFill>
                <a:latin typeface="Arial"/>
                <a:cs typeface="Arial"/>
              </a:rPr>
              <a:t>Thông báo thêm phòng thành công hiện</a:t>
            </a:r>
            <a:r>
              <a:rPr lang="vi-VN" spc="10" dirty="0">
                <a:solidFill>
                  <a:schemeClr val="tx1"/>
                </a:solidFill>
                <a:latin typeface="Arial"/>
                <a:cs typeface="Arial"/>
              </a:rPr>
              <a:t> </a:t>
            </a:r>
            <a:r>
              <a:rPr lang="vi-VN" spc="-5" dirty="0">
                <a:solidFill>
                  <a:schemeClr val="tx1"/>
                </a:solidFill>
                <a:latin typeface="Arial"/>
                <a:cs typeface="Arial"/>
              </a:rPr>
              <a:t>ra.</a:t>
            </a:r>
            <a:endParaRPr lang="vi-VN" dirty="0">
              <a:solidFill>
                <a:schemeClr val="tx1"/>
              </a:solidFill>
              <a:latin typeface="Arial"/>
              <a:cs typeface="Arial"/>
            </a:endParaRPr>
          </a:p>
          <a:p>
            <a:pPr marL="478155" indent="-466090">
              <a:lnSpc>
                <a:spcPct val="100000"/>
              </a:lnSpc>
              <a:spcBef>
                <a:spcPts val="800"/>
              </a:spcBef>
              <a:buAutoNum type="arabicPeriod" startAt="8"/>
              <a:tabLst>
                <a:tab pos="478790" algn="l"/>
              </a:tabLst>
            </a:pPr>
            <a:r>
              <a:rPr lang="vi-VN" dirty="0">
                <a:solidFill>
                  <a:schemeClr val="tx1"/>
                </a:solidFill>
                <a:latin typeface="Arial"/>
                <a:cs typeface="Arial"/>
              </a:rPr>
              <a:t>A </a:t>
            </a:r>
            <a:r>
              <a:rPr lang="vi-VN" spc="-5" dirty="0">
                <a:solidFill>
                  <a:schemeClr val="tx1"/>
                </a:solidFill>
                <a:latin typeface="Arial"/>
                <a:cs typeface="Arial"/>
              </a:rPr>
              <a:t>click </a:t>
            </a:r>
            <a:r>
              <a:rPr lang="vi-VN" spc="-10" dirty="0">
                <a:solidFill>
                  <a:schemeClr val="tx1"/>
                </a:solidFill>
                <a:latin typeface="Arial"/>
                <a:cs typeface="Arial"/>
              </a:rPr>
              <a:t>vào </a:t>
            </a:r>
            <a:r>
              <a:rPr lang="vi-VN" spc="-5" dirty="0">
                <a:solidFill>
                  <a:schemeClr val="tx1"/>
                </a:solidFill>
                <a:latin typeface="Arial"/>
                <a:cs typeface="Arial"/>
              </a:rPr>
              <a:t>nút</a:t>
            </a:r>
            <a:r>
              <a:rPr lang="vi-VN" dirty="0">
                <a:solidFill>
                  <a:schemeClr val="tx1"/>
                </a:solidFill>
                <a:latin typeface="Arial"/>
                <a:cs typeface="Arial"/>
              </a:rPr>
              <a:t> ok</a:t>
            </a:r>
          </a:p>
          <a:p>
            <a:pPr marL="478155" indent="-466090">
              <a:lnSpc>
                <a:spcPct val="100000"/>
              </a:lnSpc>
              <a:spcBef>
                <a:spcPts val="800"/>
              </a:spcBef>
              <a:buAutoNum type="arabicPeriod" startAt="8"/>
              <a:tabLst>
                <a:tab pos="478790" algn="l"/>
              </a:tabLst>
            </a:pPr>
            <a:r>
              <a:rPr lang="vi-VN" spc="-5" dirty="0">
                <a:solidFill>
                  <a:schemeClr val="tx1"/>
                </a:solidFill>
                <a:latin typeface="Arial"/>
                <a:cs typeface="Arial"/>
              </a:rPr>
              <a:t>Hệ thống quay </a:t>
            </a:r>
            <a:r>
              <a:rPr lang="vi-VN" spc="-10" dirty="0">
                <a:solidFill>
                  <a:schemeClr val="tx1"/>
                </a:solidFill>
                <a:latin typeface="Arial"/>
                <a:cs typeface="Arial"/>
              </a:rPr>
              <a:t>về </a:t>
            </a:r>
            <a:r>
              <a:rPr lang="vi-VN" spc="-5" dirty="0">
                <a:solidFill>
                  <a:schemeClr val="tx1"/>
                </a:solidFill>
                <a:latin typeface="Arial"/>
                <a:cs typeface="Arial"/>
              </a:rPr>
              <a:t>trang chủ người quản</a:t>
            </a:r>
            <a:r>
              <a:rPr lang="vi-VN" spc="15" dirty="0">
                <a:solidFill>
                  <a:schemeClr val="tx1"/>
                </a:solidFill>
                <a:latin typeface="Arial"/>
                <a:cs typeface="Arial"/>
              </a:rPr>
              <a:t> </a:t>
            </a:r>
            <a:r>
              <a:rPr lang="vi-VN" spc="-5" dirty="0">
                <a:solidFill>
                  <a:schemeClr val="tx1"/>
                </a:solidFill>
                <a:latin typeface="Arial"/>
                <a:cs typeface="Arial"/>
              </a:rPr>
              <a:t>lí</a:t>
            </a:r>
            <a:endParaRPr lang="en-US" dirty="0">
              <a:solidFill>
                <a:schemeClr val="tx1"/>
              </a:solidFill>
              <a:latin typeface="Arial"/>
              <a:cs typeface="Arial"/>
            </a:endParaRPr>
          </a:p>
        </p:txBody>
      </p:sp>
    </p:spTree>
    <p:extLst>
      <p:ext uri="{BB962C8B-B14F-4D97-AF65-F5344CB8AC3E}">
        <p14:creationId xmlns:p14="http://schemas.microsoft.com/office/powerpoint/2010/main" val="1374919178"/>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Viết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kịch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bản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sử</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dụng</a:t>
            </a:r>
            <a:r>
              <a:rPr lang="en-US" sz="2800" i="1" dirty="0">
                <a:latin typeface="+mj-lt"/>
                <a:ea typeface="Calibri" panose="020F050202020403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93504" y="1246119"/>
            <a:ext cx="9134061" cy="4692650"/>
          </a:xfrm>
        </p:spPr>
        <p:txBody>
          <a:bodyPr>
            <a:noAutofit/>
          </a:bodyPr>
          <a:lstStyle/>
          <a:p>
            <a:pPr marL="12700" marR="86360">
              <a:spcBef>
                <a:spcPts val="100"/>
              </a:spcBef>
            </a:pPr>
            <a:r>
              <a:rPr lang="en-US" sz="2000" b="1" spc="-10" dirty="0" err="1">
                <a:solidFill>
                  <a:schemeClr val="tx1"/>
                </a:solidFill>
                <a:latin typeface="Arial"/>
                <a:cs typeface="Arial"/>
              </a:rPr>
              <a:t>Một</a:t>
            </a:r>
            <a:r>
              <a:rPr lang="en-US" sz="2000" b="1" spc="-10" dirty="0">
                <a:solidFill>
                  <a:schemeClr val="tx1"/>
                </a:solidFill>
                <a:latin typeface="Arial"/>
                <a:cs typeface="Arial"/>
              </a:rPr>
              <a:t> </a:t>
            </a:r>
            <a:r>
              <a:rPr lang="en-US" sz="2000" b="1" spc="-10" dirty="0" err="1">
                <a:solidFill>
                  <a:schemeClr val="tx1"/>
                </a:solidFill>
                <a:latin typeface="Arial"/>
                <a:cs typeface="Arial"/>
              </a:rPr>
              <a:t>số</a:t>
            </a:r>
            <a:r>
              <a:rPr lang="en-US" sz="2000" b="1" spc="-10" dirty="0">
                <a:solidFill>
                  <a:schemeClr val="tx1"/>
                </a:solidFill>
                <a:latin typeface="Arial"/>
                <a:cs typeface="Arial"/>
              </a:rPr>
              <a:t> </a:t>
            </a:r>
            <a:r>
              <a:rPr lang="en-US" sz="2000" b="1" spc="-10" dirty="0" err="1">
                <a:solidFill>
                  <a:schemeClr val="tx1"/>
                </a:solidFill>
                <a:latin typeface="Arial"/>
                <a:cs typeface="Arial"/>
              </a:rPr>
              <a:t>lưu</a:t>
            </a:r>
            <a:r>
              <a:rPr lang="en-US" sz="2000" b="1" spc="-10" dirty="0">
                <a:solidFill>
                  <a:schemeClr val="tx1"/>
                </a:solidFill>
                <a:latin typeface="Arial"/>
                <a:cs typeface="Arial"/>
              </a:rPr>
              <a:t> ý </a:t>
            </a:r>
            <a:r>
              <a:rPr lang="en-US" sz="2000" b="1" spc="-10" dirty="0" err="1">
                <a:solidFill>
                  <a:schemeClr val="tx1"/>
                </a:solidFill>
                <a:latin typeface="Arial"/>
                <a:cs typeface="Arial"/>
              </a:rPr>
              <a:t>về</a:t>
            </a:r>
            <a:r>
              <a:rPr lang="en-US" sz="2000" b="1" spc="-10" dirty="0">
                <a:solidFill>
                  <a:schemeClr val="tx1"/>
                </a:solidFill>
                <a:latin typeface="Arial"/>
                <a:cs typeface="Arial"/>
              </a:rPr>
              <a:t> </a:t>
            </a:r>
            <a:r>
              <a:rPr lang="en-US" sz="2000" b="1" spc="-10" dirty="0" err="1">
                <a:solidFill>
                  <a:schemeClr val="tx1"/>
                </a:solidFill>
                <a:latin typeface="Arial"/>
                <a:cs typeface="Arial"/>
              </a:rPr>
              <a:t>kịch</a:t>
            </a:r>
            <a:r>
              <a:rPr lang="en-US" sz="2000" b="1" spc="-10" dirty="0">
                <a:solidFill>
                  <a:schemeClr val="tx1"/>
                </a:solidFill>
                <a:latin typeface="Arial"/>
                <a:cs typeface="Arial"/>
              </a:rPr>
              <a:t> </a:t>
            </a:r>
            <a:r>
              <a:rPr lang="en-US" sz="2000" b="1" spc="-10" dirty="0" err="1">
                <a:solidFill>
                  <a:schemeClr val="tx1"/>
                </a:solidFill>
                <a:latin typeface="Arial"/>
                <a:cs typeface="Arial"/>
              </a:rPr>
              <a:t>bản</a:t>
            </a:r>
            <a:r>
              <a:rPr lang="en-US" sz="2000" b="1" spc="-10" dirty="0">
                <a:solidFill>
                  <a:schemeClr val="tx1"/>
                </a:solidFill>
                <a:latin typeface="Arial"/>
                <a:cs typeface="Arial"/>
              </a:rPr>
              <a:t>:</a:t>
            </a:r>
          </a:p>
          <a:p>
            <a:pPr marL="355600" marR="86360" indent="-342900">
              <a:spcBef>
                <a:spcPts val="100"/>
              </a:spcBef>
              <a:buFont typeface="Wingdings" panose="05000000000000000000" pitchFamily="2" charset="2"/>
              <a:buChar char="Ø"/>
            </a:pPr>
            <a:r>
              <a:rPr lang="vi-VN" sz="2000" spc="-10" dirty="0">
                <a:solidFill>
                  <a:schemeClr val="tx1"/>
                </a:solidFill>
                <a:latin typeface="Arial"/>
                <a:cs typeface="Arial"/>
              </a:rPr>
              <a:t>Luôn phải </a:t>
            </a:r>
            <a:r>
              <a:rPr lang="vi-VN" sz="2000" spc="-5" dirty="0">
                <a:solidFill>
                  <a:schemeClr val="tx1"/>
                </a:solidFill>
                <a:latin typeface="Arial"/>
                <a:cs typeface="Arial"/>
              </a:rPr>
              <a:t>nêu </a:t>
            </a:r>
            <a:r>
              <a:rPr lang="vi-VN" sz="2000" dirty="0">
                <a:solidFill>
                  <a:schemeClr val="tx1"/>
                </a:solidFill>
                <a:latin typeface="Arial"/>
                <a:cs typeface="Arial"/>
              </a:rPr>
              <a:t>rõ ý </a:t>
            </a:r>
            <a:r>
              <a:rPr lang="vi-VN" sz="2000" spc="-10" dirty="0">
                <a:solidFill>
                  <a:schemeClr val="tx1"/>
                </a:solidFill>
                <a:latin typeface="Arial"/>
                <a:cs typeface="Arial"/>
              </a:rPr>
              <a:t>định, </a:t>
            </a:r>
            <a:r>
              <a:rPr lang="vi-VN" sz="2000" spc="-5" dirty="0">
                <a:solidFill>
                  <a:schemeClr val="tx1"/>
                </a:solidFill>
                <a:latin typeface="Arial"/>
                <a:cs typeface="Arial"/>
              </a:rPr>
              <a:t>mục đích </a:t>
            </a:r>
            <a:r>
              <a:rPr lang="vi-VN" sz="2000" dirty="0">
                <a:solidFill>
                  <a:schemeClr val="tx1"/>
                </a:solidFill>
                <a:latin typeface="Arial"/>
                <a:cs typeface="Arial"/>
              </a:rPr>
              <a:t>trước </a:t>
            </a:r>
            <a:r>
              <a:rPr lang="vi-VN" sz="2000" spc="-5" dirty="0">
                <a:solidFill>
                  <a:schemeClr val="tx1"/>
                </a:solidFill>
                <a:latin typeface="Arial"/>
                <a:cs typeface="Arial"/>
              </a:rPr>
              <a:t>khi </a:t>
            </a:r>
            <a:r>
              <a:rPr lang="vi-VN" sz="2000" spc="-10" dirty="0">
                <a:solidFill>
                  <a:schemeClr val="tx1"/>
                </a:solidFill>
                <a:latin typeface="Arial"/>
                <a:cs typeface="Arial"/>
              </a:rPr>
              <a:t>bắt đầu </a:t>
            </a:r>
            <a:r>
              <a:rPr lang="vi-VN" sz="2000" spc="-5" dirty="0">
                <a:solidFill>
                  <a:schemeClr val="tx1"/>
                </a:solidFill>
                <a:latin typeface="Arial"/>
                <a:cs typeface="Arial"/>
              </a:rPr>
              <a:t>scenario</a:t>
            </a:r>
            <a:r>
              <a:rPr lang="en-US" sz="2000" spc="-5" dirty="0">
                <a:solidFill>
                  <a:schemeClr val="tx1"/>
                </a:solidFill>
                <a:latin typeface="Arial"/>
                <a:cs typeface="Arial"/>
              </a:rPr>
              <a:t>.</a:t>
            </a:r>
            <a:endParaRPr lang="vi-VN" sz="2000" dirty="0">
              <a:solidFill>
                <a:schemeClr val="tx1"/>
              </a:solidFill>
              <a:latin typeface="Arial"/>
              <a:cs typeface="Arial"/>
            </a:endParaRPr>
          </a:p>
          <a:p>
            <a:pPr marL="355600" indent="-342900">
              <a:spcBef>
                <a:spcPts val="800"/>
              </a:spcBef>
              <a:buFont typeface="Wingdings" panose="05000000000000000000" pitchFamily="2" charset="2"/>
              <a:buChar char="Ø"/>
            </a:pPr>
            <a:r>
              <a:rPr lang="vi-VN" sz="2000" spc="-5" dirty="0">
                <a:solidFill>
                  <a:schemeClr val="tx1"/>
                </a:solidFill>
                <a:latin typeface="Arial"/>
                <a:cs typeface="Arial"/>
              </a:rPr>
              <a:t>Các bước </a:t>
            </a:r>
            <a:r>
              <a:rPr lang="vi-VN" sz="2000" spc="-10" dirty="0">
                <a:solidFill>
                  <a:schemeClr val="tx1"/>
                </a:solidFill>
                <a:latin typeface="Arial"/>
                <a:cs typeface="Arial"/>
              </a:rPr>
              <a:t>luôn đánh </a:t>
            </a:r>
            <a:r>
              <a:rPr lang="vi-VN" sz="2000" dirty="0">
                <a:solidFill>
                  <a:schemeClr val="tx1"/>
                </a:solidFill>
                <a:latin typeface="Arial"/>
                <a:cs typeface="Arial"/>
              </a:rPr>
              <a:t>số thứ </a:t>
            </a:r>
            <a:r>
              <a:rPr lang="vi-VN" sz="2000" spc="5" dirty="0">
                <a:solidFill>
                  <a:schemeClr val="tx1"/>
                </a:solidFill>
                <a:latin typeface="Arial"/>
                <a:cs typeface="Arial"/>
              </a:rPr>
              <a:t>tự </a:t>
            </a:r>
            <a:r>
              <a:rPr lang="vi-VN" sz="2000" dirty="0">
                <a:solidFill>
                  <a:schemeClr val="tx1"/>
                </a:solidFill>
                <a:latin typeface="Arial"/>
                <a:cs typeface="Arial"/>
              </a:rPr>
              <a:t>từ</a:t>
            </a:r>
            <a:r>
              <a:rPr lang="vi-VN" sz="2000" spc="-10" dirty="0">
                <a:solidFill>
                  <a:schemeClr val="tx1"/>
                </a:solidFill>
                <a:latin typeface="Arial"/>
                <a:cs typeface="Arial"/>
              </a:rPr>
              <a:t> </a:t>
            </a:r>
            <a:r>
              <a:rPr lang="vi-VN" sz="2000" dirty="0">
                <a:solidFill>
                  <a:schemeClr val="tx1"/>
                </a:solidFill>
                <a:latin typeface="Arial"/>
                <a:cs typeface="Arial"/>
              </a:rPr>
              <a:t>1</a:t>
            </a:r>
            <a:r>
              <a:rPr lang="en-US" sz="2000" dirty="0">
                <a:solidFill>
                  <a:schemeClr val="tx1"/>
                </a:solidFill>
                <a:latin typeface="Arial"/>
                <a:cs typeface="Arial"/>
              </a:rPr>
              <a:t>.</a:t>
            </a:r>
            <a:endParaRPr lang="vi-VN" sz="2000" dirty="0">
              <a:solidFill>
                <a:schemeClr val="tx1"/>
              </a:solidFill>
              <a:latin typeface="Arial"/>
              <a:cs typeface="Arial"/>
            </a:endParaRPr>
          </a:p>
          <a:p>
            <a:pPr marL="355600" marR="192405" indent="-342900">
              <a:spcBef>
                <a:spcPts val="800"/>
              </a:spcBef>
              <a:buFont typeface="Wingdings" panose="05000000000000000000" pitchFamily="2" charset="2"/>
              <a:buChar char="Ø"/>
            </a:pPr>
            <a:r>
              <a:rPr lang="vi-VN" sz="2000" spc="-5" dirty="0">
                <a:solidFill>
                  <a:schemeClr val="tx1"/>
                </a:solidFill>
                <a:latin typeface="Arial"/>
                <a:cs typeface="Arial"/>
              </a:rPr>
              <a:t>Mỗi một bước chỉ </a:t>
            </a:r>
            <a:r>
              <a:rPr lang="vi-VN" sz="2000" dirty="0">
                <a:solidFill>
                  <a:schemeClr val="tx1"/>
                </a:solidFill>
                <a:latin typeface="Arial"/>
                <a:cs typeface="Arial"/>
              </a:rPr>
              <a:t>có </a:t>
            </a:r>
            <a:r>
              <a:rPr lang="vi-VN" sz="2000" spc="-5" dirty="0">
                <a:solidFill>
                  <a:schemeClr val="tx1"/>
                </a:solidFill>
                <a:latin typeface="Arial"/>
                <a:cs typeface="Arial"/>
              </a:rPr>
              <a:t>một hành động đơn. Nếu </a:t>
            </a:r>
            <a:r>
              <a:rPr lang="vi-VN" sz="2000" dirty="0">
                <a:solidFill>
                  <a:schemeClr val="tx1"/>
                </a:solidFill>
                <a:latin typeface="Arial"/>
                <a:cs typeface="Arial"/>
              </a:rPr>
              <a:t>có  </a:t>
            </a:r>
            <a:r>
              <a:rPr lang="vi-VN" sz="2000" spc="-10" dirty="0">
                <a:solidFill>
                  <a:schemeClr val="tx1"/>
                </a:solidFill>
                <a:latin typeface="Arial"/>
                <a:cs typeface="Arial"/>
              </a:rPr>
              <a:t>hai </a:t>
            </a:r>
            <a:r>
              <a:rPr lang="vi-VN" sz="2000" spc="-5" dirty="0">
                <a:solidFill>
                  <a:schemeClr val="tx1"/>
                </a:solidFill>
                <a:latin typeface="Arial"/>
                <a:cs typeface="Arial"/>
              </a:rPr>
              <a:t>hành động </a:t>
            </a:r>
            <a:r>
              <a:rPr lang="vi-VN" sz="2000" dirty="0">
                <a:solidFill>
                  <a:schemeClr val="tx1"/>
                </a:solidFill>
                <a:latin typeface="Arial"/>
                <a:cs typeface="Arial"/>
              </a:rPr>
              <a:t>trở </a:t>
            </a:r>
            <a:r>
              <a:rPr lang="vi-VN" sz="2000" spc="-5" dirty="0">
                <a:solidFill>
                  <a:schemeClr val="tx1"/>
                </a:solidFill>
                <a:latin typeface="Arial"/>
                <a:cs typeface="Arial"/>
              </a:rPr>
              <a:t>lên </a:t>
            </a:r>
            <a:r>
              <a:rPr lang="vi-VN" sz="2000" dirty="0">
                <a:solidFill>
                  <a:schemeClr val="tx1"/>
                </a:solidFill>
                <a:latin typeface="Arial"/>
                <a:cs typeface="Arial"/>
              </a:rPr>
              <a:t>thì </a:t>
            </a:r>
            <a:r>
              <a:rPr lang="vi-VN" sz="2000" spc="-5" dirty="0">
                <a:solidFill>
                  <a:schemeClr val="tx1"/>
                </a:solidFill>
                <a:latin typeface="Arial"/>
                <a:cs typeface="Arial"/>
              </a:rPr>
              <a:t>các </a:t>
            </a:r>
            <a:r>
              <a:rPr lang="vi-VN" sz="2000" spc="-10" dirty="0">
                <a:solidFill>
                  <a:schemeClr val="tx1"/>
                </a:solidFill>
                <a:latin typeface="Arial"/>
                <a:cs typeface="Arial"/>
              </a:rPr>
              <a:t>hành </a:t>
            </a:r>
            <a:r>
              <a:rPr lang="vi-VN" sz="2000" spc="-5" dirty="0">
                <a:solidFill>
                  <a:schemeClr val="tx1"/>
                </a:solidFill>
                <a:latin typeface="Arial"/>
                <a:cs typeface="Arial"/>
              </a:rPr>
              <a:t>động đó phải  cùng một chủ</a:t>
            </a:r>
            <a:r>
              <a:rPr lang="vi-VN" sz="2000" dirty="0">
                <a:solidFill>
                  <a:schemeClr val="tx1"/>
                </a:solidFill>
                <a:latin typeface="Arial"/>
                <a:cs typeface="Arial"/>
              </a:rPr>
              <a:t> </a:t>
            </a:r>
            <a:r>
              <a:rPr lang="vi-VN" sz="2000" spc="-5" dirty="0">
                <a:solidFill>
                  <a:schemeClr val="tx1"/>
                </a:solidFill>
                <a:latin typeface="Arial"/>
                <a:cs typeface="Arial"/>
              </a:rPr>
              <a:t>thể</a:t>
            </a:r>
            <a:r>
              <a:rPr lang="en-US" sz="2000" spc="-5" dirty="0">
                <a:solidFill>
                  <a:schemeClr val="tx1"/>
                </a:solidFill>
                <a:latin typeface="Arial"/>
                <a:cs typeface="Arial"/>
              </a:rPr>
              <a:t>.</a:t>
            </a:r>
            <a:endParaRPr lang="vi-VN" sz="2000" dirty="0">
              <a:solidFill>
                <a:schemeClr val="tx1"/>
              </a:solidFill>
              <a:latin typeface="Arial"/>
              <a:cs typeface="Arial"/>
            </a:endParaRPr>
          </a:p>
          <a:p>
            <a:pPr marL="355600" marR="88900" indent="-342900">
              <a:spcBef>
                <a:spcPts val="800"/>
              </a:spcBef>
              <a:buFont typeface="Wingdings" panose="05000000000000000000" pitchFamily="2" charset="2"/>
              <a:buChar char="Ø"/>
            </a:pPr>
            <a:r>
              <a:rPr lang="vi-VN" sz="2000" spc="-5" dirty="0">
                <a:solidFill>
                  <a:schemeClr val="tx1"/>
                </a:solidFill>
                <a:latin typeface="Arial"/>
                <a:cs typeface="Arial"/>
              </a:rPr>
              <a:t>Hai bước liên tiếp </a:t>
            </a:r>
            <a:r>
              <a:rPr lang="vi-VN" sz="2000" dirty="0">
                <a:solidFill>
                  <a:schemeClr val="tx1"/>
                </a:solidFill>
                <a:latin typeface="Arial"/>
                <a:cs typeface="Arial"/>
              </a:rPr>
              <a:t>mà có </a:t>
            </a:r>
            <a:r>
              <a:rPr lang="vi-VN" sz="2000" spc="-5" dirty="0">
                <a:solidFill>
                  <a:schemeClr val="tx1"/>
                </a:solidFill>
                <a:latin typeface="Arial"/>
                <a:cs typeface="Arial"/>
              </a:rPr>
              <a:t>cùng một chủ </a:t>
            </a:r>
            <a:r>
              <a:rPr lang="vi-VN" sz="2000" dirty="0">
                <a:solidFill>
                  <a:schemeClr val="tx1"/>
                </a:solidFill>
                <a:latin typeface="Arial"/>
                <a:cs typeface="Arial"/>
              </a:rPr>
              <a:t>thể thì </a:t>
            </a:r>
            <a:r>
              <a:rPr lang="vi-VN" sz="2000" spc="-10" dirty="0">
                <a:solidFill>
                  <a:schemeClr val="tx1"/>
                </a:solidFill>
                <a:latin typeface="Arial"/>
                <a:cs typeface="Arial"/>
              </a:rPr>
              <a:t>nên  gộp </a:t>
            </a:r>
            <a:r>
              <a:rPr lang="vi-VN" sz="2000" spc="-5" dirty="0">
                <a:solidFill>
                  <a:schemeClr val="tx1"/>
                </a:solidFill>
                <a:latin typeface="Arial"/>
                <a:cs typeface="Arial"/>
              </a:rPr>
              <a:t>lại thành một</a:t>
            </a:r>
            <a:r>
              <a:rPr lang="vi-VN" sz="2000" spc="10" dirty="0">
                <a:solidFill>
                  <a:schemeClr val="tx1"/>
                </a:solidFill>
                <a:latin typeface="Arial"/>
                <a:cs typeface="Arial"/>
              </a:rPr>
              <a:t> </a:t>
            </a:r>
            <a:r>
              <a:rPr lang="vi-VN" sz="2000" spc="-5" dirty="0">
                <a:solidFill>
                  <a:schemeClr val="tx1"/>
                </a:solidFill>
                <a:latin typeface="Arial"/>
                <a:cs typeface="Arial"/>
              </a:rPr>
              <a:t>bước</a:t>
            </a:r>
            <a:r>
              <a:rPr lang="en-US" sz="2000" spc="-5" dirty="0">
                <a:solidFill>
                  <a:schemeClr val="tx1"/>
                </a:solidFill>
                <a:latin typeface="Arial"/>
                <a:cs typeface="Arial"/>
              </a:rPr>
              <a:t>.</a:t>
            </a:r>
            <a:endParaRPr lang="vi-VN" sz="2000" dirty="0">
              <a:solidFill>
                <a:schemeClr val="tx1"/>
              </a:solidFill>
              <a:latin typeface="Arial"/>
              <a:cs typeface="Arial"/>
            </a:endParaRPr>
          </a:p>
          <a:p>
            <a:pPr marL="355600" marR="427990" indent="-342900">
              <a:spcBef>
                <a:spcPts val="800"/>
              </a:spcBef>
              <a:buFont typeface="Wingdings" panose="05000000000000000000" pitchFamily="2" charset="2"/>
              <a:buChar char="Ø"/>
            </a:pPr>
            <a:r>
              <a:rPr lang="vi-VN" sz="2000" spc="-5" dirty="0">
                <a:solidFill>
                  <a:schemeClr val="tx1"/>
                </a:solidFill>
                <a:latin typeface="Arial"/>
                <a:cs typeface="Arial"/>
              </a:rPr>
              <a:t>Scenario </a:t>
            </a:r>
            <a:r>
              <a:rPr lang="vi-VN" sz="2000" dirty="0">
                <a:solidFill>
                  <a:schemeClr val="tx1"/>
                </a:solidFill>
                <a:latin typeface="Arial"/>
                <a:cs typeface="Arial"/>
              </a:rPr>
              <a:t>kết </a:t>
            </a:r>
            <a:r>
              <a:rPr lang="vi-VN" sz="2000" spc="-5" dirty="0">
                <a:solidFill>
                  <a:schemeClr val="tx1"/>
                </a:solidFill>
                <a:latin typeface="Arial"/>
                <a:cs typeface="Arial"/>
              </a:rPr>
              <a:t>thúc khi chủ </a:t>
            </a:r>
            <a:r>
              <a:rPr lang="vi-VN" sz="2000" dirty="0">
                <a:solidFill>
                  <a:schemeClr val="tx1"/>
                </a:solidFill>
                <a:latin typeface="Arial"/>
                <a:cs typeface="Arial"/>
              </a:rPr>
              <a:t>thể </a:t>
            </a:r>
            <a:r>
              <a:rPr lang="vi-VN" sz="2000" spc="-5" dirty="0">
                <a:solidFill>
                  <a:schemeClr val="tx1"/>
                </a:solidFill>
                <a:latin typeface="Arial"/>
                <a:cs typeface="Arial"/>
              </a:rPr>
              <a:t>ban đầu </a:t>
            </a:r>
            <a:r>
              <a:rPr lang="vi-VN" sz="2000" spc="-10" dirty="0">
                <a:solidFill>
                  <a:schemeClr val="tx1"/>
                </a:solidFill>
                <a:latin typeface="Arial"/>
                <a:cs typeface="Arial"/>
              </a:rPr>
              <a:t>đạt </a:t>
            </a:r>
            <a:r>
              <a:rPr lang="vi-VN" sz="2000" spc="-5" dirty="0">
                <a:solidFill>
                  <a:schemeClr val="tx1"/>
                </a:solidFill>
                <a:latin typeface="Arial"/>
                <a:cs typeface="Arial"/>
              </a:rPr>
              <a:t>được mục </a:t>
            </a:r>
            <a:r>
              <a:rPr lang="vi-VN" sz="2000" dirty="0">
                <a:solidFill>
                  <a:schemeClr val="tx1"/>
                </a:solidFill>
                <a:latin typeface="Arial"/>
                <a:cs typeface="Arial"/>
              </a:rPr>
              <a:t>đích </a:t>
            </a:r>
            <a:r>
              <a:rPr lang="vi-VN" sz="2000" spc="-10" dirty="0">
                <a:solidFill>
                  <a:schemeClr val="tx1"/>
                </a:solidFill>
                <a:latin typeface="Arial"/>
                <a:cs typeface="Arial"/>
              </a:rPr>
              <a:t>ban</a:t>
            </a:r>
            <a:r>
              <a:rPr lang="vi-VN" sz="2000" spc="-5" dirty="0">
                <a:solidFill>
                  <a:schemeClr val="tx1"/>
                </a:solidFill>
                <a:latin typeface="Arial"/>
                <a:cs typeface="Arial"/>
              </a:rPr>
              <a:t> </a:t>
            </a:r>
            <a:r>
              <a:rPr lang="vi-VN" sz="2000" spc="-10" dirty="0">
                <a:solidFill>
                  <a:schemeClr val="tx1"/>
                </a:solidFill>
                <a:latin typeface="Arial"/>
                <a:cs typeface="Arial"/>
              </a:rPr>
              <a:t>đầu</a:t>
            </a:r>
            <a:r>
              <a:rPr lang="en-US" sz="2000" spc="-10" dirty="0">
                <a:solidFill>
                  <a:schemeClr val="tx1"/>
                </a:solidFill>
                <a:latin typeface="Arial"/>
                <a:cs typeface="Arial"/>
              </a:rPr>
              <a:t>.</a:t>
            </a:r>
            <a:endParaRPr lang="vi-VN" sz="2000" dirty="0">
              <a:solidFill>
                <a:schemeClr val="tx1"/>
              </a:solidFill>
              <a:latin typeface="Arial"/>
              <a:cs typeface="Arial"/>
            </a:endParaRPr>
          </a:p>
          <a:p>
            <a:pPr marL="355600" marR="5080" indent="-342900">
              <a:spcBef>
                <a:spcPts val="800"/>
              </a:spcBef>
              <a:buFont typeface="Wingdings" panose="05000000000000000000" pitchFamily="2" charset="2"/>
              <a:buChar char="Ø"/>
            </a:pPr>
            <a:r>
              <a:rPr lang="vi-VN" sz="2000" spc="-5" dirty="0">
                <a:solidFill>
                  <a:schemeClr val="tx1"/>
                </a:solidFill>
                <a:latin typeface="Arial"/>
                <a:cs typeface="Arial"/>
              </a:rPr>
              <a:t>Một </a:t>
            </a:r>
            <a:r>
              <a:rPr lang="vi-VN" sz="2000" spc="-10" dirty="0">
                <a:solidFill>
                  <a:schemeClr val="tx1"/>
                </a:solidFill>
                <a:latin typeface="Arial"/>
                <a:cs typeface="Arial"/>
              </a:rPr>
              <a:t>scenario </a:t>
            </a:r>
            <a:r>
              <a:rPr lang="vi-VN" sz="2000" dirty="0">
                <a:solidFill>
                  <a:schemeClr val="tx1"/>
                </a:solidFill>
                <a:latin typeface="Arial"/>
                <a:cs typeface="Arial"/>
              </a:rPr>
              <a:t>có thể có </a:t>
            </a:r>
            <a:r>
              <a:rPr lang="vi-VN" sz="2000" spc="-5" dirty="0">
                <a:solidFill>
                  <a:schemeClr val="tx1"/>
                </a:solidFill>
                <a:latin typeface="Arial"/>
                <a:cs typeface="Arial"/>
              </a:rPr>
              <a:t>nhiều </a:t>
            </a:r>
            <a:r>
              <a:rPr lang="vi-VN" sz="2000" spc="-10" dirty="0">
                <a:solidFill>
                  <a:schemeClr val="tx1"/>
                </a:solidFill>
                <a:latin typeface="Arial"/>
                <a:cs typeface="Arial"/>
              </a:rPr>
              <a:t>ngoại </a:t>
            </a:r>
            <a:r>
              <a:rPr lang="vi-VN" sz="2000" spc="-5" dirty="0">
                <a:solidFill>
                  <a:schemeClr val="tx1"/>
                </a:solidFill>
                <a:latin typeface="Arial"/>
                <a:cs typeface="Arial"/>
              </a:rPr>
              <a:t>lệ, </a:t>
            </a:r>
            <a:r>
              <a:rPr lang="vi-VN" sz="2000" dirty="0">
                <a:solidFill>
                  <a:schemeClr val="tx1"/>
                </a:solidFill>
                <a:latin typeface="Arial"/>
                <a:cs typeface="Arial"/>
              </a:rPr>
              <a:t>các </a:t>
            </a:r>
            <a:r>
              <a:rPr lang="vi-VN" sz="2000" spc="-10" dirty="0">
                <a:solidFill>
                  <a:schemeClr val="tx1"/>
                </a:solidFill>
                <a:latin typeface="Arial"/>
                <a:cs typeface="Arial"/>
              </a:rPr>
              <a:t>ngoại lệ  </a:t>
            </a:r>
            <a:r>
              <a:rPr lang="vi-VN" sz="2000" spc="-5" dirty="0">
                <a:solidFill>
                  <a:schemeClr val="tx1"/>
                </a:solidFill>
                <a:latin typeface="Arial"/>
                <a:cs typeface="Arial"/>
              </a:rPr>
              <a:t>cần được </a:t>
            </a:r>
            <a:r>
              <a:rPr lang="vi-VN" sz="2000" dirty="0">
                <a:solidFill>
                  <a:schemeClr val="tx1"/>
                </a:solidFill>
                <a:latin typeface="Arial"/>
                <a:cs typeface="Arial"/>
              </a:rPr>
              <a:t>mô tả</a:t>
            </a:r>
            <a:r>
              <a:rPr lang="vi-VN" sz="2000" spc="-10" dirty="0">
                <a:solidFill>
                  <a:schemeClr val="tx1"/>
                </a:solidFill>
                <a:latin typeface="Arial"/>
                <a:cs typeface="Arial"/>
              </a:rPr>
              <a:t> </a:t>
            </a:r>
            <a:r>
              <a:rPr lang="en-US" spc="-10" dirty="0" err="1">
                <a:solidFill>
                  <a:schemeClr val="tx1"/>
                </a:solidFill>
                <a:latin typeface="Arial"/>
                <a:cs typeface="Arial"/>
              </a:rPr>
              <a:t>đủ</a:t>
            </a:r>
            <a:r>
              <a:rPr lang="en-US" spc="-10" dirty="0">
                <a:solidFill>
                  <a:schemeClr val="tx1"/>
                </a:solidFill>
                <a:latin typeface="Arial"/>
                <a:cs typeface="Arial"/>
              </a:rPr>
              <a:t>.</a:t>
            </a:r>
            <a:endParaRPr lang="en-US" sz="2000" spc="-10" dirty="0">
              <a:solidFill>
                <a:schemeClr val="tx1"/>
              </a:solidFill>
              <a:latin typeface="Arial"/>
              <a:cs typeface="Arial"/>
            </a:endParaRPr>
          </a:p>
          <a:p>
            <a:pPr marL="355600" marR="5080" indent="-342900">
              <a:spcBef>
                <a:spcPts val="800"/>
              </a:spcBef>
              <a:buFont typeface="Wingdings" panose="05000000000000000000" pitchFamily="2" charset="2"/>
              <a:buChar char="Ø"/>
            </a:pPr>
            <a:r>
              <a:rPr lang="vi-VN" sz="2000" spc="-10" dirty="0">
                <a:solidFill>
                  <a:schemeClr val="tx1"/>
                </a:solidFill>
                <a:latin typeface="Arial"/>
                <a:cs typeface="Arial"/>
              </a:rPr>
              <a:t>Thông </a:t>
            </a:r>
            <a:r>
              <a:rPr lang="vi-VN" sz="2000" spc="-5" dirty="0">
                <a:solidFill>
                  <a:schemeClr val="tx1"/>
                </a:solidFill>
                <a:latin typeface="Arial"/>
                <a:cs typeface="Arial"/>
              </a:rPr>
              <a:t>tin trong mỗi bước là phải </a:t>
            </a:r>
            <a:r>
              <a:rPr lang="vi-VN" sz="2000" dirty="0">
                <a:solidFill>
                  <a:schemeClr val="tx1"/>
                </a:solidFill>
                <a:latin typeface="Arial"/>
                <a:cs typeface="Arial"/>
              </a:rPr>
              <a:t>cụ </a:t>
            </a:r>
            <a:r>
              <a:rPr lang="vi-VN" sz="2000" spc="-5" dirty="0">
                <a:solidFill>
                  <a:schemeClr val="tx1"/>
                </a:solidFill>
                <a:latin typeface="Arial"/>
                <a:cs typeface="Arial"/>
              </a:rPr>
              <a:t>thể, không được viết chung chung</a:t>
            </a:r>
            <a:r>
              <a:rPr lang="en-US" sz="2000" spc="-5" dirty="0">
                <a:solidFill>
                  <a:schemeClr val="tx1"/>
                </a:solidFill>
                <a:latin typeface="Arial"/>
                <a:cs typeface="Arial"/>
              </a:rPr>
              <a:t>.</a:t>
            </a:r>
            <a:endParaRPr lang="vi-VN" sz="2000" dirty="0">
              <a:solidFill>
                <a:schemeClr val="tx1"/>
              </a:solidFill>
              <a:latin typeface="Arial"/>
              <a:cs typeface="Arial"/>
            </a:endParaRPr>
          </a:p>
          <a:p>
            <a:pPr marL="355600" marR="5080" indent="-342900">
              <a:spcBef>
                <a:spcPts val="800"/>
              </a:spcBef>
              <a:buFont typeface="Wingdings" panose="05000000000000000000" pitchFamily="2" charset="2"/>
              <a:buChar char="Ø"/>
            </a:pPr>
            <a:endParaRPr lang="vi-VN" sz="2000" dirty="0">
              <a:solidFill>
                <a:schemeClr val="tx1"/>
              </a:solidFill>
              <a:latin typeface="Arial"/>
              <a:cs typeface="Arial"/>
            </a:endParaRPr>
          </a:p>
        </p:txBody>
      </p:sp>
    </p:spTree>
    <p:extLst>
      <p:ext uri="{BB962C8B-B14F-4D97-AF65-F5344CB8AC3E}">
        <p14:creationId xmlns:p14="http://schemas.microsoft.com/office/powerpoint/2010/main" val="4143432062"/>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93504" y="1246119"/>
            <a:ext cx="9134061" cy="4692650"/>
          </a:xfrm>
        </p:spPr>
        <p:txBody>
          <a:bodyPr>
            <a:noAutofit/>
          </a:bodyPr>
          <a:lstStyle/>
          <a:p>
            <a:pPr marL="12700" marR="86360">
              <a:spcBef>
                <a:spcPts val="100"/>
              </a:spcBef>
            </a:pPr>
            <a:r>
              <a:rPr lang="en-US" sz="2000" b="1" spc="-10" dirty="0" err="1">
                <a:solidFill>
                  <a:schemeClr val="tx1"/>
                </a:solidFill>
                <a:latin typeface="Arial"/>
                <a:cs typeface="Arial"/>
              </a:rPr>
              <a:t>Mô</a:t>
            </a:r>
            <a:r>
              <a:rPr lang="en-US" sz="2000" b="1" spc="-10" dirty="0">
                <a:solidFill>
                  <a:schemeClr val="tx1"/>
                </a:solidFill>
                <a:latin typeface="Arial"/>
                <a:cs typeface="Arial"/>
              </a:rPr>
              <a:t> </a:t>
            </a:r>
            <a:r>
              <a:rPr lang="en-US" sz="2000" b="1" spc="-10" dirty="0" err="1">
                <a:solidFill>
                  <a:schemeClr val="tx1"/>
                </a:solidFill>
                <a:latin typeface="Arial"/>
                <a:cs typeface="Arial"/>
              </a:rPr>
              <a:t>hình</a:t>
            </a:r>
            <a:r>
              <a:rPr lang="en-US" sz="2000" b="1" spc="-10" dirty="0">
                <a:solidFill>
                  <a:schemeClr val="tx1"/>
                </a:solidFill>
                <a:latin typeface="Arial"/>
                <a:cs typeface="Arial"/>
              </a:rPr>
              <a:t> </a:t>
            </a:r>
            <a:r>
              <a:rPr lang="en-US" sz="2000" b="1" spc="-10" dirty="0" err="1">
                <a:solidFill>
                  <a:schemeClr val="tx1"/>
                </a:solidFill>
                <a:latin typeface="Arial"/>
                <a:cs typeface="Arial"/>
              </a:rPr>
              <a:t>hóa</a:t>
            </a:r>
            <a:r>
              <a:rPr lang="en-US" sz="2000" b="1" spc="-10" dirty="0">
                <a:solidFill>
                  <a:schemeClr val="tx1"/>
                </a:solidFill>
                <a:latin typeface="Arial"/>
                <a:cs typeface="Arial"/>
              </a:rPr>
              <a:t> </a:t>
            </a:r>
            <a:r>
              <a:rPr lang="en-US" sz="2000" b="1" spc="-10" dirty="0" err="1">
                <a:solidFill>
                  <a:schemeClr val="tx1"/>
                </a:solidFill>
                <a:latin typeface="Arial"/>
                <a:cs typeface="Arial"/>
              </a:rPr>
              <a:t>các</a:t>
            </a:r>
            <a:r>
              <a:rPr lang="en-US" sz="2000" b="1" spc="-10" dirty="0">
                <a:solidFill>
                  <a:schemeClr val="tx1"/>
                </a:solidFill>
                <a:latin typeface="Arial"/>
                <a:cs typeface="Arial"/>
              </a:rPr>
              <a:t> </a:t>
            </a:r>
            <a:r>
              <a:rPr lang="en-US" sz="2000" b="1" spc="-10" dirty="0" err="1">
                <a:solidFill>
                  <a:schemeClr val="tx1"/>
                </a:solidFill>
                <a:latin typeface="Arial"/>
                <a:cs typeface="Arial"/>
              </a:rPr>
              <a:t>lớp</a:t>
            </a:r>
            <a:r>
              <a:rPr lang="en-US" sz="2000" b="1" spc="-10" dirty="0">
                <a:solidFill>
                  <a:schemeClr val="tx1"/>
                </a:solidFill>
                <a:latin typeface="Arial"/>
                <a:cs typeface="Arial"/>
              </a:rPr>
              <a:t>:</a:t>
            </a:r>
          </a:p>
          <a:p>
            <a:pPr marL="355600" marR="589915" indent="-342900">
              <a:buFont typeface="Wingdings" panose="05000000000000000000" pitchFamily="2" charset="2"/>
              <a:buChar char="Ø"/>
            </a:pPr>
            <a:r>
              <a:rPr lang="vi-VN" sz="2000" dirty="0">
                <a:solidFill>
                  <a:schemeClr val="tx1"/>
                </a:solidFill>
                <a:latin typeface="Arial"/>
                <a:cs typeface="Arial"/>
              </a:rPr>
              <a:t>Trích </a:t>
            </a:r>
            <a:r>
              <a:rPr lang="vi-VN" sz="2000" spc="-5" dirty="0">
                <a:solidFill>
                  <a:schemeClr val="tx1"/>
                </a:solidFill>
                <a:latin typeface="Arial"/>
                <a:cs typeface="Arial"/>
              </a:rPr>
              <a:t>các lớp thực </a:t>
            </a:r>
            <a:r>
              <a:rPr lang="vi-VN" sz="2000" dirty="0">
                <a:solidFill>
                  <a:schemeClr val="tx1"/>
                </a:solidFill>
                <a:latin typeface="Arial"/>
                <a:cs typeface="Arial"/>
              </a:rPr>
              <a:t>thể và các </a:t>
            </a:r>
            <a:r>
              <a:rPr lang="vi-VN" sz="2000" spc="-5" dirty="0">
                <a:solidFill>
                  <a:schemeClr val="tx1"/>
                </a:solidFill>
                <a:latin typeface="Arial"/>
                <a:cs typeface="Arial"/>
              </a:rPr>
              <a:t>thuộc tính của  </a:t>
            </a:r>
            <a:r>
              <a:rPr lang="vi-VN" sz="2000" spc="-10" dirty="0">
                <a:solidFill>
                  <a:schemeClr val="tx1"/>
                </a:solidFill>
                <a:latin typeface="Arial"/>
                <a:cs typeface="Arial"/>
              </a:rPr>
              <a:t>chúng</a:t>
            </a:r>
            <a:endParaRPr lang="vi-VN" sz="2000" dirty="0">
              <a:solidFill>
                <a:schemeClr val="tx1"/>
              </a:solidFill>
              <a:latin typeface="Arial"/>
              <a:cs typeface="Arial"/>
            </a:endParaRPr>
          </a:p>
          <a:p>
            <a:pPr marL="355600" indent="-342900">
              <a:buFont typeface="Wingdings" panose="05000000000000000000" pitchFamily="2" charset="2"/>
              <a:buChar char="Ø"/>
            </a:pPr>
            <a:r>
              <a:rPr lang="vi-VN" sz="2000" spc="-10" dirty="0">
                <a:solidFill>
                  <a:schemeClr val="tx1"/>
                </a:solidFill>
                <a:latin typeface="Arial"/>
                <a:cs typeface="Arial"/>
              </a:rPr>
              <a:t>Xác </a:t>
            </a:r>
            <a:r>
              <a:rPr lang="vi-VN" sz="2000" spc="-5" dirty="0">
                <a:solidFill>
                  <a:schemeClr val="tx1"/>
                </a:solidFill>
                <a:latin typeface="Arial"/>
                <a:cs typeface="Arial"/>
              </a:rPr>
              <a:t>định quan hệ </a:t>
            </a:r>
            <a:r>
              <a:rPr lang="vi-VN" sz="2000" dirty="0">
                <a:solidFill>
                  <a:schemeClr val="tx1"/>
                </a:solidFill>
                <a:latin typeface="Arial"/>
                <a:cs typeface="Arial"/>
              </a:rPr>
              <a:t>và </a:t>
            </a:r>
            <a:r>
              <a:rPr lang="vi-VN" sz="2000" spc="-5" dirty="0">
                <a:solidFill>
                  <a:schemeClr val="tx1"/>
                </a:solidFill>
                <a:latin typeface="Arial"/>
                <a:cs typeface="Arial"/>
              </a:rPr>
              <a:t>tương tác giữa các lớp</a:t>
            </a:r>
            <a:r>
              <a:rPr lang="vi-VN" sz="2000" spc="-10" dirty="0">
                <a:solidFill>
                  <a:schemeClr val="tx1"/>
                </a:solidFill>
                <a:latin typeface="Arial"/>
                <a:cs typeface="Arial"/>
              </a:rPr>
              <a:t> này</a:t>
            </a:r>
            <a:endParaRPr lang="vi-VN" sz="2000" dirty="0">
              <a:solidFill>
                <a:schemeClr val="tx1"/>
              </a:solidFill>
              <a:latin typeface="Arial"/>
              <a:cs typeface="Arial"/>
            </a:endParaRPr>
          </a:p>
          <a:p>
            <a:pPr marL="355600" marR="111125" indent="-342900">
              <a:buFont typeface="Wingdings" panose="05000000000000000000" pitchFamily="2" charset="2"/>
              <a:buChar char="Ø"/>
            </a:pPr>
            <a:r>
              <a:rPr lang="vi-VN" sz="2000" spc="-10" dirty="0">
                <a:solidFill>
                  <a:schemeClr val="tx1"/>
                </a:solidFill>
                <a:latin typeface="Arial"/>
                <a:cs typeface="Arial"/>
              </a:rPr>
              <a:t>Biểu diễn </a:t>
            </a:r>
            <a:r>
              <a:rPr lang="vi-VN" sz="2000" spc="-5" dirty="0">
                <a:solidFill>
                  <a:schemeClr val="tx1"/>
                </a:solidFill>
                <a:latin typeface="Arial"/>
                <a:cs typeface="Arial"/>
              </a:rPr>
              <a:t>các </a:t>
            </a:r>
            <a:r>
              <a:rPr lang="vi-VN" sz="2000" spc="-10" dirty="0">
                <a:solidFill>
                  <a:schemeClr val="tx1"/>
                </a:solidFill>
                <a:latin typeface="Arial"/>
                <a:cs typeface="Arial"/>
              </a:rPr>
              <a:t>thông </a:t>
            </a:r>
            <a:r>
              <a:rPr lang="vi-VN" sz="2000" spc="-5" dirty="0">
                <a:solidFill>
                  <a:schemeClr val="tx1"/>
                </a:solidFill>
                <a:latin typeface="Arial"/>
                <a:cs typeface="Arial"/>
              </a:rPr>
              <a:t>tin này </a:t>
            </a:r>
            <a:r>
              <a:rPr lang="vi-VN" sz="2000" dirty="0">
                <a:solidFill>
                  <a:schemeClr val="tx1"/>
                </a:solidFill>
                <a:latin typeface="Arial"/>
                <a:cs typeface="Arial"/>
              </a:rPr>
              <a:t>trên sơ đồ </a:t>
            </a:r>
            <a:r>
              <a:rPr lang="vi-VN" sz="2000" spc="-5" dirty="0">
                <a:solidFill>
                  <a:schemeClr val="tx1"/>
                </a:solidFill>
                <a:latin typeface="Arial"/>
                <a:cs typeface="Arial"/>
              </a:rPr>
              <a:t>lớp (khởi  tạo)</a:t>
            </a:r>
            <a:endParaRPr lang="en-US" sz="2000" spc="-5" dirty="0">
              <a:solidFill>
                <a:schemeClr val="tx1"/>
              </a:solidFill>
              <a:latin typeface="Arial"/>
              <a:cs typeface="Arial"/>
            </a:endParaRPr>
          </a:p>
          <a:p>
            <a:pPr marL="355600" marR="111125" indent="-342900">
              <a:spcBef>
                <a:spcPts val="800"/>
              </a:spcBef>
              <a:buFont typeface="Wingdings" panose="05000000000000000000" pitchFamily="2" charset="2"/>
              <a:buChar char="Ø"/>
            </a:pPr>
            <a:endParaRPr lang="en-US" spc="-5" dirty="0">
              <a:solidFill>
                <a:schemeClr val="tx1"/>
              </a:solidFill>
              <a:latin typeface="Arial"/>
              <a:cs typeface="Arial"/>
            </a:endParaRPr>
          </a:p>
          <a:p>
            <a:pPr marL="12700" marR="111125">
              <a:spcBef>
                <a:spcPts val="800"/>
              </a:spcBef>
            </a:pPr>
            <a:r>
              <a:rPr lang="en-US" sz="2000" b="1" spc="-5" dirty="0" err="1">
                <a:solidFill>
                  <a:schemeClr val="tx1"/>
                </a:solidFill>
                <a:latin typeface="Arial"/>
                <a:cs typeface="Arial"/>
              </a:rPr>
              <a:t>Các</a:t>
            </a:r>
            <a:r>
              <a:rPr lang="en-US" sz="2000" b="1" spc="-5" dirty="0">
                <a:solidFill>
                  <a:schemeClr val="tx1"/>
                </a:solidFill>
                <a:latin typeface="Arial"/>
                <a:cs typeface="Arial"/>
              </a:rPr>
              <a:t> </a:t>
            </a:r>
            <a:r>
              <a:rPr lang="en-US" sz="2000" b="1" spc="-5" dirty="0" err="1">
                <a:solidFill>
                  <a:schemeClr val="tx1"/>
                </a:solidFill>
                <a:latin typeface="Arial"/>
                <a:cs typeface="Arial"/>
              </a:rPr>
              <a:t>phương</a:t>
            </a:r>
            <a:r>
              <a:rPr lang="en-US" sz="2000" b="1" spc="-5" dirty="0">
                <a:solidFill>
                  <a:schemeClr val="tx1"/>
                </a:solidFill>
                <a:latin typeface="Arial"/>
                <a:cs typeface="Arial"/>
              </a:rPr>
              <a:t> </a:t>
            </a:r>
            <a:r>
              <a:rPr lang="en-US" sz="2000" b="1" spc="-5" dirty="0" err="1">
                <a:solidFill>
                  <a:schemeClr val="tx1"/>
                </a:solidFill>
                <a:latin typeface="Arial"/>
                <a:cs typeface="Arial"/>
              </a:rPr>
              <a:t>pháp</a:t>
            </a:r>
            <a:r>
              <a:rPr lang="en-US" sz="2000" b="1" spc="-5" dirty="0">
                <a:solidFill>
                  <a:schemeClr val="tx1"/>
                </a:solidFill>
                <a:latin typeface="Arial"/>
                <a:cs typeface="Arial"/>
              </a:rPr>
              <a:t> </a:t>
            </a:r>
            <a:r>
              <a:rPr lang="en-US" sz="2000" b="1" spc="-5" dirty="0" err="1">
                <a:solidFill>
                  <a:schemeClr val="tx1"/>
                </a:solidFill>
                <a:latin typeface="Arial"/>
                <a:cs typeface="Arial"/>
              </a:rPr>
              <a:t>để</a:t>
            </a:r>
            <a:r>
              <a:rPr lang="en-US" sz="2000" b="1" spc="-5" dirty="0">
                <a:solidFill>
                  <a:schemeClr val="tx1"/>
                </a:solidFill>
                <a:latin typeface="Arial"/>
                <a:cs typeface="Arial"/>
              </a:rPr>
              <a:t> </a:t>
            </a:r>
            <a:r>
              <a:rPr lang="en-US" sz="2000" b="1" spc="-5" dirty="0" err="1">
                <a:solidFill>
                  <a:schemeClr val="tx1"/>
                </a:solidFill>
                <a:latin typeface="Arial"/>
                <a:cs typeface="Arial"/>
              </a:rPr>
              <a:t>trích</a:t>
            </a:r>
            <a:r>
              <a:rPr lang="en-US" sz="2000" b="1" spc="-5" dirty="0">
                <a:solidFill>
                  <a:schemeClr val="tx1"/>
                </a:solidFill>
                <a:latin typeface="Arial"/>
                <a:cs typeface="Arial"/>
              </a:rPr>
              <a:t> </a:t>
            </a:r>
            <a:r>
              <a:rPr lang="en-US" sz="2000" b="1" spc="-5" dirty="0" err="1">
                <a:solidFill>
                  <a:schemeClr val="tx1"/>
                </a:solidFill>
                <a:latin typeface="Arial"/>
                <a:cs typeface="Arial"/>
              </a:rPr>
              <a:t>rút</a:t>
            </a:r>
            <a:r>
              <a:rPr lang="en-US" sz="2000" b="1" spc="-5" dirty="0">
                <a:solidFill>
                  <a:schemeClr val="tx1"/>
                </a:solidFill>
                <a:latin typeface="Arial"/>
                <a:cs typeface="Arial"/>
              </a:rPr>
              <a:t> </a:t>
            </a:r>
            <a:r>
              <a:rPr lang="en-US" sz="2000" b="1" spc="-5" dirty="0" err="1">
                <a:solidFill>
                  <a:schemeClr val="tx1"/>
                </a:solidFill>
                <a:latin typeface="Arial"/>
                <a:cs typeface="Arial"/>
              </a:rPr>
              <a:t>và</a:t>
            </a:r>
            <a:r>
              <a:rPr lang="en-US" sz="2000" b="1" spc="-5" dirty="0">
                <a:solidFill>
                  <a:schemeClr val="tx1"/>
                </a:solidFill>
                <a:latin typeface="Arial"/>
                <a:cs typeface="Arial"/>
              </a:rPr>
              <a:t> </a:t>
            </a:r>
            <a:r>
              <a:rPr lang="en-US" sz="2000" b="1" spc="-5" dirty="0" err="1">
                <a:solidFill>
                  <a:schemeClr val="tx1"/>
                </a:solidFill>
                <a:latin typeface="Arial"/>
                <a:cs typeface="Arial"/>
              </a:rPr>
              <a:t>mô</a:t>
            </a:r>
            <a:r>
              <a:rPr lang="en-US" sz="2000" b="1" spc="-5" dirty="0">
                <a:solidFill>
                  <a:schemeClr val="tx1"/>
                </a:solidFill>
                <a:latin typeface="Arial"/>
                <a:cs typeface="Arial"/>
              </a:rPr>
              <a:t> </a:t>
            </a:r>
            <a:r>
              <a:rPr lang="en-US" sz="2000" b="1" spc="-5" dirty="0" err="1">
                <a:solidFill>
                  <a:schemeClr val="tx1"/>
                </a:solidFill>
                <a:latin typeface="Arial"/>
                <a:cs typeface="Arial"/>
              </a:rPr>
              <a:t>hình</a:t>
            </a:r>
            <a:r>
              <a:rPr lang="en-US" sz="2000" b="1" spc="-5" dirty="0">
                <a:solidFill>
                  <a:schemeClr val="tx1"/>
                </a:solidFill>
                <a:latin typeface="Arial"/>
                <a:cs typeface="Arial"/>
              </a:rPr>
              <a:t> </a:t>
            </a:r>
            <a:r>
              <a:rPr lang="en-US" sz="2000" b="1" spc="-5" dirty="0" err="1">
                <a:solidFill>
                  <a:schemeClr val="tx1"/>
                </a:solidFill>
                <a:latin typeface="Arial"/>
                <a:cs typeface="Arial"/>
              </a:rPr>
              <a:t>hóa</a:t>
            </a:r>
            <a:endParaRPr lang="en-US" sz="2000" b="1" spc="-5" dirty="0">
              <a:solidFill>
                <a:schemeClr val="tx1"/>
              </a:solidFill>
              <a:latin typeface="Arial"/>
              <a:cs typeface="Arial"/>
            </a:endParaRPr>
          </a:p>
          <a:p>
            <a:pPr marL="342900" marR="0" lvl="0" indent="-342900" algn="just">
              <a:lnSpc>
                <a:spcPct val="130000"/>
              </a:lnSpc>
              <a:spcBef>
                <a:spcPts val="0"/>
              </a:spcBef>
              <a:spcAft>
                <a:spcPts val="0"/>
              </a:spcAft>
              <a:buFont typeface="Wingdings" panose="05000000000000000000" pitchFamily="2" charset="2"/>
              <a:buChar char="Ø"/>
              <a:tabLst>
                <a:tab pos="0" algn="l"/>
              </a:tabLst>
            </a:pPr>
            <a:r>
              <a:rPr lang="en-US" spc="-5" dirty="0" err="1">
                <a:solidFill>
                  <a:schemeClr val="tx1"/>
                </a:solidFill>
                <a:latin typeface="Arial"/>
                <a:cs typeface="Arial"/>
              </a:rPr>
              <a:t>Trích</a:t>
            </a:r>
            <a:r>
              <a:rPr lang="en-US" spc="-5" dirty="0">
                <a:solidFill>
                  <a:schemeClr val="tx1"/>
                </a:solidFill>
                <a:latin typeface="Arial"/>
                <a:cs typeface="Arial"/>
              </a:rPr>
              <a:t> </a:t>
            </a:r>
            <a:r>
              <a:rPr lang="en-US" spc="-5" dirty="0" err="1">
                <a:solidFill>
                  <a:schemeClr val="tx1"/>
                </a:solidFill>
                <a:latin typeface="Arial"/>
                <a:cs typeface="Arial"/>
              </a:rPr>
              <a:t>rút</a:t>
            </a:r>
            <a:r>
              <a:rPr lang="en-US" spc="-5" dirty="0">
                <a:solidFill>
                  <a:schemeClr val="tx1"/>
                </a:solidFill>
                <a:latin typeface="Arial"/>
                <a:cs typeface="Arial"/>
              </a:rPr>
              <a:t> ra </a:t>
            </a:r>
            <a:r>
              <a:rPr lang="en-US" spc="-5" dirty="0" err="1">
                <a:solidFill>
                  <a:schemeClr val="tx1"/>
                </a:solidFill>
                <a:latin typeface="Arial"/>
                <a:cs typeface="Arial"/>
              </a:rPr>
              <a:t>các</a:t>
            </a:r>
            <a:r>
              <a:rPr lang="en-US" spc="-5" dirty="0">
                <a:solidFill>
                  <a:schemeClr val="tx1"/>
                </a:solidFill>
                <a:latin typeface="Arial"/>
                <a:cs typeface="Arial"/>
              </a:rPr>
              <a:t> </a:t>
            </a:r>
            <a:r>
              <a:rPr lang="en-US" spc="-5" dirty="0" err="1">
                <a:solidFill>
                  <a:schemeClr val="tx1"/>
                </a:solidFill>
                <a:latin typeface="Arial"/>
                <a:cs typeface="Arial"/>
              </a:rPr>
              <a:t>lớp</a:t>
            </a:r>
            <a:r>
              <a:rPr lang="en-US" spc="-5" dirty="0">
                <a:solidFill>
                  <a:schemeClr val="tx1"/>
                </a:solidFill>
                <a:latin typeface="Arial"/>
                <a:cs typeface="Arial"/>
              </a:rPr>
              <a:t> </a:t>
            </a:r>
            <a:r>
              <a:rPr lang="en-US" spc="-5" dirty="0" err="1">
                <a:solidFill>
                  <a:schemeClr val="tx1"/>
                </a:solidFill>
                <a:latin typeface="Arial"/>
                <a:cs typeface="Arial"/>
              </a:rPr>
              <a:t>từ</a:t>
            </a:r>
            <a:r>
              <a:rPr lang="en-US" spc="-5" dirty="0">
                <a:solidFill>
                  <a:schemeClr val="tx1"/>
                </a:solidFill>
                <a:latin typeface="Arial"/>
                <a:cs typeface="Arial"/>
              </a:rPr>
              <a:t> </a:t>
            </a:r>
            <a:r>
              <a:rPr lang="en-US" spc="-5" dirty="0" err="1">
                <a:solidFill>
                  <a:schemeClr val="tx1"/>
                </a:solidFill>
                <a:latin typeface="Arial"/>
                <a:cs typeface="Arial"/>
              </a:rPr>
              <a:t>các</a:t>
            </a:r>
            <a:r>
              <a:rPr lang="en-US" spc="-5" dirty="0">
                <a:solidFill>
                  <a:schemeClr val="tx1"/>
                </a:solidFill>
                <a:latin typeface="Arial"/>
                <a:cs typeface="Arial"/>
              </a:rPr>
              <a:t> Use-Case </a:t>
            </a:r>
            <a:r>
              <a:rPr lang="en-US" spc="-5" dirty="0" err="1">
                <a:solidFill>
                  <a:schemeClr val="tx1"/>
                </a:solidFill>
                <a:latin typeface="Arial"/>
                <a:cs typeface="Arial"/>
              </a:rPr>
              <a:t>và</a:t>
            </a:r>
            <a:r>
              <a:rPr lang="en-US" spc="-5" dirty="0">
                <a:solidFill>
                  <a:schemeClr val="tx1"/>
                </a:solidFill>
                <a:latin typeface="Arial"/>
                <a:cs typeface="Arial"/>
              </a:rPr>
              <a:t> </a:t>
            </a:r>
            <a:r>
              <a:rPr lang="en-US" spc="-5" dirty="0" err="1">
                <a:solidFill>
                  <a:schemeClr val="tx1"/>
                </a:solidFill>
                <a:latin typeface="Arial"/>
                <a:cs typeface="Arial"/>
              </a:rPr>
              <a:t>các</a:t>
            </a:r>
            <a:r>
              <a:rPr lang="en-US" spc="-5" dirty="0">
                <a:solidFill>
                  <a:schemeClr val="tx1"/>
                </a:solidFill>
                <a:latin typeface="Arial"/>
                <a:cs typeface="Arial"/>
              </a:rPr>
              <a:t> </a:t>
            </a:r>
            <a:r>
              <a:rPr lang="en-US" spc="-5" dirty="0" err="1">
                <a:solidFill>
                  <a:schemeClr val="tx1"/>
                </a:solidFill>
                <a:latin typeface="Arial"/>
                <a:cs typeface="Arial"/>
              </a:rPr>
              <a:t>kịch</a:t>
            </a:r>
            <a:r>
              <a:rPr lang="en-US" spc="-5" dirty="0">
                <a:solidFill>
                  <a:schemeClr val="tx1"/>
                </a:solidFill>
                <a:latin typeface="Arial"/>
                <a:cs typeface="Arial"/>
              </a:rPr>
              <a:t> </a:t>
            </a:r>
            <a:r>
              <a:rPr lang="en-US" spc="-5" dirty="0" err="1">
                <a:solidFill>
                  <a:schemeClr val="tx1"/>
                </a:solidFill>
                <a:latin typeface="Arial"/>
                <a:cs typeface="Arial"/>
              </a:rPr>
              <a:t>bản</a:t>
            </a:r>
            <a:r>
              <a:rPr lang="en-US" spc="-5" dirty="0">
                <a:solidFill>
                  <a:schemeClr val="tx1"/>
                </a:solidFill>
                <a:latin typeface="Arial"/>
                <a:cs typeface="Arial"/>
              </a:rPr>
              <a:t> </a:t>
            </a:r>
            <a:r>
              <a:rPr lang="en-US" spc="-5" dirty="0" err="1">
                <a:solidFill>
                  <a:schemeClr val="tx1"/>
                </a:solidFill>
                <a:latin typeface="Arial"/>
                <a:cs typeface="Arial"/>
              </a:rPr>
              <a:t>của</a:t>
            </a:r>
            <a:r>
              <a:rPr lang="en-US" spc="-5" dirty="0">
                <a:solidFill>
                  <a:schemeClr val="tx1"/>
                </a:solidFill>
                <a:latin typeface="Arial"/>
                <a:cs typeface="Arial"/>
              </a:rPr>
              <a:t> </a:t>
            </a:r>
            <a:r>
              <a:rPr lang="en-US" spc="-5" dirty="0" err="1">
                <a:solidFill>
                  <a:schemeClr val="tx1"/>
                </a:solidFill>
                <a:latin typeface="Arial"/>
                <a:cs typeface="Arial"/>
              </a:rPr>
              <a:t>các</a:t>
            </a:r>
            <a:r>
              <a:rPr lang="en-US" spc="-5" dirty="0">
                <a:solidFill>
                  <a:schemeClr val="tx1"/>
                </a:solidFill>
                <a:latin typeface="Arial"/>
                <a:cs typeface="Arial"/>
              </a:rPr>
              <a:t> Use-Case. </a:t>
            </a:r>
          </a:p>
          <a:p>
            <a:pPr marL="342900" marR="0" lvl="0" indent="-342900" algn="just">
              <a:lnSpc>
                <a:spcPct val="130000"/>
              </a:lnSpc>
              <a:spcBef>
                <a:spcPts val="0"/>
              </a:spcBef>
              <a:spcAft>
                <a:spcPts val="0"/>
              </a:spcAft>
              <a:buFont typeface="Wingdings" panose="05000000000000000000" pitchFamily="2" charset="2"/>
              <a:buChar char="Ø"/>
              <a:tabLst>
                <a:tab pos="0" algn="l"/>
              </a:tabLst>
            </a:pPr>
            <a:r>
              <a:rPr lang="en-US" spc="-5" dirty="0" err="1">
                <a:solidFill>
                  <a:schemeClr val="tx1"/>
                </a:solidFill>
                <a:latin typeface="Arial"/>
                <a:cs typeface="Arial"/>
              </a:rPr>
              <a:t>Sử</a:t>
            </a:r>
            <a:r>
              <a:rPr lang="en-US" spc="-5" dirty="0">
                <a:solidFill>
                  <a:schemeClr val="tx1"/>
                </a:solidFill>
                <a:latin typeface="Arial"/>
                <a:cs typeface="Arial"/>
              </a:rPr>
              <a:t> </a:t>
            </a:r>
            <a:r>
              <a:rPr lang="en-US" spc="-5" dirty="0" err="1">
                <a:solidFill>
                  <a:schemeClr val="tx1"/>
                </a:solidFill>
                <a:latin typeface="Arial"/>
                <a:cs typeface="Arial"/>
              </a:rPr>
              <a:t>dụng</a:t>
            </a:r>
            <a:r>
              <a:rPr lang="en-US" spc="-5" dirty="0">
                <a:solidFill>
                  <a:schemeClr val="tx1"/>
                </a:solidFill>
                <a:latin typeface="Arial"/>
                <a:cs typeface="Arial"/>
              </a:rPr>
              <a:t> CRC Cards (</a:t>
            </a:r>
            <a:r>
              <a:rPr lang="en-US" spc="-5" dirty="0" err="1">
                <a:solidFill>
                  <a:schemeClr val="tx1"/>
                </a:solidFill>
                <a:latin typeface="Arial"/>
                <a:cs typeface="Arial"/>
              </a:rPr>
              <a:t>nếu</a:t>
            </a:r>
            <a:r>
              <a:rPr lang="en-US" spc="-5" dirty="0">
                <a:solidFill>
                  <a:schemeClr val="tx1"/>
                </a:solidFill>
                <a:latin typeface="Arial"/>
                <a:cs typeface="Arial"/>
              </a:rPr>
              <a:t> </a:t>
            </a:r>
            <a:r>
              <a:rPr lang="en-US" spc="-5" dirty="0" err="1">
                <a:solidFill>
                  <a:schemeClr val="tx1"/>
                </a:solidFill>
                <a:latin typeface="Arial"/>
                <a:cs typeface="Arial"/>
              </a:rPr>
              <a:t>chúng</a:t>
            </a:r>
            <a:r>
              <a:rPr lang="en-US" spc="-5" dirty="0">
                <a:solidFill>
                  <a:schemeClr val="tx1"/>
                </a:solidFill>
                <a:latin typeface="Arial"/>
                <a:cs typeface="Arial"/>
              </a:rPr>
              <a:t> ta </a:t>
            </a:r>
            <a:r>
              <a:rPr lang="en-US" spc="-5" dirty="0" err="1">
                <a:solidFill>
                  <a:schemeClr val="tx1"/>
                </a:solidFill>
                <a:latin typeface="Arial"/>
                <a:cs typeface="Arial"/>
              </a:rPr>
              <a:t>có</a:t>
            </a:r>
            <a:r>
              <a:rPr lang="en-US" spc="-5" dirty="0">
                <a:solidFill>
                  <a:schemeClr val="tx1"/>
                </a:solidFill>
                <a:latin typeface="Arial"/>
                <a:cs typeface="Arial"/>
              </a:rPr>
              <a:t> tri </a:t>
            </a:r>
            <a:r>
              <a:rPr lang="en-US" spc="-5" dirty="0" err="1">
                <a:solidFill>
                  <a:schemeClr val="tx1"/>
                </a:solidFill>
                <a:latin typeface="Arial"/>
                <a:cs typeface="Arial"/>
              </a:rPr>
              <a:t>thức</a:t>
            </a:r>
            <a:r>
              <a:rPr lang="en-US" spc="-5" dirty="0">
                <a:solidFill>
                  <a:schemeClr val="tx1"/>
                </a:solidFill>
                <a:latin typeface="Arial"/>
                <a:cs typeface="Arial"/>
              </a:rPr>
              <a:t> </a:t>
            </a:r>
            <a:r>
              <a:rPr lang="en-US" spc="-5" dirty="0" err="1">
                <a:solidFill>
                  <a:schemeClr val="tx1"/>
                </a:solidFill>
                <a:latin typeface="Arial"/>
                <a:cs typeface="Arial"/>
              </a:rPr>
              <a:t>về</a:t>
            </a:r>
            <a:r>
              <a:rPr lang="en-US" spc="-5" dirty="0">
                <a:solidFill>
                  <a:schemeClr val="tx1"/>
                </a:solidFill>
                <a:latin typeface="Arial"/>
                <a:cs typeface="Arial"/>
              </a:rPr>
              <a:t> </a:t>
            </a:r>
            <a:r>
              <a:rPr lang="en-US" spc="-5" dirty="0" err="1">
                <a:solidFill>
                  <a:schemeClr val="tx1"/>
                </a:solidFill>
                <a:latin typeface="Arial"/>
                <a:cs typeface="Arial"/>
              </a:rPr>
              <a:t>miền</a:t>
            </a:r>
            <a:r>
              <a:rPr lang="en-US" spc="-5" dirty="0">
                <a:solidFill>
                  <a:schemeClr val="tx1"/>
                </a:solidFill>
                <a:latin typeface="Arial"/>
                <a:cs typeface="Arial"/>
              </a:rPr>
              <a:t> </a:t>
            </a:r>
            <a:r>
              <a:rPr lang="en-US" spc="-5" dirty="0" err="1">
                <a:solidFill>
                  <a:schemeClr val="tx1"/>
                </a:solidFill>
                <a:latin typeface="Arial"/>
                <a:cs typeface="Arial"/>
              </a:rPr>
              <a:t>nghiệp</a:t>
            </a:r>
            <a:r>
              <a:rPr lang="en-US" spc="-5" dirty="0">
                <a:solidFill>
                  <a:schemeClr val="tx1"/>
                </a:solidFill>
                <a:latin typeface="Arial"/>
                <a:cs typeface="Arial"/>
              </a:rPr>
              <a:t> </a:t>
            </a:r>
            <a:r>
              <a:rPr lang="en-US" spc="-5" dirty="0" err="1">
                <a:solidFill>
                  <a:schemeClr val="tx1"/>
                </a:solidFill>
                <a:latin typeface="Arial"/>
                <a:cs typeface="Arial"/>
              </a:rPr>
              <a:t>vụ</a:t>
            </a:r>
            <a:r>
              <a:rPr lang="en-US" spc="-5" dirty="0">
                <a:solidFill>
                  <a:schemeClr val="tx1"/>
                </a:solidFill>
                <a:latin typeface="Arial"/>
                <a:cs typeface="Arial"/>
              </a:rPr>
              <a:t>).</a:t>
            </a:r>
          </a:p>
          <a:p>
            <a:pPr marL="342900" marR="0" lvl="0" indent="-342900" algn="just">
              <a:lnSpc>
                <a:spcPct val="130000"/>
              </a:lnSpc>
              <a:spcBef>
                <a:spcPts val="0"/>
              </a:spcBef>
              <a:spcAft>
                <a:spcPts val="0"/>
              </a:spcAft>
              <a:buFont typeface="Wingdings" panose="05000000000000000000" pitchFamily="2" charset="2"/>
              <a:buChar char="Ø"/>
              <a:tabLst>
                <a:tab pos="0" algn="l"/>
              </a:tabLst>
            </a:pPr>
            <a:r>
              <a:rPr lang="en-US" spc="-5" dirty="0" err="1">
                <a:solidFill>
                  <a:schemeClr val="tx1"/>
                </a:solidFill>
                <a:latin typeface="Arial"/>
                <a:cs typeface="Arial"/>
              </a:rPr>
              <a:t>Sử</a:t>
            </a:r>
            <a:r>
              <a:rPr lang="en-US" spc="-5" dirty="0">
                <a:solidFill>
                  <a:schemeClr val="tx1"/>
                </a:solidFill>
                <a:latin typeface="Arial"/>
                <a:cs typeface="Arial"/>
              </a:rPr>
              <a:t> </a:t>
            </a:r>
            <a:r>
              <a:rPr lang="en-US" spc="-5" dirty="0" err="1">
                <a:solidFill>
                  <a:schemeClr val="tx1"/>
                </a:solidFill>
                <a:latin typeface="Arial"/>
                <a:cs typeface="Arial"/>
              </a:rPr>
              <a:t>dụng</a:t>
            </a:r>
            <a:r>
              <a:rPr lang="en-US" spc="-5" dirty="0">
                <a:solidFill>
                  <a:schemeClr val="tx1"/>
                </a:solidFill>
                <a:latin typeface="Arial"/>
                <a:cs typeface="Arial"/>
              </a:rPr>
              <a:t> </a:t>
            </a:r>
            <a:r>
              <a:rPr lang="en-US" spc="-5" dirty="0" err="1">
                <a:solidFill>
                  <a:schemeClr val="tx1"/>
                </a:solidFill>
                <a:latin typeface="Arial"/>
                <a:cs typeface="Arial"/>
              </a:rPr>
              <a:t>phương</a:t>
            </a:r>
            <a:r>
              <a:rPr lang="en-US" spc="-5" dirty="0">
                <a:solidFill>
                  <a:schemeClr val="tx1"/>
                </a:solidFill>
                <a:latin typeface="Arial"/>
                <a:cs typeface="Arial"/>
              </a:rPr>
              <a:t> </a:t>
            </a:r>
            <a:r>
              <a:rPr lang="en-US" spc="-5" dirty="0" err="1">
                <a:solidFill>
                  <a:schemeClr val="tx1"/>
                </a:solidFill>
                <a:latin typeface="Arial"/>
                <a:cs typeface="Arial"/>
              </a:rPr>
              <a:t>pháp</a:t>
            </a:r>
            <a:r>
              <a:rPr lang="en-US" spc="-5" dirty="0">
                <a:solidFill>
                  <a:schemeClr val="tx1"/>
                </a:solidFill>
                <a:latin typeface="Arial"/>
                <a:cs typeface="Arial"/>
              </a:rPr>
              <a:t> </a:t>
            </a:r>
            <a:r>
              <a:rPr lang="en-US" spc="-5" dirty="0" err="1">
                <a:solidFill>
                  <a:schemeClr val="tx1"/>
                </a:solidFill>
                <a:latin typeface="Arial"/>
                <a:cs typeface="Arial"/>
              </a:rPr>
              <a:t>trích</a:t>
            </a:r>
            <a:r>
              <a:rPr lang="en-US" spc="-5" dirty="0">
                <a:solidFill>
                  <a:schemeClr val="tx1"/>
                </a:solidFill>
                <a:latin typeface="Arial"/>
                <a:cs typeface="Arial"/>
              </a:rPr>
              <a:t> </a:t>
            </a:r>
            <a:r>
              <a:rPr lang="en-US" spc="-5" dirty="0" err="1">
                <a:solidFill>
                  <a:schemeClr val="tx1"/>
                </a:solidFill>
                <a:latin typeface="Arial"/>
                <a:cs typeface="Arial"/>
              </a:rPr>
              <a:t>rút</a:t>
            </a:r>
            <a:r>
              <a:rPr lang="en-US" spc="-5" dirty="0">
                <a:solidFill>
                  <a:schemeClr val="tx1"/>
                </a:solidFill>
                <a:latin typeface="Arial"/>
                <a:cs typeface="Arial"/>
              </a:rPr>
              <a:t> </a:t>
            </a:r>
            <a:r>
              <a:rPr lang="en-US" spc="-5" dirty="0" err="1">
                <a:solidFill>
                  <a:schemeClr val="tx1"/>
                </a:solidFill>
                <a:latin typeface="Arial"/>
                <a:cs typeface="Arial"/>
              </a:rPr>
              <a:t>danh</a:t>
            </a:r>
            <a:r>
              <a:rPr lang="en-US" spc="-5" dirty="0">
                <a:solidFill>
                  <a:schemeClr val="tx1"/>
                </a:solidFill>
                <a:latin typeface="Arial"/>
                <a:cs typeface="Arial"/>
              </a:rPr>
              <a:t> </a:t>
            </a:r>
            <a:r>
              <a:rPr lang="en-US" spc="-5" dirty="0" err="1">
                <a:solidFill>
                  <a:schemeClr val="tx1"/>
                </a:solidFill>
                <a:latin typeface="Arial"/>
                <a:cs typeface="Arial"/>
              </a:rPr>
              <a:t>từ</a:t>
            </a:r>
            <a:r>
              <a:rPr lang="en-US" spc="-5" dirty="0">
                <a:solidFill>
                  <a:schemeClr val="tx1"/>
                </a:solidFill>
                <a:latin typeface="Arial"/>
                <a:cs typeface="Arial"/>
              </a:rPr>
              <a:t>.</a:t>
            </a:r>
          </a:p>
          <a:p>
            <a:pPr marL="355600" marR="111125" indent="-342900">
              <a:spcBef>
                <a:spcPts val="800"/>
              </a:spcBef>
              <a:buFont typeface="Wingdings" panose="05000000000000000000" pitchFamily="2" charset="2"/>
              <a:buChar char="Ø"/>
            </a:pPr>
            <a:endParaRPr lang="vi-VN" sz="2000" dirty="0">
              <a:solidFill>
                <a:schemeClr val="tx1"/>
              </a:solidFill>
              <a:latin typeface="Arial"/>
              <a:cs typeface="Arial"/>
            </a:endParaRPr>
          </a:p>
          <a:p>
            <a:pPr marL="355600" marR="5080" indent="-342900">
              <a:spcBef>
                <a:spcPts val="800"/>
              </a:spcBef>
              <a:buFont typeface="Wingdings" panose="05000000000000000000" pitchFamily="2" charset="2"/>
              <a:buChar char="Ø"/>
            </a:pPr>
            <a:endParaRPr lang="vi-VN" sz="2000" dirty="0">
              <a:solidFill>
                <a:schemeClr val="tx1"/>
              </a:solidFill>
              <a:latin typeface="Arial"/>
              <a:cs typeface="Arial"/>
            </a:endParaRPr>
          </a:p>
        </p:txBody>
      </p:sp>
    </p:spTree>
    <p:extLst>
      <p:ext uri="{BB962C8B-B14F-4D97-AF65-F5344CB8AC3E}">
        <p14:creationId xmlns:p14="http://schemas.microsoft.com/office/powerpoint/2010/main" val="33603846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Các</a:t>
            </a:r>
            <a:r>
              <a:rPr lang="en-US" sz="2800" i="1" dirty="0">
                <a:latin typeface="+mj-lt"/>
              </a:rPr>
              <a:t> </a:t>
            </a:r>
            <a:r>
              <a:rPr lang="en-US" sz="2800" i="1" dirty="0" err="1">
                <a:latin typeface="+mj-lt"/>
              </a:rPr>
              <a:t>vấn</a:t>
            </a:r>
            <a:r>
              <a:rPr lang="en-US" sz="2800" i="1" dirty="0">
                <a:latin typeface="+mj-lt"/>
              </a:rPr>
              <a:t> </a:t>
            </a:r>
            <a:r>
              <a:rPr lang="en-US" sz="2800" i="1" dirty="0" err="1">
                <a:latin typeface="+mj-lt"/>
              </a:rPr>
              <a:t>đề</a:t>
            </a:r>
            <a:r>
              <a:rPr lang="en-US" sz="2800" i="1" dirty="0">
                <a:latin typeface="+mj-lt"/>
              </a:rPr>
              <a:t> </a:t>
            </a:r>
            <a:r>
              <a:rPr lang="en-US" sz="2800" i="1" dirty="0" err="1">
                <a:latin typeface="+mj-lt"/>
              </a:rPr>
              <a:t>thường</a:t>
            </a:r>
            <a:r>
              <a:rPr lang="en-US" sz="2800" i="1" dirty="0">
                <a:latin typeface="+mj-lt"/>
              </a:rPr>
              <a:t> </a:t>
            </a:r>
            <a:r>
              <a:rPr lang="en-US" sz="2800" i="1" dirty="0" err="1">
                <a:latin typeface="+mj-lt"/>
              </a:rPr>
              <a:t>gặp</a:t>
            </a:r>
            <a:r>
              <a:rPr lang="en-US" sz="2800" i="1" dirty="0">
                <a:latin typeface="+mj-lt"/>
              </a:rPr>
              <a:t> </a:t>
            </a:r>
            <a:r>
              <a:rPr lang="en-US" sz="2800" i="1" dirty="0" err="1">
                <a:latin typeface="+mj-lt"/>
              </a:rPr>
              <a:t>khi</a:t>
            </a:r>
            <a:r>
              <a:rPr lang="en-US" sz="2800" i="1" dirty="0">
                <a:latin typeface="+mj-lt"/>
              </a:rPr>
              <a:t> </a:t>
            </a:r>
            <a:r>
              <a:rPr lang="en-US" sz="2800" i="1" dirty="0" err="1">
                <a:latin typeface="+mj-lt"/>
              </a:rPr>
              <a:t>phát</a:t>
            </a:r>
            <a:r>
              <a:rPr lang="en-US" sz="2800" i="1" dirty="0">
                <a:latin typeface="+mj-lt"/>
              </a:rPr>
              <a:t> </a:t>
            </a:r>
            <a:r>
              <a:rPr lang="en-US" sz="2800" i="1" dirty="0" err="1">
                <a:latin typeface="+mj-lt"/>
              </a:rPr>
              <a:t>triển</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314700" y="1285875"/>
            <a:ext cx="8039100" cy="4692650"/>
          </a:xfrm>
        </p:spPr>
        <p:txBody>
          <a:bodyPr>
            <a:noAutofit/>
          </a:bodyPr>
          <a:lstStyle/>
          <a:p>
            <a:pPr marL="342900" indent="-342900">
              <a:buFont typeface="Wingdings" panose="05000000000000000000" pitchFamily="2" charset="2"/>
              <a:buChar char="§"/>
            </a:pPr>
            <a:r>
              <a:rPr lang="vi-VN" sz="2100" b="0" i="0" dirty="0">
                <a:solidFill>
                  <a:srgbClr val="000000"/>
                </a:solidFill>
                <a:effectLst/>
                <a:latin typeface="+mj-lt"/>
              </a:rPr>
              <a:t>Nhu cầu kinh doanh không được đáp ứng</a:t>
            </a:r>
          </a:p>
          <a:p>
            <a:pPr marL="342900" indent="-342900">
              <a:buFont typeface="Wingdings" panose="05000000000000000000" pitchFamily="2" charset="2"/>
              <a:buChar char="§"/>
            </a:pPr>
            <a:r>
              <a:rPr lang="vi-VN" sz="2100" b="0" i="0" dirty="0">
                <a:solidFill>
                  <a:srgbClr val="000000"/>
                </a:solidFill>
                <a:effectLst/>
                <a:latin typeface="+mj-lt"/>
              </a:rPr>
              <a:t>Yêu cầu không được giải quyết</a:t>
            </a:r>
          </a:p>
          <a:p>
            <a:pPr marL="342900" indent="-342900">
              <a:buFont typeface="Wingdings" panose="05000000000000000000" pitchFamily="2" charset="2"/>
              <a:buChar char="§"/>
            </a:pPr>
            <a:r>
              <a:rPr lang="vi-VN" sz="2100" b="0" i="0" dirty="0">
                <a:solidFill>
                  <a:srgbClr val="000000"/>
                </a:solidFill>
                <a:effectLst/>
                <a:latin typeface="+mj-lt"/>
              </a:rPr>
              <a:t>Các module không tích hợp</a:t>
            </a:r>
          </a:p>
          <a:p>
            <a:pPr marL="342900" indent="-342900">
              <a:buFont typeface="Wingdings" panose="05000000000000000000" pitchFamily="2" charset="2"/>
              <a:buChar char="§"/>
            </a:pPr>
            <a:r>
              <a:rPr lang="vi-VN" sz="2100" b="0" i="0" dirty="0">
                <a:solidFill>
                  <a:srgbClr val="000000"/>
                </a:solidFill>
                <a:effectLst/>
                <a:latin typeface="+mj-lt"/>
              </a:rPr>
              <a:t>Khó khăn khi bảo trì</a:t>
            </a:r>
          </a:p>
          <a:p>
            <a:pPr marL="342900" indent="-342900">
              <a:buFont typeface="Wingdings" panose="05000000000000000000" pitchFamily="2" charset="2"/>
              <a:buChar char="§"/>
            </a:pPr>
            <a:r>
              <a:rPr lang="vi-VN" sz="2100" b="0" i="0" dirty="0">
                <a:solidFill>
                  <a:srgbClr val="000000"/>
                </a:solidFill>
                <a:effectLst/>
                <a:latin typeface="+mj-lt"/>
              </a:rPr>
              <a:t>Phát hiện muộn về sai sót</a:t>
            </a:r>
          </a:p>
          <a:p>
            <a:pPr marL="342900" indent="-342900">
              <a:buFont typeface="Wingdings" panose="05000000000000000000" pitchFamily="2" charset="2"/>
              <a:buChar char="§"/>
            </a:pPr>
            <a:r>
              <a:rPr lang="vi-VN" sz="2100" b="0" i="0" dirty="0">
                <a:solidFill>
                  <a:srgbClr val="000000"/>
                </a:solidFill>
                <a:effectLst/>
                <a:latin typeface="+mj-lt"/>
              </a:rPr>
              <a:t>Chất lượng trải nghiệm kém</a:t>
            </a:r>
          </a:p>
          <a:p>
            <a:pPr marL="342900" indent="-342900">
              <a:buFont typeface="Wingdings" panose="05000000000000000000" pitchFamily="2" charset="2"/>
              <a:buChar char="§"/>
            </a:pPr>
            <a:r>
              <a:rPr lang="vi-VN" sz="2100" b="0" i="0" dirty="0">
                <a:solidFill>
                  <a:srgbClr val="000000"/>
                </a:solidFill>
                <a:effectLst/>
                <a:latin typeface="+mj-lt"/>
              </a:rPr>
              <a:t>Hiệu suất kém</a:t>
            </a:r>
          </a:p>
          <a:p>
            <a:pPr marL="342900" indent="-342900">
              <a:buFont typeface="Wingdings" panose="05000000000000000000" pitchFamily="2" charset="2"/>
              <a:buChar char="§"/>
            </a:pPr>
            <a:r>
              <a:rPr lang="vi-VN" sz="2100" b="0" i="0" dirty="0">
                <a:solidFill>
                  <a:srgbClr val="000000"/>
                </a:solidFill>
                <a:effectLst/>
                <a:latin typeface="+mj-lt"/>
              </a:rPr>
              <a:t>Không có nỗ lực phối hợp của nhóm</a:t>
            </a:r>
          </a:p>
          <a:p>
            <a:pPr marL="342900" indent="-342900">
              <a:buFont typeface="Wingdings" panose="05000000000000000000" pitchFamily="2" charset="2"/>
              <a:buChar char="§"/>
            </a:pPr>
            <a:r>
              <a:rPr lang="vi-VN" sz="2100" b="0" i="0" dirty="0">
                <a:solidFill>
                  <a:srgbClr val="000000"/>
                </a:solidFill>
                <a:effectLst/>
                <a:latin typeface="+mj-lt"/>
              </a:rPr>
              <a:t>Các vấn đề về xây dựng và phát hành</a:t>
            </a:r>
            <a:r>
              <a:rPr lang="vi-VN" sz="2100" dirty="0">
                <a:latin typeface="+mj-lt"/>
              </a:rPr>
              <a:t> </a:t>
            </a:r>
            <a:br>
              <a:rPr lang="vi-VN" sz="2100" dirty="0">
                <a:latin typeface="+mj-lt"/>
              </a:rPr>
            </a:br>
            <a:endParaRPr lang="en-US" sz="2100" dirty="0">
              <a:solidFill>
                <a:schemeClr val="tx1"/>
              </a:solidFill>
              <a:latin typeface="+mj-lt"/>
              <a:cs typeface="Tahoma"/>
            </a:endParaRPr>
          </a:p>
        </p:txBody>
      </p:sp>
    </p:spTree>
    <p:extLst>
      <p:ext uri="{BB962C8B-B14F-4D97-AF65-F5344CB8AC3E}">
        <p14:creationId xmlns:p14="http://schemas.microsoft.com/office/powerpoint/2010/main" val="2344548383"/>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93504" y="1246119"/>
            <a:ext cx="9134061" cy="4692650"/>
          </a:xfrm>
        </p:spPr>
        <p:txBody>
          <a:bodyPr>
            <a:noAutofit/>
          </a:bodyPr>
          <a:lstStyle/>
          <a:p>
            <a:pPr marL="12700" marR="86360">
              <a:spcBef>
                <a:spcPts val="100"/>
              </a:spcBef>
            </a:pPr>
            <a:r>
              <a:rPr lang="en-US" sz="2000" b="1" spc="-10" dirty="0" err="1">
                <a:solidFill>
                  <a:schemeClr val="tx1"/>
                </a:solidFill>
                <a:latin typeface="Arial"/>
                <a:cs typeface="Arial"/>
              </a:rPr>
              <a:t>Trích</a:t>
            </a:r>
            <a:r>
              <a:rPr lang="en-US" sz="2000" b="1" spc="-10" dirty="0">
                <a:solidFill>
                  <a:schemeClr val="tx1"/>
                </a:solidFill>
                <a:latin typeface="Arial"/>
                <a:cs typeface="Arial"/>
              </a:rPr>
              <a:t> </a:t>
            </a:r>
            <a:r>
              <a:rPr lang="en-US" sz="2000" b="1" spc="-10" dirty="0" err="1">
                <a:solidFill>
                  <a:schemeClr val="tx1"/>
                </a:solidFill>
                <a:latin typeface="Arial"/>
                <a:cs typeface="Arial"/>
              </a:rPr>
              <a:t>rút</a:t>
            </a:r>
            <a:r>
              <a:rPr lang="en-US" sz="2000" b="1" spc="-10" dirty="0">
                <a:solidFill>
                  <a:schemeClr val="tx1"/>
                </a:solidFill>
                <a:latin typeface="Arial"/>
                <a:cs typeface="Arial"/>
              </a:rPr>
              <a:t> </a:t>
            </a:r>
            <a:r>
              <a:rPr lang="en-US" sz="2000" b="1" spc="-10" dirty="0" err="1">
                <a:solidFill>
                  <a:schemeClr val="tx1"/>
                </a:solidFill>
                <a:latin typeface="Arial"/>
                <a:cs typeface="Arial"/>
              </a:rPr>
              <a:t>danh</a:t>
            </a:r>
            <a:r>
              <a:rPr lang="en-US" sz="2000" b="1" spc="-10" dirty="0">
                <a:solidFill>
                  <a:schemeClr val="tx1"/>
                </a:solidFill>
                <a:latin typeface="Arial"/>
                <a:cs typeface="Arial"/>
              </a:rPr>
              <a:t> </a:t>
            </a:r>
            <a:r>
              <a:rPr lang="en-US" sz="2000" b="1" spc="-10" dirty="0" err="1">
                <a:solidFill>
                  <a:schemeClr val="tx1"/>
                </a:solidFill>
                <a:latin typeface="Arial"/>
                <a:cs typeface="Arial"/>
              </a:rPr>
              <a:t>từ</a:t>
            </a:r>
            <a:r>
              <a:rPr lang="en-US" sz="2000" b="1" spc="-10" dirty="0">
                <a:solidFill>
                  <a:schemeClr val="tx1"/>
                </a:solidFill>
                <a:latin typeface="Arial"/>
                <a:cs typeface="Arial"/>
              </a:rPr>
              <a:t>:</a:t>
            </a:r>
          </a:p>
          <a:p>
            <a:pPr marL="355600" marR="510540" indent="-342900">
              <a:lnSpc>
                <a:spcPct val="100000"/>
              </a:lnSpc>
              <a:spcBef>
                <a:spcPts val="100"/>
              </a:spcBef>
              <a:buFont typeface="Wingdings" panose="05000000000000000000" pitchFamily="2" charset="2"/>
              <a:buChar char="Ø"/>
            </a:pPr>
            <a:r>
              <a:rPr lang="vi-VN" sz="2000" dirty="0">
                <a:solidFill>
                  <a:schemeClr val="tx1"/>
                </a:solidFill>
                <a:latin typeface="Arial"/>
                <a:cs typeface="Arial"/>
              </a:rPr>
              <a:t>Mô </a:t>
            </a:r>
            <a:r>
              <a:rPr lang="vi-VN" sz="2000" spc="5" dirty="0">
                <a:solidFill>
                  <a:schemeClr val="tx1"/>
                </a:solidFill>
                <a:latin typeface="Arial"/>
                <a:cs typeface="Arial"/>
              </a:rPr>
              <a:t>tả </a:t>
            </a:r>
            <a:r>
              <a:rPr lang="vi-VN" sz="2000" spc="-5" dirty="0">
                <a:solidFill>
                  <a:schemeClr val="tx1"/>
                </a:solidFill>
                <a:latin typeface="Arial"/>
                <a:cs typeface="Arial"/>
              </a:rPr>
              <a:t>hoạt động của ứng dụng trong một đoạn  văn</a:t>
            </a:r>
            <a:endParaRPr lang="vi-VN" sz="2000" dirty="0">
              <a:solidFill>
                <a:schemeClr val="tx1"/>
              </a:solidFill>
              <a:latin typeface="Arial"/>
              <a:cs typeface="Arial"/>
            </a:endParaRPr>
          </a:p>
          <a:p>
            <a:pPr marL="355600" marR="5080" indent="-342900">
              <a:lnSpc>
                <a:spcPct val="100000"/>
              </a:lnSpc>
              <a:spcBef>
                <a:spcPts val="800"/>
              </a:spcBef>
              <a:buFont typeface="Wingdings" panose="05000000000000000000" pitchFamily="2" charset="2"/>
              <a:buChar char="Ø"/>
            </a:pPr>
            <a:r>
              <a:rPr lang="vi-VN" sz="2000" dirty="0">
                <a:solidFill>
                  <a:schemeClr val="tx1"/>
                </a:solidFill>
                <a:latin typeface="Arial"/>
                <a:cs typeface="Arial"/>
              </a:rPr>
              <a:t>Trích </a:t>
            </a:r>
            <a:r>
              <a:rPr lang="vi-VN" sz="2000" spc="-5" dirty="0">
                <a:solidFill>
                  <a:schemeClr val="tx1"/>
                </a:solidFill>
                <a:latin typeface="Arial"/>
                <a:cs typeface="Arial"/>
              </a:rPr>
              <a:t>các danh </a:t>
            </a:r>
            <a:r>
              <a:rPr lang="vi-VN" sz="2000" spc="5" dirty="0">
                <a:solidFill>
                  <a:schemeClr val="tx1"/>
                </a:solidFill>
                <a:latin typeface="Arial"/>
                <a:cs typeface="Arial"/>
              </a:rPr>
              <a:t>từ </a:t>
            </a:r>
            <a:r>
              <a:rPr lang="vi-VN" sz="2000" spc="-10" dirty="0">
                <a:solidFill>
                  <a:schemeClr val="tx1"/>
                </a:solidFill>
                <a:latin typeface="Arial"/>
                <a:cs typeface="Arial"/>
              </a:rPr>
              <a:t>xuất hiện </a:t>
            </a:r>
            <a:r>
              <a:rPr lang="vi-VN" sz="2000" spc="-5" dirty="0">
                <a:solidFill>
                  <a:schemeClr val="tx1"/>
                </a:solidFill>
                <a:latin typeface="Arial"/>
                <a:cs typeface="Arial"/>
              </a:rPr>
              <a:t>trong đoạn văn </a:t>
            </a:r>
            <a:r>
              <a:rPr lang="vi-VN" sz="2000" spc="-10" dirty="0">
                <a:solidFill>
                  <a:schemeClr val="tx1"/>
                </a:solidFill>
                <a:latin typeface="Arial"/>
                <a:cs typeface="Arial"/>
              </a:rPr>
              <a:t>đó, </a:t>
            </a:r>
            <a:r>
              <a:rPr lang="vi-VN" sz="2000" spc="-5" dirty="0">
                <a:solidFill>
                  <a:schemeClr val="tx1"/>
                </a:solidFill>
                <a:latin typeface="Arial"/>
                <a:cs typeface="Arial"/>
              </a:rPr>
              <a:t>coi  </a:t>
            </a:r>
            <a:r>
              <a:rPr lang="vi-VN" sz="2000" spc="-10" dirty="0">
                <a:solidFill>
                  <a:schemeClr val="tx1"/>
                </a:solidFill>
                <a:latin typeface="Arial"/>
                <a:cs typeface="Arial"/>
              </a:rPr>
              <a:t>như </a:t>
            </a:r>
            <a:r>
              <a:rPr lang="vi-VN" sz="2000" spc="-5" dirty="0">
                <a:solidFill>
                  <a:schemeClr val="tx1"/>
                </a:solidFill>
                <a:latin typeface="Arial"/>
                <a:cs typeface="Arial"/>
              </a:rPr>
              <a:t>là các ứng </a:t>
            </a:r>
            <a:r>
              <a:rPr lang="vi-VN" sz="2000" dirty="0">
                <a:solidFill>
                  <a:schemeClr val="tx1"/>
                </a:solidFill>
                <a:latin typeface="Arial"/>
                <a:cs typeface="Arial"/>
              </a:rPr>
              <a:t>cử </a:t>
            </a:r>
            <a:r>
              <a:rPr lang="vi-VN" sz="2000" spc="-5" dirty="0">
                <a:solidFill>
                  <a:schemeClr val="tx1"/>
                </a:solidFill>
                <a:latin typeface="Arial"/>
                <a:cs typeface="Arial"/>
              </a:rPr>
              <a:t>viên </a:t>
            </a:r>
            <a:r>
              <a:rPr lang="vi-VN" sz="2000" dirty="0">
                <a:solidFill>
                  <a:schemeClr val="tx1"/>
                </a:solidFill>
                <a:latin typeface="Arial"/>
                <a:cs typeface="Arial"/>
              </a:rPr>
              <a:t>của </a:t>
            </a:r>
            <a:r>
              <a:rPr lang="vi-VN" sz="2000" spc="-5" dirty="0">
                <a:solidFill>
                  <a:schemeClr val="tx1"/>
                </a:solidFill>
                <a:latin typeface="Arial"/>
                <a:cs typeface="Arial"/>
              </a:rPr>
              <a:t>lớp </a:t>
            </a:r>
            <a:r>
              <a:rPr lang="vi-VN" sz="2000" dirty="0">
                <a:solidFill>
                  <a:schemeClr val="tx1"/>
                </a:solidFill>
                <a:latin typeface="Arial"/>
                <a:cs typeface="Arial"/>
              </a:rPr>
              <a:t>thực </a:t>
            </a:r>
            <a:r>
              <a:rPr lang="vi-VN" sz="2000" spc="-5" dirty="0">
                <a:solidFill>
                  <a:schemeClr val="tx1"/>
                </a:solidFill>
                <a:latin typeface="Arial"/>
                <a:cs typeface="Arial"/>
              </a:rPr>
              <a:t>thể</a:t>
            </a:r>
            <a:endParaRPr lang="vi-VN" sz="2000" dirty="0">
              <a:solidFill>
                <a:schemeClr val="tx1"/>
              </a:solidFill>
              <a:latin typeface="Arial"/>
              <a:cs typeface="Arial"/>
            </a:endParaRPr>
          </a:p>
          <a:p>
            <a:pPr marL="355600" marR="219075" indent="-342900">
              <a:lnSpc>
                <a:spcPct val="100000"/>
              </a:lnSpc>
              <a:spcBef>
                <a:spcPts val="800"/>
              </a:spcBef>
              <a:buFont typeface="Wingdings" panose="05000000000000000000" pitchFamily="2" charset="2"/>
              <a:buChar char="Ø"/>
            </a:pPr>
            <a:r>
              <a:rPr lang="vi-VN" sz="2000" spc="-10" dirty="0">
                <a:solidFill>
                  <a:schemeClr val="tx1"/>
                </a:solidFill>
                <a:latin typeface="Arial"/>
                <a:cs typeface="Arial"/>
              </a:rPr>
              <a:t>Xét </a:t>
            </a:r>
            <a:r>
              <a:rPr lang="vi-VN" sz="2000" spc="-5" dirty="0">
                <a:solidFill>
                  <a:schemeClr val="tx1"/>
                </a:solidFill>
                <a:latin typeface="Arial"/>
                <a:cs typeface="Arial"/>
              </a:rPr>
              <a:t>duyệt từng danh </a:t>
            </a:r>
            <a:r>
              <a:rPr lang="vi-VN" sz="2000" spc="5" dirty="0">
                <a:solidFill>
                  <a:schemeClr val="tx1"/>
                </a:solidFill>
                <a:latin typeface="Arial"/>
                <a:cs typeface="Arial"/>
              </a:rPr>
              <a:t>từ </a:t>
            </a:r>
            <a:r>
              <a:rPr lang="vi-VN" sz="2000" dirty="0">
                <a:solidFill>
                  <a:schemeClr val="tx1"/>
                </a:solidFill>
                <a:latin typeface="Arial"/>
                <a:cs typeface="Arial"/>
              </a:rPr>
              <a:t>và </a:t>
            </a:r>
            <a:r>
              <a:rPr lang="vi-VN" sz="2000" spc="-5" dirty="0">
                <a:solidFill>
                  <a:schemeClr val="tx1"/>
                </a:solidFill>
                <a:latin typeface="Arial"/>
                <a:cs typeface="Arial"/>
              </a:rPr>
              <a:t>đề </a:t>
            </a:r>
            <a:r>
              <a:rPr lang="vi-VN" sz="2000" spc="-10" dirty="0">
                <a:solidFill>
                  <a:schemeClr val="tx1"/>
                </a:solidFill>
                <a:latin typeface="Arial"/>
                <a:cs typeface="Arial"/>
              </a:rPr>
              <a:t>xuất </a:t>
            </a:r>
            <a:r>
              <a:rPr lang="vi-VN" sz="2000" spc="-5" dirty="0">
                <a:solidFill>
                  <a:schemeClr val="tx1"/>
                </a:solidFill>
                <a:latin typeface="Arial"/>
                <a:cs typeface="Arial"/>
              </a:rPr>
              <a:t>nó là lớp </a:t>
            </a:r>
            <a:r>
              <a:rPr lang="vi-VN" sz="2000" dirty="0">
                <a:solidFill>
                  <a:schemeClr val="tx1"/>
                </a:solidFill>
                <a:latin typeface="Arial"/>
                <a:cs typeface="Arial"/>
              </a:rPr>
              <a:t>thực  </a:t>
            </a:r>
            <a:r>
              <a:rPr lang="vi-VN" sz="2000" spc="-5" dirty="0">
                <a:solidFill>
                  <a:schemeClr val="tx1"/>
                </a:solidFill>
                <a:latin typeface="Arial"/>
                <a:cs typeface="Arial"/>
              </a:rPr>
              <a:t>thể hay là thuộc </a:t>
            </a:r>
            <a:r>
              <a:rPr lang="vi-VN" sz="2000" dirty="0">
                <a:solidFill>
                  <a:schemeClr val="tx1"/>
                </a:solidFill>
                <a:latin typeface="Arial"/>
                <a:cs typeface="Arial"/>
              </a:rPr>
              <a:t>tính </a:t>
            </a:r>
            <a:r>
              <a:rPr lang="vi-VN" sz="2000" spc="-5" dirty="0">
                <a:solidFill>
                  <a:schemeClr val="tx1"/>
                </a:solidFill>
                <a:latin typeface="Arial"/>
                <a:cs typeface="Arial"/>
              </a:rPr>
              <a:t>của lớp thực</a:t>
            </a:r>
            <a:r>
              <a:rPr lang="vi-VN" sz="2000" spc="5" dirty="0">
                <a:solidFill>
                  <a:schemeClr val="tx1"/>
                </a:solidFill>
                <a:latin typeface="Arial"/>
                <a:cs typeface="Arial"/>
              </a:rPr>
              <a:t> </a:t>
            </a:r>
            <a:r>
              <a:rPr lang="vi-VN" sz="2000" spc="-5" dirty="0">
                <a:solidFill>
                  <a:schemeClr val="tx1"/>
                </a:solidFill>
                <a:latin typeface="Arial"/>
                <a:cs typeface="Arial"/>
              </a:rPr>
              <a:t>thể</a:t>
            </a:r>
            <a:endParaRPr lang="vi-VN" sz="2000" dirty="0">
              <a:solidFill>
                <a:schemeClr val="tx1"/>
              </a:solidFill>
              <a:latin typeface="Arial"/>
              <a:cs typeface="Arial"/>
            </a:endParaRPr>
          </a:p>
          <a:p>
            <a:pPr marL="355600" marR="111125" indent="-342900">
              <a:spcBef>
                <a:spcPts val="800"/>
              </a:spcBef>
              <a:buFont typeface="Wingdings" panose="05000000000000000000" pitchFamily="2" charset="2"/>
              <a:buChar char="Ø"/>
            </a:pPr>
            <a:endParaRPr lang="vi-VN" sz="2000" dirty="0">
              <a:solidFill>
                <a:schemeClr val="tx1"/>
              </a:solidFill>
              <a:latin typeface="Arial"/>
              <a:cs typeface="Arial"/>
            </a:endParaRPr>
          </a:p>
          <a:p>
            <a:pPr marL="355600" marR="5080" indent="-342900">
              <a:spcBef>
                <a:spcPts val="800"/>
              </a:spcBef>
              <a:buFont typeface="Wingdings" panose="05000000000000000000" pitchFamily="2" charset="2"/>
              <a:buChar char="Ø"/>
            </a:pPr>
            <a:endParaRPr lang="vi-VN" sz="2000" dirty="0">
              <a:solidFill>
                <a:schemeClr val="tx1"/>
              </a:solidFill>
              <a:latin typeface="Arial"/>
              <a:cs typeface="Arial"/>
            </a:endParaRPr>
          </a:p>
        </p:txBody>
      </p:sp>
    </p:spTree>
    <p:extLst>
      <p:ext uri="{BB962C8B-B14F-4D97-AF65-F5344CB8AC3E}">
        <p14:creationId xmlns:p14="http://schemas.microsoft.com/office/powerpoint/2010/main" val="1039304757"/>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93505" y="1246119"/>
            <a:ext cx="8660296" cy="4692650"/>
          </a:xfrm>
        </p:spPr>
        <p:txBody>
          <a:bodyPr>
            <a:noAutofit/>
          </a:bodyPr>
          <a:lstStyle/>
          <a:p>
            <a:pPr marL="12700" marR="5080" algn="just">
              <a:lnSpc>
                <a:spcPct val="130000"/>
              </a:lnSpc>
              <a:spcBef>
                <a:spcPts val="100"/>
              </a:spcBef>
            </a:pPr>
            <a:r>
              <a:rPr lang="vi-VN" sz="2000" spc="-5" dirty="0">
                <a:solidFill>
                  <a:srgbClr val="FF0000"/>
                </a:solidFill>
                <a:latin typeface="Arial"/>
                <a:cs typeface="Arial"/>
              </a:rPr>
              <a:t>Hệ </a:t>
            </a:r>
            <a:r>
              <a:rPr lang="vi-VN" sz="2000" spc="-10" dirty="0">
                <a:solidFill>
                  <a:srgbClr val="FF0000"/>
                </a:solidFill>
                <a:latin typeface="Arial"/>
                <a:cs typeface="Arial"/>
              </a:rPr>
              <a:t>thống </a:t>
            </a:r>
            <a:r>
              <a:rPr lang="vi-VN" sz="2000" spc="-10" dirty="0">
                <a:solidFill>
                  <a:srgbClr val="00007F"/>
                </a:solidFill>
                <a:latin typeface="Arial"/>
                <a:cs typeface="Arial"/>
              </a:rPr>
              <a:t>phục </a:t>
            </a:r>
            <a:r>
              <a:rPr lang="vi-VN" sz="2000" dirty="0">
                <a:solidFill>
                  <a:srgbClr val="00007F"/>
                </a:solidFill>
                <a:latin typeface="Arial"/>
                <a:cs typeface="Arial"/>
              </a:rPr>
              <a:t>vụ </a:t>
            </a:r>
            <a:r>
              <a:rPr lang="vi-VN" sz="2000" spc="-5" dirty="0">
                <a:solidFill>
                  <a:srgbClr val="00007F"/>
                </a:solidFill>
                <a:latin typeface="Arial"/>
                <a:cs typeface="Arial"/>
              </a:rPr>
              <a:t>hoạt động quản lí đặt </a:t>
            </a:r>
            <a:r>
              <a:rPr lang="vi-VN" sz="2000" spc="-10" dirty="0">
                <a:solidFill>
                  <a:srgbClr val="FF0000"/>
                </a:solidFill>
                <a:latin typeface="Arial"/>
                <a:cs typeface="Arial"/>
              </a:rPr>
              <a:t>phòng </a:t>
            </a:r>
            <a:r>
              <a:rPr lang="vi-VN" sz="2000" spc="-5" dirty="0">
                <a:solidFill>
                  <a:srgbClr val="00007F"/>
                </a:solidFill>
                <a:latin typeface="Arial"/>
                <a:cs typeface="Arial"/>
              </a:rPr>
              <a:t>của  một </a:t>
            </a:r>
            <a:r>
              <a:rPr lang="vi-VN" sz="2000" spc="-5" dirty="0">
                <a:solidFill>
                  <a:srgbClr val="FF0000"/>
                </a:solidFill>
                <a:latin typeface="Arial"/>
                <a:cs typeface="Arial"/>
              </a:rPr>
              <a:t>khách </a:t>
            </a:r>
            <a:r>
              <a:rPr lang="vi-VN" sz="2000" dirty="0">
                <a:solidFill>
                  <a:srgbClr val="FF0000"/>
                </a:solidFill>
                <a:latin typeface="Arial"/>
                <a:cs typeface="Arial"/>
              </a:rPr>
              <a:t>sạn</a:t>
            </a:r>
            <a:r>
              <a:rPr lang="vi-VN" sz="2000" dirty="0">
                <a:solidFill>
                  <a:srgbClr val="00007F"/>
                </a:solidFill>
                <a:latin typeface="Arial"/>
                <a:cs typeface="Arial"/>
              </a:rPr>
              <a:t>. </a:t>
            </a:r>
            <a:r>
              <a:rPr lang="vi-VN" sz="2000" spc="-5" dirty="0">
                <a:solidFill>
                  <a:srgbClr val="00007F"/>
                </a:solidFill>
                <a:latin typeface="Arial"/>
                <a:cs typeface="Arial"/>
              </a:rPr>
              <a:t>Trong </a:t>
            </a:r>
            <a:r>
              <a:rPr lang="vi-VN" sz="2000" spc="-10" dirty="0">
                <a:solidFill>
                  <a:srgbClr val="00007F"/>
                </a:solidFill>
                <a:latin typeface="Arial"/>
                <a:cs typeface="Arial"/>
              </a:rPr>
              <a:t>đó, </a:t>
            </a:r>
            <a:r>
              <a:rPr lang="vi-VN" sz="2000" spc="-10" dirty="0">
                <a:solidFill>
                  <a:srgbClr val="FF0000"/>
                </a:solidFill>
                <a:latin typeface="Arial"/>
                <a:cs typeface="Arial"/>
              </a:rPr>
              <a:t>nhân </a:t>
            </a:r>
            <a:r>
              <a:rPr lang="vi-VN" sz="2000" spc="-5" dirty="0">
                <a:solidFill>
                  <a:srgbClr val="FF0000"/>
                </a:solidFill>
                <a:latin typeface="Arial"/>
                <a:cs typeface="Arial"/>
              </a:rPr>
              <a:t>viên quản lí </a:t>
            </a:r>
            <a:r>
              <a:rPr lang="vi-VN" sz="2000" dirty="0">
                <a:solidFill>
                  <a:srgbClr val="00007F"/>
                </a:solidFill>
                <a:latin typeface="Arial"/>
                <a:cs typeface="Arial"/>
              </a:rPr>
              <a:t>có thể  </a:t>
            </a:r>
            <a:r>
              <a:rPr lang="vi-VN" sz="2000" spc="-5" dirty="0">
                <a:solidFill>
                  <a:srgbClr val="00007F"/>
                </a:solidFill>
                <a:latin typeface="Arial"/>
                <a:cs typeface="Arial"/>
              </a:rPr>
              <a:t>quản </a:t>
            </a:r>
            <a:r>
              <a:rPr lang="vi-VN" sz="2000" spc="-10" dirty="0">
                <a:solidFill>
                  <a:srgbClr val="00007F"/>
                </a:solidFill>
                <a:latin typeface="Arial"/>
                <a:cs typeface="Arial"/>
              </a:rPr>
              <a:t>lí thông </a:t>
            </a:r>
            <a:r>
              <a:rPr lang="vi-VN" sz="2000" spc="-5" dirty="0">
                <a:solidFill>
                  <a:srgbClr val="00007F"/>
                </a:solidFill>
                <a:latin typeface="Arial"/>
                <a:cs typeface="Arial"/>
              </a:rPr>
              <a:t>tin </a:t>
            </a:r>
            <a:r>
              <a:rPr lang="vi-VN" sz="2000" spc="-10" dirty="0">
                <a:solidFill>
                  <a:srgbClr val="FF0000"/>
                </a:solidFill>
                <a:latin typeface="Arial"/>
                <a:cs typeface="Arial"/>
              </a:rPr>
              <a:t>phòng </a:t>
            </a:r>
            <a:r>
              <a:rPr lang="vi-VN" sz="2000" spc="-5" dirty="0">
                <a:solidFill>
                  <a:srgbClr val="00007F"/>
                </a:solidFill>
                <a:latin typeface="Arial"/>
                <a:cs typeface="Arial"/>
              </a:rPr>
              <a:t>và </a:t>
            </a:r>
            <a:r>
              <a:rPr lang="vi-VN" sz="2000" spc="-10" dirty="0">
                <a:solidFill>
                  <a:srgbClr val="00007F"/>
                </a:solidFill>
                <a:latin typeface="Arial"/>
                <a:cs typeface="Arial"/>
              </a:rPr>
              <a:t>xem </a:t>
            </a:r>
            <a:r>
              <a:rPr lang="vi-VN" sz="2000" spc="-5" dirty="0">
                <a:solidFill>
                  <a:srgbClr val="00007F"/>
                </a:solidFill>
                <a:latin typeface="Arial"/>
                <a:cs typeface="Arial"/>
              </a:rPr>
              <a:t>các </a:t>
            </a:r>
            <a:r>
              <a:rPr lang="vi-VN" sz="2000" spc="-10" dirty="0">
                <a:solidFill>
                  <a:srgbClr val="FF0000"/>
                </a:solidFill>
                <a:latin typeface="Arial"/>
                <a:cs typeface="Arial"/>
              </a:rPr>
              <a:t>báo </a:t>
            </a:r>
            <a:r>
              <a:rPr lang="vi-VN" sz="2000" spc="-5" dirty="0">
                <a:solidFill>
                  <a:srgbClr val="FF0000"/>
                </a:solidFill>
                <a:latin typeface="Arial"/>
                <a:cs typeface="Arial"/>
              </a:rPr>
              <a:t>cáo</a:t>
            </a:r>
            <a:r>
              <a:rPr lang="vi-VN" sz="2000" spc="-5" dirty="0">
                <a:solidFill>
                  <a:srgbClr val="00007F"/>
                </a:solidFill>
                <a:latin typeface="Arial"/>
                <a:cs typeface="Arial"/>
              </a:rPr>
              <a:t>. </a:t>
            </a:r>
            <a:r>
              <a:rPr lang="vi-VN" sz="2000" spc="-10" dirty="0">
                <a:solidFill>
                  <a:srgbClr val="FF0000"/>
                </a:solidFill>
                <a:latin typeface="Arial"/>
                <a:cs typeface="Arial"/>
              </a:rPr>
              <a:t>Nhân  </a:t>
            </a:r>
            <a:r>
              <a:rPr lang="vi-VN" sz="2000" spc="-5" dirty="0">
                <a:solidFill>
                  <a:srgbClr val="FF0000"/>
                </a:solidFill>
                <a:latin typeface="Arial"/>
                <a:cs typeface="Arial"/>
              </a:rPr>
              <a:t>viên </a:t>
            </a:r>
            <a:r>
              <a:rPr lang="vi-VN" sz="2000" spc="-10" dirty="0">
                <a:solidFill>
                  <a:srgbClr val="FF0000"/>
                </a:solidFill>
                <a:latin typeface="Arial"/>
                <a:cs typeface="Arial"/>
              </a:rPr>
              <a:t>quản </a:t>
            </a:r>
            <a:r>
              <a:rPr lang="vi-VN" sz="2000" dirty="0">
                <a:solidFill>
                  <a:srgbClr val="FF0000"/>
                </a:solidFill>
                <a:latin typeface="Arial"/>
                <a:cs typeface="Arial"/>
              </a:rPr>
              <a:t>trị </a:t>
            </a:r>
            <a:r>
              <a:rPr lang="vi-VN" sz="2000" dirty="0">
                <a:solidFill>
                  <a:srgbClr val="00007F"/>
                </a:solidFill>
                <a:latin typeface="Arial"/>
                <a:cs typeface="Arial"/>
              </a:rPr>
              <a:t>có </a:t>
            </a:r>
            <a:r>
              <a:rPr lang="vi-VN" sz="2000" spc="-5" dirty="0">
                <a:solidFill>
                  <a:srgbClr val="00007F"/>
                </a:solidFill>
                <a:latin typeface="Arial"/>
                <a:cs typeface="Arial"/>
              </a:rPr>
              <a:t>thể </a:t>
            </a:r>
            <a:r>
              <a:rPr lang="vi-VN" sz="2000" spc="-10" dirty="0">
                <a:solidFill>
                  <a:srgbClr val="00007F"/>
                </a:solidFill>
                <a:latin typeface="Arial"/>
                <a:cs typeface="Arial"/>
              </a:rPr>
              <a:t>quản lí </a:t>
            </a:r>
            <a:r>
              <a:rPr lang="vi-VN" sz="2000" spc="-5" dirty="0">
                <a:solidFill>
                  <a:srgbClr val="00007F"/>
                </a:solidFill>
                <a:latin typeface="Arial"/>
                <a:cs typeface="Arial"/>
              </a:rPr>
              <a:t>các </a:t>
            </a:r>
            <a:r>
              <a:rPr lang="vi-VN" sz="2000" dirty="0">
                <a:solidFill>
                  <a:srgbClr val="FF0000"/>
                </a:solidFill>
                <a:latin typeface="Arial"/>
                <a:cs typeface="Arial"/>
              </a:rPr>
              <a:t>tài </a:t>
            </a:r>
            <a:r>
              <a:rPr lang="vi-VN" sz="2000" spc="-5" dirty="0">
                <a:solidFill>
                  <a:srgbClr val="FF0000"/>
                </a:solidFill>
                <a:latin typeface="Arial"/>
                <a:cs typeface="Arial"/>
              </a:rPr>
              <a:t>khoản người  dùng hệ thống</a:t>
            </a:r>
            <a:r>
              <a:rPr lang="vi-VN" sz="2000" spc="-5" dirty="0">
                <a:solidFill>
                  <a:srgbClr val="00007F"/>
                </a:solidFill>
                <a:latin typeface="Arial"/>
                <a:cs typeface="Arial"/>
              </a:rPr>
              <a:t>. </a:t>
            </a:r>
            <a:r>
              <a:rPr lang="vi-VN" sz="2000" spc="-10" dirty="0">
                <a:solidFill>
                  <a:srgbClr val="FF0000"/>
                </a:solidFill>
                <a:latin typeface="Arial"/>
                <a:cs typeface="Arial"/>
              </a:rPr>
              <a:t>Nhân </a:t>
            </a:r>
            <a:r>
              <a:rPr lang="vi-VN" sz="2000" spc="-5" dirty="0">
                <a:solidFill>
                  <a:srgbClr val="FF0000"/>
                </a:solidFill>
                <a:latin typeface="Arial"/>
                <a:cs typeface="Arial"/>
              </a:rPr>
              <a:t>viên bán hàng </a:t>
            </a:r>
            <a:r>
              <a:rPr lang="vi-VN" sz="2000" dirty="0">
                <a:solidFill>
                  <a:srgbClr val="00007F"/>
                </a:solidFill>
                <a:latin typeface="Arial"/>
                <a:cs typeface="Arial"/>
              </a:rPr>
              <a:t>có thể </a:t>
            </a:r>
            <a:r>
              <a:rPr lang="vi-VN" sz="2000" spc="-5" dirty="0">
                <a:solidFill>
                  <a:srgbClr val="00007F"/>
                </a:solidFill>
                <a:latin typeface="Arial"/>
                <a:cs typeface="Arial"/>
              </a:rPr>
              <a:t>đặt  </a:t>
            </a:r>
            <a:r>
              <a:rPr lang="vi-VN" sz="2000" spc="-5" dirty="0">
                <a:solidFill>
                  <a:srgbClr val="FF0000"/>
                </a:solidFill>
                <a:latin typeface="Arial"/>
                <a:cs typeface="Arial"/>
              </a:rPr>
              <a:t>phòng</a:t>
            </a:r>
            <a:r>
              <a:rPr lang="vi-VN" sz="2000" spc="-5" dirty="0">
                <a:solidFill>
                  <a:srgbClr val="00007F"/>
                </a:solidFill>
                <a:latin typeface="Arial"/>
                <a:cs typeface="Arial"/>
              </a:rPr>
              <a:t>, thay </a:t>
            </a:r>
            <a:r>
              <a:rPr lang="vi-VN" sz="2000" spc="-10" dirty="0">
                <a:solidFill>
                  <a:srgbClr val="00007F"/>
                </a:solidFill>
                <a:latin typeface="Arial"/>
                <a:cs typeface="Arial"/>
              </a:rPr>
              <a:t>đổi </a:t>
            </a:r>
            <a:r>
              <a:rPr lang="vi-VN" sz="2000" dirty="0">
                <a:solidFill>
                  <a:srgbClr val="00007F"/>
                </a:solidFill>
                <a:latin typeface="Arial"/>
                <a:cs typeface="Arial"/>
              </a:rPr>
              <a:t>và </a:t>
            </a:r>
            <a:r>
              <a:rPr lang="vi-VN" sz="2000" spc="-10" dirty="0">
                <a:solidFill>
                  <a:srgbClr val="00007F"/>
                </a:solidFill>
                <a:latin typeface="Arial"/>
                <a:cs typeface="Arial"/>
              </a:rPr>
              <a:t>hủy </a:t>
            </a:r>
            <a:r>
              <a:rPr lang="vi-VN" sz="2000" spc="-5" dirty="0">
                <a:solidFill>
                  <a:srgbClr val="00007F"/>
                </a:solidFill>
                <a:latin typeface="Arial"/>
                <a:cs typeface="Arial"/>
              </a:rPr>
              <a:t>đặt </a:t>
            </a:r>
            <a:r>
              <a:rPr lang="vi-VN" sz="2000" spc="-10" dirty="0">
                <a:solidFill>
                  <a:srgbClr val="FF0000"/>
                </a:solidFill>
                <a:latin typeface="Arial"/>
                <a:cs typeface="Arial"/>
              </a:rPr>
              <a:t>phòng </a:t>
            </a:r>
            <a:r>
              <a:rPr lang="vi-VN" sz="2000" spc="-5" dirty="0">
                <a:solidFill>
                  <a:srgbClr val="00007F"/>
                </a:solidFill>
                <a:latin typeface="Arial"/>
                <a:cs typeface="Arial"/>
              </a:rPr>
              <a:t>cho </a:t>
            </a:r>
            <a:r>
              <a:rPr lang="vi-VN" sz="2000" spc="-5" dirty="0">
                <a:solidFill>
                  <a:srgbClr val="FF0000"/>
                </a:solidFill>
                <a:latin typeface="Arial"/>
                <a:cs typeface="Arial"/>
              </a:rPr>
              <a:t>khách </a:t>
            </a:r>
            <a:r>
              <a:rPr lang="vi-VN" sz="2000" spc="-10" dirty="0">
                <a:solidFill>
                  <a:srgbClr val="FF0000"/>
                </a:solidFill>
                <a:latin typeface="Arial"/>
                <a:cs typeface="Arial"/>
              </a:rPr>
              <a:t>hàng  </a:t>
            </a:r>
            <a:r>
              <a:rPr lang="vi-VN" sz="2000" spc="-5" dirty="0">
                <a:solidFill>
                  <a:srgbClr val="00007F"/>
                </a:solidFill>
                <a:latin typeface="Arial"/>
                <a:cs typeface="Arial"/>
              </a:rPr>
              <a:t>thông </a:t>
            </a:r>
            <a:r>
              <a:rPr lang="vi-VN" sz="2000" spc="-10" dirty="0">
                <a:solidFill>
                  <a:srgbClr val="00007F"/>
                </a:solidFill>
                <a:latin typeface="Arial"/>
                <a:cs typeface="Arial"/>
              </a:rPr>
              <a:t>qua </a:t>
            </a:r>
            <a:r>
              <a:rPr lang="vi-VN" sz="2000" spc="-10" dirty="0">
                <a:solidFill>
                  <a:srgbClr val="FF0000"/>
                </a:solidFill>
                <a:latin typeface="Arial"/>
                <a:cs typeface="Arial"/>
              </a:rPr>
              <a:t>điện </a:t>
            </a:r>
            <a:r>
              <a:rPr lang="vi-VN" sz="2000" spc="-5" dirty="0">
                <a:solidFill>
                  <a:srgbClr val="FF0000"/>
                </a:solidFill>
                <a:latin typeface="Arial"/>
                <a:cs typeface="Arial"/>
              </a:rPr>
              <a:t>thoại</a:t>
            </a:r>
            <a:r>
              <a:rPr lang="vi-VN" sz="2000" spc="-5" dirty="0">
                <a:solidFill>
                  <a:srgbClr val="00007F"/>
                </a:solidFill>
                <a:latin typeface="Arial"/>
                <a:cs typeface="Arial"/>
              </a:rPr>
              <a:t>. </a:t>
            </a:r>
            <a:r>
              <a:rPr lang="vi-VN" sz="2000" spc="-10" dirty="0">
                <a:solidFill>
                  <a:srgbClr val="FF0000"/>
                </a:solidFill>
                <a:latin typeface="Arial"/>
                <a:cs typeface="Arial"/>
              </a:rPr>
              <a:t>Nhân </a:t>
            </a:r>
            <a:r>
              <a:rPr lang="vi-VN" sz="2000" spc="-5" dirty="0">
                <a:solidFill>
                  <a:srgbClr val="FF0000"/>
                </a:solidFill>
                <a:latin typeface="Arial"/>
                <a:cs typeface="Arial"/>
              </a:rPr>
              <a:t>viên tiếp tân </a:t>
            </a:r>
            <a:r>
              <a:rPr lang="vi-VN" sz="2000" spc="-5" dirty="0">
                <a:solidFill>
                  <a:srgbClr val="00007F"/>
                </a:solidFill>
                <a:latin typeface="Arial"/>
                <a:cs typeface="Arial"/>
              </a:rPr>
              <a:t>có thể </a:t>
            </a:r>
            <a:r>
              <a:rPr lang="vi-VN" sz="2000" spc="-10" dirty="0">
                <a:solidFill>
                  <a:srgbClr val="00007F"/>
                </a:solidFill>
                <a:latin typeface="Arial"/>
                <a:cs typeface="Arial"/>
              </a:rPr>
              <a:t>đặt  </a:t>
            </a:r>
            <a:r>
              <a:rPr lang="vi-VN" sz="2000" spc="-5" dirty="0">
                <a:solidFill>
                  <a:srgbClr val="FF0000"/>
                </a:solidFill>
                <a:latin typeface="Arial"/>
                <a:cs typeface="Arial"/>
              </a:rPr>
              <a:t>phòng</a:t>
            </a:r>
            <a:r>
              <a:rPr lang="vi-VN" sz="2000" spc="-5" dirty="0">
                <a:solidFill>
                  <a:srgbClr val="00007F"/>
                </a:solidFill>
                <a:latin typeface="Arial"/>
                <a:cs typeface="Arial"/>
              </a:rPr>
              <a:t>, thay </a:t>
            </a:r>
            <a:r>
              <a:rPr lang="vi-VN" sz="2000" spc="-10" dirty="0">
                <a:solidFill>
                  <a:srgbClr val="00007F"/>
                </a:solidFill>
                <a:latin typeface="Arial"/>
                <a:cs typeface="Arial"/>
              </a:rPr>
              <a:t>đổi đặt </a:t>
            </a:r>
            <a:r>
              <a:rPr lang="vi-VN" sz="2000" spc="-10" dirty="0">
                <a:solidFill>
                  <a:srgbClr val="FF0000"/>
                </a:solidFill>
                <a:latin typeface="Arial"/>
                <a:cs typeface="Arial"/>
              </a:rPr>
              <a:t>phòng</a:t>
            </a:r>
            <a:r>
              <a:rPr lang="vi-VN" sz="2000" spc="-10" dirty="0">
                <a:solidFill>
                  <a:srgbClr val="00007F"/>
                </a:solidFill>
                <a:latin typeface="Arial"/>
                <a:cs typeface="Arial"/>
              </a:rPr>
              <a:t>, </a:t>
            </a:r>
            <a:r>
              <a:rPr lang="vi-VN" sz="2000" spc="-5" dirty="0">
                <a:solidFill>
                  <a:srgbClr val="00007F"/>
                </a:solidFill>
                <a:latin typeface="Arial"/>
                <a:cs typeface="Arial"/>
              </a:rPr>
              <a:t>hủy </a:t>
            </a:r>
            <a:r>
              <a:rPr lang="vi-VN" sz="2000" spc="-10" dirty="0">
                <a:solidFill>
                  <a:srgbClr val="00007F"/>
                </a:solidFill>
                <a:latin typeface="Arial"/>
                <a:cs typeface="Arial"/>
              </a:rPr>
              <a:t>đặt </a:t>
            </a:r>
            <a:r>
              <a:rPr lang="vi-VN" sz="2000" spc="-10" dirty="0">
                <a:solidFill>
                  <a:srgbClr val="FF0000"/>
                </a:solidFill>
                <a:latin typeface="Arial"/>
                <a:cs typeface="Arial"/>
              </a:rPr>
              <a:t>phòng</a:t>
            </a:r>
            <a:r>
              <a:rPr lang="vi-VN" sz="2000" spc="-10" dirty="0">
                <a:solidFill>
                  <a:srgbClr val="00007F"/>
                </a:solidFill>
                <a:latin typeface="Arial"/>
                <a:cs typeface="Arial"/>
              </a:rPr>
              <a:t>, </a:t>
            </a:r>
            <a:r>
              <a:rPr lang="vi-VN" sz="2000" spc="-5" dirty="0">
                <a:solidFill>
                  <a:srgbClr val="00007F"/>
                </a:solidFill>
                <a:latin typeface="Arial"/>
                <a:cs typeface="Arial"/>
              </a:rPr>
              <a:t>làm thủ  </a:t>
            </a:r>
            <a:r>
              <a:rPr lang="vi-VN" sz="2000" dirty="0">
                <a:solidFill>
                  <a:srgbClr val="00007F"/>
                </a:solidFill>
                <a:latin typeface="Arial"/>
                <a:cs typeface="Arial"/>
              </a:rPr>
              <a:t>tục </a:t>
            </a:r>
            <a:r>
              <a:rPr lang="vi-VN" sz="2000" spc="-5" dirty="0">
                <a:solidFill>
                  <a:srgbClr val="00007F"/>
                </a:solidFill>
                <a:latin typeface="Arial"/>
                <a:cs typeface="Arial"/>
              </a:rPr>
              <a:t>checkin, checkout </a:t>
            </a:r>
            <a:r>
              <a:rPr lang="vi-VN" sz="2000" dirty="0">
                <a:solidFill>
                  <a:srgbClr val="00007F"/>
                </a:solidFill>
                <a:latin typeface="Arial"/>
                <a:cs typeface="Arial"/>
              </a:rPr>
              <a:t>và </a:t>
            </a:r>
            <a:r>
              <a:rPr lang="vi-VN" sz="2000" spc="-10" dirty="0">
                <a:solidFill>
                  <a:srgbClr val="00007F"/>
                </a:solidFill>
                <a:latin typeface="Arial"/>
                <a:cs typeface="Arial"/>
              </a:rPr>
              <a:t>thanh </a:t>
            </a:r>
            <a:r>
              <a:rPr lang="vi-VN" sz="2000" spc="-5" dirty="0">
                <a:solidFill>
                  <a:srgbClr val="00007F"/>
                </a:solidFill>
                <a:latin typeface="Arial"/>
                <a:cs typeface="Arial"/>
              </a:rPr>
              <a:t>toán </a:t>
            </a:r>
            <a:r>
              <a:rPr lang="vi-VN" sz="2000" dirty="0">
                <a:solidFill>
                  <a:srgbClr val="00007F"/>
                </a:solidFill>
                <a:latin typeface="Arial"/>
                <a:cs typeface="Arial"/>
              </a:rPr>
              <a:t>trực </a:t>
            </a:r>
            <a:r>
              <a:rPr lang="vi-VN" sz="2000" spc="-5" dirty="0">
                <a:solidFill>
                  <a:srgbClr val="00007F"/>
                </a:solidFill>
                <a:latin typeface="Arial"/>
                <a:cs typeface="Arial"/>
              </a:rPr>
              <a:t>tiếp tại  </a:t>
            </a:r>
            <a:r>
              <a:rPr lang="vi-VN" sz="2000" dirty="0">
                <a:solidFill>
                  <a:srgbClr val="00007F"/>
                </a:solidFill>
                <a:latin typeface="Arial"/>
                <a:cs typeface="Arial"/>
              </a:rPr>
              <a:t>chỗ </a:t>
            </a:r>
            <a:r>
              <a:rPr lang="vi-VN" sz="2000" spc="-5" dirty="0">
                <a:solidFill>
                  <a:srgbClr val="00007F"/>
                </a:solidFill>
                <a:latin typeface="Arial"/>
                <a:cs typeface="Arial"/>
              </a:rPr>
              <a:t>cho </a:t>
            </a:r>
            <a:r>
              <a:rPr lang="vi-VN" sz="2000" spc="-5" dirty="0">
                <a:solidFill>
                  <a:srgbClr val="FF0000"/>
                </a:solidFill>
                <a:latin typeface="Arial"/>
                <a:cs typeface="Arial"/>
              </a:rPr>
              <a:t>khách hàng</a:t>
            </a:r>
            <a:r>
              <a:rPr lang="vi-VN" sz="2000" spc="-5" dirty="0">
                <a:solidFill>
                  <a:srgbClr val="00007F"/>
                </a:solidFill>
                <a:latin typeface="Arial"/>
                <a:cs typeface="Arial"/>
              </a:rPr>
              <a:t>. Khi thanh toán có thể </a:t>
            </a:r>
            <a:r>
              <a:rPr lang="vi-VN" sz="2000" spc="-10" dirty="0">
                <a:solidFill>
                  <a:srgbClr val="00007F"/>
                </a:solidFill>
                <a:latin typeface="Arial"/>
                <a:cs typeface="Arial"/>
              </a:rPr>
              <a:t>xuất  </a:t>
            </a:r>
            <a:r>
              <a:rPr lang="vi-VN" sz="2000" spc="-5" dirty="0">
                <a:solidFill>
                  <a:srgbClr val="FF0000"/>
                </a:solidFill>
                <a:latin typeface="Arial"/>
                <a:cs typeface="Arial"/>
              </a:rPr>
              <a:t>hóa đơn </a:t>
            </a:r>
            <a:r>
              <a:rPr lang="vi-VN" sz="2000" spc="-5" dirty="0">
                <a:solidFill>
                  <a:srgbClr val="00007F"/>
                </a:solidFill>
                <a:latin typeface="Arial"/>
                <a:cs typeface="Arial"/>
              </a:rPr>
              <a:t>theo </a:t>
            </a:r>
            <a:r>
              <a:rPr lang="vi-VN" sz="2000" spc="-5" dirty="0">
                <a:solidFill>
                  <a:srgbClr val="FF0000"/>
                </a:solidFill>
                <a:latin typeface="Arial"/>
                <a:cs typeface="Arial"/>
              </a:rPr>
              <a:t>yêu cầu </a:t>
            </a:r>
            <a:r>
              <a:rPr lang="vi-VN" sz="2000" spc="-5" dirty="0">
                <a:solidFill>
                  <a:srgbClr val="00007F"/>
                </a:solidFill>
                <a:latin typeface="Arial"/>
                <a:cs typeface="Arial"/>
              </a:rPr>
              <a:t>của </a:t>
            </a:r>
            <a:r>
              <a:rPr lang="vi-VN" sz="2000" spc="-5" dirty="0">
                <a:solidFill>
                  <a:srgbClr val="FF0000"/>
                </a:solidFill>
                <a:latin typeface="Arial"/>
                <a:cs typeface="Arial"/>
              </a:rPr>
              <a:t>khách hàng</a:t>
            </a:r>
            <a:r>
              <a:rPr lang="vi-VN" sz="2000" spc="-5" dirty="0">
                <a:solidFill>
                  <a:srgbClr val="00007F"/>
                </a:solidFill>
                <a:latin typeface="Arial"/>
                <a:cs typeface="Arial"/>
              </a:rPr>
              <a:t>, </a:t>
            </a:r>
            <a:r>
              <a:rPr lang="vi-VN" sz="2000" spc="-10" dirty="0">
                <a:solidFill>
                  <a:srgbClr val="00007F"/>
                </a:solidFill>
                <a:latin typeface="Arial"/>
                <a:cs typeface="Arial"/>
              </a:rPr>
              <a:t>bao </a:t>
            </a:r>
            <a:r>
              <a:rPr lang="vi-VN" sz="2000" spc="-5" dirty="0">
                <a:solidFill>
                  <a:srgbClr val="00007F"/>
                </a:solidFill>
                <a:latin typeface="Arial"/>
                <a:cs typeface="Arial"/>
              </a:rPr>
              <a:t>gồm  </a:t>
            </a:r>
            <a:r>
              <a:rPr lang="vi-VN" sz="2000" spc="-5" dirty="0">
                <a:solidFill>
                  <a:srgbClr val="FF0000"/>
                </a:solidFill>
                <a:latin typeface="Arial"/>
                <a:cs typeface="Arial"/>
              </a:rPr>
              <a:t>tiền </a:t>
            </a:r>
            <a:r>
              <a:rPr lang="vi-VN" sz="2000" spc="-10" dirty="0">
                <a:solidFill>
                  <a:srgbClr val="FF0000"/>
                </a:solidFill>
                <a:latin typeface="Arial"/>
                <a:cs typeface="Arial"/>
              </a:rPr>
              <a:t>phòng </a:t>
            </a:r>
            <a:r>
              <a:rPr lang="vi-VN" sz="2000" dirty="0">
                <a:solidFill>
                  <a:srgbClr val="00007F"/>
                </a:solidFill>
                <a:latin typeface="Arial"/>
                <a:cs typeface="Arial"/>
              </a:rPr>
              <a:t>và </a:t>
            </a:r>
            <a:r>
              <a:rPr lang="vi-VN" sz="2000" spc="-5" dirty="0">
                <a:solidFill>
                  <a:srgbClr val="FF0000"/>
                </a:solidFill>
                <a:latin typeface="Arial"/>
                <a:cs typeface="Arial"/>
              </a:rPr>
              <a:t>chi </a:t>
            </a:r>
            <a:r>
              <a:rPr lang="vi-VN" sz="2000" spc="-10" dirty="0">
                <a:solidFill>
                  <a:srgbClr val="FF0000"/>
                </a:solidFill>
                <a:latin typeface="Arial"/>
                <a:cs typeface="Arial"/>
              </a:rPr>
              <a:t>phí </a:t>
            </a:r>
            <a:r>
              <a:rPr lang="vi-VN" sz="2000" dirty="0">
                <a:solidFill>
                  <a:srgbClr val="00007F"/>
                </a:solidFill>
                <a:latin typeface="Arial"/>
                <a:cs typeface="Arial"/>
              </a:rPr>
              <a:t>các </a:t>
            </a:r>
            <a:r>
              <a:rPr lang="vi-VN" sz="2000" spc="-5" dirty="0">
                <a:solidFill>
                  <a:srgbClr val="FF0000"/>
                </a:solidFill>
                <a:latin typeface="Arial"/>
                <a:cs typeface="Arial"/>
              </a:rPr>
              <a:t>dịch </a:t>
            </a:r>
            <a:r>
              <a:rPr lang="vi-VN" sz="2000" dirty="0">
                <a:solidFill>
                  <a:srgbClr val="FF0000"/>
                </a:solidFill>
                <a:latin typeface="Arial"/>
                <a:cs typeface="Arial"/>
              </a:rPr>
              <a:t>vụ </a:t>
            </a:r>
            <a:r>
              <a:rPr lang="vi-VN" sz="2000" spc="-5" dirty="0">
                <a:solidFill>
                  <a:srgbClr val="FF0000"/>
                </a:solidFill>
                <a:latin typeface="Arial"/>
                <a:cs typeface="Arial"/>
              </a:rPr>
              <a:t>gia tăng </a:t>
            </a:r>
            <a:r>
              <a:rPr lang="vi-VN" sz="2000" spc="-5" dirty="0">
                <a:solidFill>
                  <a:srgbClr val="00007F"/>
                </a:solidFill>
                <a:latin typeface="Arial"/>
                <a:cs typeface="Arial"/>
              </a:rPr>
              <a:t>của  </a:t>
            </a:r>
            <a:r>
              <a:rPr lang="vi-VN" sz="2000" spc="-5" dirty="0">
                <a:solidFill>
                  <a:srgbClr val="FF0000"/>
                </a:solidFill>
                <a:latin typeface="Arial"/>
                <a:cs typeface="Arial"/>
              </a:rPr>
              <a:t>khách </a:t>
            </a:r>
            <a:r>
              <a:rPr lang="vi-VN" sz="2000" dirty="0">
                <a:solidFill>
                  <a:srgbClr val="FF0000"/>
                </a:solidFill>
                <a:latin typeface="Arial"/>
                <a:cs typeface="Arial"/>
              </a:rPr>
              <a:t>sạn </a:t>
            </a:r>
            <a:r>
              <a:rPr lang="vi-VN" sz="2000" dirty="0">
                <a:solidFill>
                  <a:srgbClr val="00007F"/>
                </a:solidFill>
                <a:latin typeface="Arial"/>
                <a:cs typeface="Arial"/>
              </a:rPr>
              <a:t>mà </a:t>
            </a:r>
            <a:r>
              <a:rPr lang="vi-VN" sz="2000" spc="-5" dirty="0">
                <a:solidFill>
                  <a:srgbClr val="FF0000"/>
                </a:solidFill>
                <a:latin typeface="Arial"/>
                <a:cs typeface="Arial"/>
              </a:rPr>
              <a:t>khách hàng </a:t>
            </a:r>
            <a:r>
              <a:rPr lang="vi-VN" sz="2000" spc="-5" dirty="0">
                <a:solidFill>
                  <a:srgbClr val="00007F"/>
                </a:solidFill>
                <a:latin typeface="Arial"/>
                <a:cs typeface="Arial"/>
              </a:rPr>
              <a:t>đã</a:t>
            </a:r>
            <a:r>
              <a:rPr lang="vi-VN" sz="2000" spc="5" dirty="0">
                <a:solidFill>
                  <a:srgbClr val="00007F"/>
                </a:solidFill>
                <a:latin typeface="Arial"/>
                <a:cs typeface="Arial"/>
              </a:rPr>
              <a:t> </a:t>
            </a:r>
            <a:r>
              <a:rPr lang="vi-VN" sz="2000" spc="-10" dirty="0">
                <a:solidFill>
                  <a:srgbClr val="00007F"/>
                </a:solidFill>
                <a:latin typeface="Arial"/>
                <a:cs typeface="Arial"/>
              </a:rPr>
              <a:t>dùng.</a:t>
            </a:r>
            <a:endParaRPr lang="vi-VN" sz="2000" dirty="0">
              <a:latin typeface="Arial"/>
              <a:cs typeface="Arial"/>
            </a:endParaRPr>
          </a:p>
        </p:txBody>
      </p:sp>
    </p:spTree>
    <p:extLst>
      <p:ext uri="{BB962C8B-B14F-4D97-AF65-F5344CB8AC3E}">
        <p14:creationId xmlns:p14="http://schemas.microsoft.com/office/powerpoint/2010/main" val="3085075636"/>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93505" y="1246119"/>
            <a:ext cx="8660296" cy="4692650"/>
          </a:xfrm>
        </p:spPr>
        <p:txBody>
          <a:bodyPr>
            <a:noAutofit/>
          </a:bodyPr>
          <a:lstStyle/>
          <a:p>
            <a:pPr marL="12700" marR="1490980">
              <a:lnSpc>
                <a:spcPct val="127800"/>
              </a:lnSpc>
              <a:spcBef>
                <a:spcPts val="100"/>
              </a:spcBef>
            </a:pPr>
            <a:r>
              <a:rPr lang="en-US" sz="2000" spc="-10" dirty="0">
                <a:solidFill>
                  <a:schemeClr val="tx1"/>
                </a:solidFill>
                <a:latin typeface="Arial"/>
                <a:cs typeface="Arial"/>
              </a:rPr>
              <a:t>Sau </a:t>
            </a:r>
            <a:r>
              <a:rPr lang="en-US" sz="2000" spc="-10" dirty="0" err="1">
                <a:solidFill>
                  <a:schemeClr val="tx1"/>
                </a:solidFill>
                <a:latin typeface="Arial"/>
                <a:cs typeface="Arial"/>
              </a:rPr>
              <a:t>khi</a:t>
            </a:r>
            <a:r>
              <a:rPr lang="en-US" sz="2000" spc="-10" dirty="0">
                <a:solidFill>
                  <a:schemeClr val="tx1"/>
                </a:solidFill>
                <a:latin typeface="Arial"/>
                <a:cs typeface="Arial"/>
              </a:rPr>
              <a:t> </a:t>
            </a:r>
            <a:r>
              <a:rPr lang="en-US" sz="2000" spc="-10" dirty="0" err="1">
                <a:solidFill>
                  <a:schemeClr val="tx1"/>
                </a:solidFill>
                <a:latin typeface="Arial"/>
                <a:cs typeface="Arial"/>
              </a:rPr>
              <a:t>đánh</a:t>
            </a:r>
            <a:r>
              <a:rPr lang="en-US" sz="2000" spc="-10" dirty="0">
                <a:solidFill>
                  <a:schemeClr val="tx1"/>
                </a:solidFill>
                <a:latin typeface="Arial"/>
                <a:cs typeface="Arial"/>
              </a:rPr>
              <a:t> </a:t>
            </a:r>
            <a:r>
              <a:rPr lang="en-US" sz="2000" spc="-10" dirty="0" err="1">
                <a:solidFill>
                  <a:schemeClr val="tx1"/>
                </a:solidFill>
                <a:latin typeface="Arial"/>
                <a:cs typeface="Arial"/>
              </a:rPr>
              <a:t>giá</a:t>
            </a:r>
            <a:r>
              <a:rPr lang="en-US" sz="2000" spc="-10" dirty="0">
                <a:solidFill>
                  <a:schemeClr val="tx1"/>
                </a:solidFill>
                <a:latin typeface="Arial"/>
                <a:cs typeface="Arial"/>
              </a:rPr>
              <a:t>, </a:t>
            </a:r>
            <a:r>
              <a:rPr lang="en-US" sz="2000" spc="-10" dirty="0" err="1">
                <a:solidFill>
                  <a:schemeClr val="tx1"/>
                </a:solidFill>
                <a:latin typeface="Arial"/>
                <a:cs typeface="Arial"/>
              </a:rPr>
              <a:t>phân</a:t>
            </a:r>
            <a:r>
              <a:rPr lang="en-US" sz="2000" spc="-10" dirty="0">
                <a:solidFill>
                  <a:schemeClr val="tx1"/>
                </a:solidFill>
                <a:latin typeface="Arial"/>
                <a:cs typeface="Arial"/>
              </a:rPr>
              <a:t> </a:t>
            </a:r>
            <a:r>
              <a:rPr lang="en-US" sz="2000" spc="-10" dirty="0" err="1">
                <a:solidFill>
                  <a:schemeClr val="tx1"/>
                </a:solidFill>
                <a:latin typeface="Arial"/>
                <a:cs typeface="Arial"/>
              </a:rPr>
              <a:t>loại</a:t>
            </a:r>
            <a:r>
              <a:rPr lang="en-US" sz="2000" spc="-10" dirty="0">
                <a:solidFill>
                  <a:schemeClr val="tx1"/>
                </a:solidFill>
                <a:latin typeface="Arial"/>
                <a:cs typeface="Arial"/>
              </a:rPr>
              <a:t>, </a:t>
            </a:r>
            <a:r>
              <a:rPr lang="en-US" sz="2000" spc="-10" dirty="0" err="1">
                <a:solidFill>
                  <a:schemeClr val="tx1"/>
                </a:solidFill>
                <a:latin typeface="Arial"/>
                <a:cs typeface="Arial"/>
              </a:rPr>
              <a:t>thực</a:t>
            </a:r>
            <a:r>
              <a:rPr lang="en-US" sz="2000" spc="-10" dirty="0">
                <a:solidFill>
                  <a:schemeClr val="tx1"/>
                </a:solidFill>
                <a:latin typeface="Arial"/>
                <a:cs typeface="Arial"/>
              </a:rPr>
              <a:t> </a:t>
            </a:r>
            <a:r>
              <a:rPr lang="en-US" sz="2000" spc="-10" dirty="0" err="1">
                <a:solidFill>
                  <a:schemeClr val="tx1"/>
                </a:solidFill>
                <a:latin typeface="Arial"/>
                <a:cs typeface="Arial"/>
              </a:rPr>
              <a:t>thể</a:t>
            </a:r>
            <a:r>
              <a:rPr lang="en-US" sz="2000" spc="-10" dirty="0">
                <a:solidFill>
                  <a:schemeClr val="tx1"/>
                </a:solidFill>
                <a:latin typeface="Arial"/>
                <a:cs typeface="Arial"/>
              </a:rPr>
              <a:t> </a:t>
            </a:r>
            <a:r>
              <a:rPr lang="en-US" sz="2000" spc="-10" dirty="0" err="1">
                <a:solidFill>
                  <a:schemeClr val="tx1"/>
                </a:solidFill>
                <a:latin typeface="Arial"/>
                <a:cs typeface="Arial"/>
              </a:rPr>
              <a:t>sẽ</a:t>
            </a:r>
            <a:r>
              <a:rPr lang="en-US" sz="2000" spc="-10" dirty="0">
                <a:solidFill>
                  <a:schemeClr val="tx1"/>
                </a:solidFill>
                <a:latin typeface="Arial"/>
                <a:cs typeface="Arial"/>
              </a:rPr>
              <a:t> </a:t>
            </a:r>
            <a:r>
              <a:rPr lang="en-US" sz="2000" spc="-10" dirty="0" err="1">
                <a:solidFill>
                  <a:schemeClr val="tx1"/>
                </a:solidFill>
                <a:latin typeface="Arial"/>
                <a:cs typeface="Arial"/>
              </a:rPr>
              <a:t>còn</a:t>
            </a:r>
            <a:r>
              <a:rPr lang="en-US" sz="2000" spc="-10" dirty="0">
                <a:solidFill>
                  <a:schemeClr val="tx1"/>
                </a:solidFill>
                <a:latin typeface="Arial"/>
                <a:cs typeface="Arial"/>
              </a:rPr>
              <a:t> </a:t>
            </a:r>
            <a:r>
              <a:rPr lang="en-US" sz="2000" spc="-10" dirty="0" err="1">
                <a:solidFill>
                  <a:schemeClr val="tx1"/>
                </a:solidFill>
                <a:latin typeface="Arial"/>
                <a:cs typeface="Arial"/>
              </a:rPr>
              <a:t>lại</a:t>
            </a:r>
            <a:r>
              <a:rPr lang="en-US" sz="2000" spc="-10" dirty="0">
                <a:solidFill>
                  <a:schemeClr val="tx1"/>
                </a:solidFill>
                <a:latin typeface="Arial"/>
                <a:cs typeface="Arial"/>
              </a:rPr>
              <a:t> </a:t>
            </a:r>
            <a:r>
              <a:rPr lang="en-US" sz="2000" spc="-10" dirty="0" err="1">
                <a:solidFill>
                  <a:schemeClr val="tx1"/>
                </a:solidFill>
                <a:latin typeface="Arial"/>
                <a:cs typeface="Arial"/>
              </a:rPr>
              <a:t>gồm</a:t>
            </a:r>
            <a:r>
              <a:rPr lang="en-US" sz="2000" spc="-10" dirty="0">
                <a:solidFill>
                  <a:schemeClr val="tx1"/>
                </a:solidFill>
                <a:latin typeface="Arial"/>
                <a:cs typeface="Arial"/>
              </a:rPr>
              <a:t>:</a:t>
            </a:r>
          </a:p>
          <a:p>
            <a:pPr marL="355600" marR="1490980" indent="-342900">
              <a:lnSpc>
                <a:spcPct val="127800"/>
              </a:lnSpc>
              <a:spcBef>
                <a:spcPts val="100"/>
              </a:spcBef>
              <a:buFont typeface="Wingdings" panose="05000000000000000000" pitchFamily="2" charset="2"/>
              <a:buChar char="Ø"/>
            </a:pPr>
            <a:r>
              <a:rPr lang="vi-VN" sz="2000" spc="-10" dirty="0">
                <a:solidFill>
                  <a:schemeClr val="tx1"/>
                </a:solidFill>
                <a:latin typeface="Arial"/>
                <a:cs typeface="Arial"/>
              </a:rPr>
              <a:t>Phòng: Room  </a:t>
            </a:r>
            <a:endParaRPr lang="en-US" sz="2000" spc="-10" dirty="0">
              <a:solidFill>
                <a:schemeClr val="tx1"/>
              </a:solidFill>
              <a:latin typeface="Arial"/>
              <a:cs typeface="Arial"/>
            </a:endParaRPr>
          </a:p>
          <a:p>
            <a:pPr marL="355600" marR="1490980" indent="-342900">
              <a:lnSpc>
                <a:spcPct val="127800"/>
              </a:lnSpc>
              <a:spcBef>
                <a:spcPts val="100"/>
              </a:spcBef>
              <a:buFont typeface="Wingdings" panose="05000000000000000000" pitchFamily="2" charset="2"/>
              <a:buChar char="Ø"/>
            </a:pPr>
            <a:r>
              <a:rPr lang="vi-VN" sz="2000" spc="-5" dirty="0">
                <a:solidFill>
                  <a:schemeClr val="tx1"/>
                </a:solidFill>
                <a:latin typeface="Arial"/>
                <a:cs typeface="Arial"/>
              </a:rPr>
              <a:t>Khách sạn:</a:t>
            </a:r>
            <a:r>
              <a:rPr lang="vi-VN" sz="2000" spc="-80" dirty="0">
                <a:solidFill>
                  <a:schemeClr val="tx1"/>
                </a:solidFill>
                <a:latin typeface="Arial"/>
                <a:cs typeface="Arial"/>
              </a:rPr>
              <a:t> </a:t>
            </a:r>
            <a:r>
              <a:rPr lang="vi-VN" sz="2000" spc="-5" dirty="0">
                <a:solidFill>
                  <a:schemeClr val="tx1"/>
                </a:solidFill>
                <a:latin typeface="Arial"/>
                <a:cs typeface="Arial"/>
              </a:rPr>
              <a:t>Hotel</a:t>
            </a:r>
            <a:endParaRPr lang="vi-VN" sz="2000" dirty="0">
              <a:solidFill>
                <a:schemeClr val="tx1"/>
              </a:solidFill>
              <a:latin typeface="Arial"/>
              <a:cs typeface="Arial"/>
            </a:endParaRPr>
          </a:p>
          <a:p>
            <a:pPr marL="355600" marR="5080" indent="-342900">
              <a:lnSpc>
                <a:spcPct val="127800"/>
              </a:lnSpc>
              <a:buFont typeface="Wingdings" panose="05000000000000000000" pitchFamily="2" charset="2"/>
              <a:buChar char="Ø"/>
            </a:pPr>
            <a:r>
              <a:rPr lang="vi-VN" sz="2000" spc="-5" dirty="0">
                <a:solidFill>
                  <a:schemeClr val="tx1"/>
                </a:solidFill>
                <a:latin typeface="Arial"/>
                <a:cs typeface="Arial"/>
              </a:rPr>
              <a:t>Tài khoản người </a:t>
            </a:r>
            <a:r>
              <a:rPr lang="vi-VN" sz="2000" spc="-10" dirty="0">
                <a:solidFill>
                  <a:schemeClr val="tx1"/>
                </a:solidFill>
                <a:latin typeface="Arial"/>
                <a:cs typeface="Arial"/>
              </a:rPr>
              <a:t>dùng: </a:t>
            </a:r>
            <a:r>
              <a:rPr lang="vi-VN" sz="2000" spc="-5" dirty="0">
                <a:solidFill>
                  <a:schemeClr val="tx1"/>
                </a:solidFill>
                <a:latin typeface="Arial"/>
                <a:cs typeface="Arial"/>
              </a:rPr>
              <a:t>User  </a:t>
            </a:r>
            <a:endParaRPr lang="en-US" sz="2000" spc="-5" dirty="0">
              <a:solidFill>
                <a:schemeClr val="tx1"/>
              </a:solidFill>
              <a:latin typeface="Arial"/>
              <a:cs typeface="Arial"/>
            </a:endParaRPr>
          </a:p>
          <a:p>
            <a:pPr marL="355600" marR="5080" indent="-342900">
              <a:lnSpc>
                <a:spcPct val="127800"/>
              </a:lnSpc>
              <a:buFont typeface="Wingdings" panose="05000000000000000000" pitchFamily="2" charset="2"/>
              <a:buChar char="Ø"/>
            </a:pPr>
            <a:r>
              <a:rPr lang="vi-VN" sz="2000" spc="-5" dirty="0">
                <a:solidFill>
                  <a:schemeClr val="tx1"/>
                </a:solidFill>
                <a:latin typeface="Arial"/>
                <a:cs typeface="Arial"/>
              </a:rPr>
              <a:t>Hóa </a:t>
            </a:r>
            <a:r>
              <a:rPr lang="vi-VN" sz="2000" spc="-10" dirty="0">
                <a:solidFill>
                  <a:schemeClr val="tx1"/>
                </a:solidFill>
                <a:latin typeface="Arial"/>
                <a:cs typeface="Arial"/>
              </a:rPr>
              <a:t>đơn:</a:t>
            </a:r>
            <a:r>
              <a:rPr lang="vi-VN" sz="2000" spc="5" dirty="0">
                <a:solidFill>
                  <a:schemeClr val="tx1"/>
                </a:solidFill>
                <a:latin typeface="Arial"/>
                <a:cs typeface="Arial"/>
              </a:rPr>
              <a:t> </a:t>
            </a:r>
            <a:r>
              <a:rPr lang="vi-VN" sz="2000" spc="-10" dirty="0">
                <a:solidFill>
                  <a:schemeClr val="tx1"/>
                </a:solidFill>
                <a:latin typeface="Arial"/>
                <a:cs typeface="Arial"/>
              </a:rPr>
              <a:t>Bill</a:t>
            </a:r>
            <a:endParaRPr lang="vi-VN" sz="2000" dirty="0">
              <a:solidFill>
                <a:schemeClr val="tx1"/>
              </a:solidFill>
              <a:latin typeface="Arial"/>
              <a:cs typeface="Arial"/>
            </a:endParaRPr>
          </a:p>
          <a:p>
            <a:pPr marL="355600" indent="-342900">
              <a:lnSpc>
                <a:spcPct val="100000"/>
              </a:lnSpc>
              <a:spcBef>
                <a:spcPts val="795"/>
              </a:spcBef>
              <a:buFont typeface="Wingdings" panose="05000000000000000000" pitchFamily="2" charset="2"/>
              <a:buChar char="Ø"/>
            </a:pPr>
            <a:r>
              <a:rPr lang="vi-VN" sz="2000" spc="-5" dirty="0">
                <a:solidFill>
                  <a:schemeClr val="tx1"/>
                </a:solidFill>
                <a:latin typeface="Arial"/>
                <a:cs typeface="Arial"/>
              </a:rPr>
              <a:t>Khách </a:t>
            </a:r>
            <a:r>
              <a:rPr lang="vi-VN" sz="2000" spc="-10" dirty="0">
                <a:solidFill>
                  <a:schemeClr val="tx1"/>
                </a:solidFill>
                <a:latin typeface="Arial"/>
                <a:cs typeface="Arial"/>
              </a:rPr>
              <a:t>hàng:</a:t>
            </a:r>
            <a:r>
              <a:rPr lang="vi-VN" sz="2000" spc="-5" dirty="0">
                <a:solidFill>
                  <a:schemeClr val="tx1"/>
                </a:solidFill>
                <a:latin typeface="Arial"/>
                <a:cs typeface="Arial"/>
              </a:rPr>
              <a:t> </a:t>
            </a:r>
            <a:r>
              <a:rPr lang="vi-VN" sz="2000" spc="-10" dirty="0">
                <a:solidFill>
                  <a:schemeClr val="tx1"/>
                </a:solidFill>
                <a:latin typeface="Arial"/>
                <a:cs typeface="Arial"/>
              </a:rPr>
              <a:t>Client</a:t>
            </a:r>
            <a:endParaRPr lang="vi-VN" sz="2000" dirty="0">
              <a:solidFill>
                <a:schemeClr val="tx1"/>
              </a:solidFill>
              <a:latin typeface="Arial"/>
              <a:cs typeface="Arial"/>
            </a:endParaRPr>
          </a:p>
          <a:p>
            <a:pPr marL="355600" indent="-342900">
              <a:lnSpc>
                <a:spcPct val="100000"/>
              </a:lnSpc>
              <a:spcBef>
                <a:spcPts val="800"/>
              </a:spcBef>
              <a:buFont typeface="Wingdings" panose="05000000000000000000" pitchFamily="2" charset="2"/>
              <a:buChar char="Ø"/>
            </a:pPr>
            <a:r>
              <a:rPr lang="vi-VN" sz="2000" spc="-5" dirty="0">
                <a:solidFill>
                  <a:schemeClr val="tx1"/>
                </a:solidFill>
                <a:latin typeface="Arial"/>
                <a:cs typeface="Arial"/>
              </a:rPr>
              <a:t>Dịch </a:t>
            </a:r>
            <a:r>
              <a:rPr lang="vi-VN" sz="2000" dirty="0">
                <a:solidFill>
                  <a:schemeClr val="tx1"/>
                </a:solidFill>
                <a:latin typeface="Arial"/>
                <a:cs typeface="Arial"/>
              </a:rPr>
              <a:t>vụ </a:t>
            </a:r>
            <a:r>
              <a:rPr lang="vi-VN" sz="2000" spc="-5" dirty="0">
                <a:solidFill>
                  <a:schemeClr val="tx1"/>
                </a:solidFill>
                <a:latin typeface="Arial"/>
                <a:cs typeface="Arial"/>
              </a:rPr>
              <a:t>gia tăng:</a:t>
            </a:r>
            <a:r>
              <a:rPr lang="vi-VN" sz="2000" spc="-30" dirty="0">
                <a:solidFill>
                  <a:schemeClr val="tx1"/>
                </a:solidFill>
                <a:latin typeface="Arial"/>
                <a:cs typeface="Arial"/>
              </a:rPr>
              <a:t> </a:t>
            </a:r>
            <a:r>
              <a:rPr lang="vi-VN" sz="2000" spc="-5" dirty="0">
                <a:solidFill>
                  <a:schemeClr val="tx1"/>
                </a:solidFill>
                <a:latin typeface="Arial"/>
                <a:cs typeface="Arial"/>
              </a:rPr>
              <a:t>Service</a:t>
            </a:r>
            <a:endParaRPr lang="vi-VN" sz="2000" dirty="0">
              <a:solidFill>
                <a:schemeClr val="tx1"/>
              </a:solidFill>
              <a:latin typeface="Arial"/>
              <a:cs typeface="Arial"/>
            </a:endParaRPr>
          </a:p>
        </p:txBody>
      </p:sp>
    </p:spTree>
    <p:extLst>
      <p:ext uri="{BB962C8B-B14F-4D97-AF65-F5344CB8AC3E}">
        <p14:creationId xmlns:p14="http://schemas.microsoft.com/office/powerpoint/2010/main" val="309528484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93505" y="1246119"/>
            <a:ext cx="8660296" cy="4692650"/>
          </a:xfrm>
        </p:spPr>
        <p:txBody>
          <a:bodyPr>
            <a:noAutofit/>
          </a:bodyPr>
          <a:lstStyle/>
          <a:p>
            <a:pPr marL="12700" marR="137795" algn="just">
              <a:lnSpc>
                <a:spcPct val="100000"/>
              </a:lnSpc>
              <a:spcBef>
                <a:spcPts val="100"/>
              </a:spcBef>
            </a:pPr>
            <a:r>
              <a:rPr lang="en-US" sz="2000" spc="-5" dirty="0" err="1">
                <a:solidFill>
                  <a:schemeClr val="tx1"/>
                </a:solidFill>
                <a:latin typeface="Arial"/>
                <a:cs typeface="Arial"/>
              </a:rPr>
              <a:t>Phân</a:t>
            </a:r>
            <a:r>
              <a:rPr lang="en-US" sz="2000" spc="-5" dirty="0">
                <a:solidFill>
                  <a:schemeClr val="tx1"/>
                </a:solidFill>
                <a:latin typeface="Arial"/>
                <a:cs typeface="Arial"/>
              </a:rPr>
              <a:t> </a:t>
            </a:r>
            <a:r>
              <a:rPr lang="en-US" sz="2000" spc="-5" dirty="0" err="1">
                <a:solidFill>
                  <a:schemeClr val="tx1"/>
                </a:solidFill>
                <a:latin typeface="Arial"/>
                <a:cs typeface="Arial"/>
              </a:rPr>
              <a:t>tích</a:t>
            </a:r>
            <a:r>
              <a:rPr lang="en-US" sz="2000" spc="-5" dirty="0">
                <a:solidFill>
                  <a:schemeClr val="tx1"/>
                </a:solidFill>
                <a:latin typeface="Arial"/>
                <a:cs typeface="Arial"/>
              </a:rPr>
              <a:t> </a:t>
            </a:r>
            <a:r>
              <a:rPr lang="en-US" sz="2000" spc="-5" dirty="0" err="1">
                <a:solidFill>
                  <a:schemeClr val="tx1"/>
                </a:solidFill>
                <a:latin typeface="Arial"/>
                <a:cs typeface="Arial"/>
              </a:rPr>
              <a:t>thêm</a:t>
            </a:r>
            <a:r>
              <a:rPr lang="en-US" sz="2000" spc="-5" dirty="0">
                <a:solidFill>
                  <a:schemeClr val="tx1"/>
                </a:solidFill>
                <a:latin typeface="Arial"/>
                <a:cs typeface="Arial"/>
              </a:rPr>
              <a:t> </a:t>
            </a:r>
            <a:r>
              <a:rPr lang="en-US" sz="2000" spc="-5" dirty="0" err="1">
                <a:solidFill>
                  <a:schemeClr val="tx1"/>
                </a:solidFill>
                <a:latin typeface="Arial"/>
                <a:cs typeface="Arial"/>
              </a:rPr>
              <a:t>về</a:t>
            </a:r>
            <a:r>
              <a:rPr lang="en-US" sz="2000" spc="-5" dirty="0">
                <a:solidFill>
                  <a:schemeClr val="tx1"/>
                </a:solidFill>
                <a:latin typeface="Arial"/>
                <a:cs typeface="Arial"/>
              </a:rPr>
              <a:t> </a:t>
            </a:r>
            <a:r>
              <a:rPr lang="en-US" sz="2000" spc="-5" dirty="0" err="1">
                <a:solidFill>
                  <a:schemeClr val="tx1"/>
                </a:solidFill>
                <a:latin typeface="Arial"/>
                <a:cs typeface="Arial"/>
              </a:rPr>
              <a:t>mối</a:t>
            </a:r>
            <a:r>
              <a:rPr lang="en-US" sz="2000" spc="-5" dirty="0">
                <a:solidFill>
                  <a:schemeClr val="tx1"/>
                </a:solidFill>
                <a:latin typeface="Arial"/>
                <a:cs typeface="Arial"/>
              </a:rPr>
              <a:t> </a:t>
            </a:r>
            <a:r>
              <a:rPr lang="en-US" sz="2000" spc="-5" dirty="0" err="1">
                <a:solidFill>
                  <a:schemeClr val="tx1"/>
                </a:solidFill>
                <a:latin typeface="Arial"/>
                <a:cs typeface="Arial"/>
              </a:rPr>
              <a:t>quan</a:t>
            </a:r>
            <a:r>
              <a:rPr lang="en-US" sz="2000" spc="-5" dirty="0">
                <a:solidFill>
                  <a:schemeClr val="tx1"/>
                </a:solidFill>
                <a:latin typeface="Arial"/>
                <a:cs typeface="Arial"/>
              </a:rPr>
              <a:t> </a:t>
            </a:r>
            <a:r>
              <a:rPr lang="en-US" sz="2000" spc="-5" dirty="0" err="1">
                <a:solidFill>
                  <a:schemeClr val="tx1"/>
                </a:solidFill>
                <a:latin typeface="Arial"/>
                <a:cs typeface="Arial"/>
              </a:rPr>
              <a:t>hệ</a:t>
            </a:r>
            <a:r>
              <a:rPr lang="en-US" sz="2000" spc="-5" dirty="0">
                <a:solidFill>
                  <a:schemeClr val="tx1"/>
                </a:solidFill>
                <a:latin typeface="Arial"/>
                <a:cs typeface="Arial"/>
              </a:rPr>
              <a:t> </a:t>
            </a:r>
            <a:r>
              <a:rPr lang="en-US" sz="2000" spc="-5" dirty="0" err="1">
                <a:solidFill>
                  <a:schemeClr val="tx1"/>
                </a:solidFill>
                <a:latin typeface="Arial"/>
                <a:cs typeface="Arial"/>
              </a:rPr>
              <a:t>các</a:t>
            </a:r>
            <a:r>
              <a:rPr lang="en-US" sz="2000" spc="-5" dirty="0">
                <a:solidFill>
                  <a:schemeClr val="tx1"/>
                </a:solidFill>
                <a:latin typeface="Arial"/>
                <a:cs typeface="Arial"/>
              </a:rPr>
              <a:t> </a:t>
            </a:r>
            <a:r>
              <a:rPr lang="en-US" sz="2000" spc="-5" dirty="0" err="1">
                <a:solidFill>
                  <a:schemeClr val="tx1"/>
                </a:solidFill>
                <a:latin typeface="Arial"/>
                <a:cs typeface="Arial"/>
              </a:rPr>
              <a:t>thực</a:t>
            </a:r>
            <a:r>
              <a:rPr lang="en-US" sz="2000" spc="-5" dirty="0">
                <a:solidFill>
                  <a:schemeClr val="tx1"/>
                </a:solidFill>
                <a:latin typeface="Arial"/>
                <a:cs typeface="Arial"/>
              </a:rPr>
              <a:t> </a:t>
            </a:r>
            <a:r>
              <a:rPr lang="en-US" sz="2000" spc="-5" dirty="0" err="1">
                <a:solidFill>
                  <a:schemeClr val="tx1"/>
                </a:solidFill>
                <a:latin typeface="Arial"/>
                <a:cs typeface="Arial"/>
              </a:rPr>
              <a:t>thể</a:t>
            </a:r>
            <a:r>
              <a:rPr lang="en-US" sz="2000" spc="-5" dirty="0">
                <a:solidFill>
                  <a:schemeClr val="tx1"/>
                </a:solidFill>
                <a:latin typeface="Arial"/>
                <a:cs typeface="Arial"/>
              </a:rPr>
              <a:t>:</a:t>
            </a:r>
          </a:p>
          <a:p>
            <a:pPr marL="355600" marR="137795" indent="-342900" algn="just">
              <a:lnSpc>
                <a:spcPct val="100000"/>
              </a:lnSpc>
              <a:spcBef>
                <a:spcPts val="100"/>
              </a:spcBef>
              <a:buFont typeface="Wingdings" panose="05000000000000000000" pitchFamily="2" charset="2"/>
              <a:buChar char="Ø"/>
            </a:pPr>
            <a:r>
              <a:rPr lang="vi-VN" sz="2000" spc="-5" dirty="0">
                <a:solidFill>
                  <a:schemeClr val="tx1"/>
                </a:solidFill>
                <a:latin typeface="Arial"/>
                <a:cs typeface="Arial"/>
              </a:rPr>
              <a:t>Một Hotel </a:t>
            </a:r>
            <a:r>
              <a:rPr lang="vi-VN" sz="2000" dirty="0">
                <a:solidFill>
                  <a:schemeClr val="tx1"/>
                </a:solidFill>
                <a:latin typeface="Arial"/>
                <a:cs typeface="Arial"/>
              </a:rPr>
              <a:t>có </a:t>
            </a:r>
            <a:r>
              <a:rPr lang="vi-VN" sz="2000" spc="-5" dirty="0">
                <a:solidFill>
                  <a:schemeClr val="tx1"/>
                </a:solidFill>
                <a:latin typeface="Arial"/>
                <a:cs typeface="Arial"/>
              </a:rPr>
              <a:t>nhiều Room, một </a:t>
            </a:r>
            <a:r>
              <a:rPr lang="vi-VN" sz="2000" spc="-10" dirty="0">
                <a:solidFill>
                  <a:schemeClr val="tx1"/>
                </a:solidFill>
                <a:latin typeface="Arial"/>
                <a:cs typeface="Arial"/>
              </a:rPr>
              <a:t>Room </a:t>
            </a:r>
            <a:r>
              <a:rPr lang="vi-VN" sz="2000" spc="-5" dirty="0">
                <a:solidFill>
                  <a:schemeClr val="tx1"/>
                </a:solidFill>
                <a:latin typeface="Arial"/>
                <a:cs typeface="Arial"/>
              </a:rPr>
              <a:t>phải thuộc vào một Hotel nhất</a:t>
            </a:r>
            <a:r>
              <a:rPr lang="vi-VN" sz="2000" dirty="0">
                <a:solidFill>
                  <a:schemeClr val="tx1"/>
                </a:solidFill>
                <a:latin typeface="Arial"/>
                <a:cs typeface="Arial"/>
              </a:rPr>
              <a:t> </a:t>
            </a:r>
            <a:r>
              <a:rPr lang="vi-VN" sz="2000" spc="-10" dirty="0">
                <a:solidFill>
                  <a:schemeClr val="tx1"/>
                </a:solidFill>
                <a:latin typeface="Arial"/>
                <a:cs typeface="Arial"/>
              </a:rPr>
              <a:t>định</a:t>
            </a:r>
            <a:endParaRPr lang="vi-VN" sz="2000" dirty="0">
              <a:solidFill>
                <a:schemeClr val="tx1"/>
              </a:solidFill>
              <a:latin typeface="Arial"/>
              <a:cs typeface="Arial"/>
            </a:endParaRPr>
          </a:p>
          <a:p>
            <a:pPr marL="355600" marR="76200" indent="-342900" algn="just">
              <a:lnSpc>
                <a:spcPct val="100000"/>
              </a:lnSpc>
              <a:spcBef>
                <a:spcPts val="800"/>
              </a:spcBef>
              <a:buFont typeface="Wingdings" panose="05000000000000000000" pitchFamily="2" charset="2"/>
              <a:buChar char="Ø"/>
            </a:pPr>
            <a:r>
              <a:rPr lang="vi-VN" sz="2000" spc="-5" dirty="0">
                <a:solidFill>
                  <a:schemeClr val="tx1"/>
                </a:solidFill>
                <a:latin typeface="Arial"/>
                <a:cs typeface="Arial"/>
              </a:rPr>
              <a:t>Một Room </a:t>
            </a:r>
            <a:r>
              <a:rPr lang="vi-VN" sz="2000" dirty="0">
                <a:solidFill>
                  <a:schemeClr val="tx1"/>
                </a:solidFill>
                <a:latin typeface="Arial"/>
                <a:cs typeface="Arial"/>
              </a:rPr>
              <a:t>có </a:t>
            </a:r>
            <a:r>
              <a:rPr lang="vi-VN" sz="2000" spc="-5" dirty="0">
                <a:solidFill>
                  <a:schemeClr val="tx1"/>
                </a:solidFill>
                <a:latin typeface="Arial"/>
                <a:cs typeface="Arial"/>
              </a:rPr>
              <a:t>thể </a:t>
            </a:r>
            <a:r>
              <a:rPr lang="vi-VN" sz="2000" spc="-10" dirty="0">
                <a:solidFill>
                  <a:schemeClr val="tx1"/>
                </a:solidFill>
                <a:latin typeface="Arial"/>
                <a:cs typeface="Arial"/>
              </a:rPr>
              <a:t>đặt </a:t>
            </a:r>
            <a:r>
              <a:rPr lang="vi-VN" sz="2000" spc="-5" dirty="0">
                <a:solidFill>
                  <a:schemeClr val="tx1"/>
                </a:solidFill>
                <a:latin typeface="Arial"/>
                <a:cs typeface="Arial"/>
              </a:rPr>
              <a:t>bởi </a:t>
            </a:r>
            <a:r>
              <a:rPr lang="vi-VN" sz="2000" spc="-10" dirty="0">
                <a:solidFill>
                  <a:schemeClr val="tx1"/>
                </a:solidFill>
                <a:latin typeface="Arial"/>
                <a:cs typeface="Arial"/>
              </a:rPr>
              <a:t>nhiều </a:t>
            </a:r>
            <a:r>
              <a:rPr lang="vi-VN" sz="2000" spc="-5" dirty="0">
                <a:solidFill>
                  <a:schemeClr val="tx1"/>
                </a:solidFill>
                <a:latin typeface="Arial"/>
                <a:cs typeface="Arial"/>
              </a:rPr>
              <a:t>Client, một </a:t>
            </a:r>
            <a:r>
              <a:rPr lang="vi-VN" sz="2000" spc="-10" dirty="0">
                <a:solidFill>
                  <a:schemeClr val="tx1"/>
                </a:solidFill>
                <a:latin typeface="Arial"/>
                <a:cs typeface="Arial"/>
              </a:rPr>
              <a:t>Client </a:t>
            </a:r>
            <a:r>
              <a:rPr lang="vi-VN" sz="2000" spc="-5" dirty="0">
                <a:solidFill>
                  <a:schemeClr val="tx1"/>
                </a:solidFill>
                <a:latin typeface="Arial"/>
                <a:cs typeface="Arial"/>
              </a:rPr>
              <a:t>lại  </a:t>
            </a:r>
            <a:r>
              <a:rPr lang="vi-VN" sz="2000" dirty="0">
                <a:solidFill>
                  <a:schemeClr val="tx1"/>
                </a:solidFill>
                <a:latin typeface="Arial"/>
                <a:cs typeface="Arial"/>
              </a:rPr>
              <a:t>có </a:t>
            </a:r>
            <a:r>
              <a:rPr lang="vi-VN" sz="2000" spc="-5" dirty="0">
                <a:solidFill>
                  <a:schemeClr val="tx1"/>
                </a:solidFill>
                <a:latin typeface="Arial"/>
                <a:cs typeface="Arial"/>
              </a:rPr>
              <a:t>thể </a:t>
            </a:r>
            <a:r>
              <a:rPr lang="vi-VN" sz="2000" spc="-10" dirty="0">
                <a:solidFill>
                  <a:schemeClr val="tx1"/>
                </a:solidFill>
                <a:latin typeface="Arial"/>
                <a:cs typeface="Arial"/>
              </a:rPr>
              <a:t>đặt </a:t>
            </a:r>
            <a:r>
              <a:rPr lang="vi-VN" sz="2000" spc="-5" dirty="0">
                <a:solidFill>
                  <a:schemeClr val="tx1"/>
                </a:solidFill>
                <a:latin typeface="Arial"/>
                <a:cs typeface="Arial"/>
              </a:rPr>
              <a:t>nhiều Room </a:t>
            </a:r>
            <a:r>
              <a:rPr lang="vi-VN" sz="2000" dirty="0">
                <a:solidFill>
                  <a:schemeClr val="tx1"/>
                </a:solidFill>
                <a:latin typeface="Arial"/>
                <a:cs typeface="Arial"/>
              </a:rPr>
              <a:t>tại </a:t>
            </a:r>
            <a:r>
              <a:rPr lang="vi-VN" sz="2000" spc="-5" dirty="0">
                <a:solidFill>
                  <a:schemeClr val="tx1"/>
                </a:solidFill>
                <a:latin typeface="Arial"/>
                <a:cs typeface="Arial"/>
              </a:rPr>
              <a:t>nhiều thời </a:t>
            </a:r>
            <a:r>
              <a:rPr lang="vi-VN" sz="2000" spc="-10" dirty="0">
                <a:solidFill>
                  <a:schemeClr val="tx1"/>
                </a:solidFill>
                <a:latin typeface="Arial"/>
                <a:cs typeface="Arial"/>
              </a:rPr>
              <a:t>điểm </a:t>
            </a:r>
            <a:r>
              <a:rPr lang="vi-VN" sz="2000" spc="-5" dirty="0">
                <a:solidFill>
                  <a:schemeClr val="tx1"/>
                </a:solidFill>
                <a:latin typeface="Arial"/>
                <a:cs typeface="Arial"/>
              </a:rPr>
              <a:t>khác</a:t>
            </a:r>
            <a:r>
              <a:rPr lang="vi-VN" sz="2000" spc="-20" dirty="0">
                <a:solidFill>
                  <a:schemeClr val="tx1"/>
                </a:solidFill>
                <a:latin typeface="Arial"/>
                <a:cs typeface="Arial"/>
              </a:rPr>
              <a:t> </a:t>
            </a:r>
            <a:r>
              <a:rPr lang="vi-VN" sz="2000" spc="-5" dirty="0">
                <a:solidFill>
                  <a:schemeClr val="tx1"/>
                </a:solidFill>
                <a:latin typeface="Arial"/>
                <a:cs typeface="Arial"/>
              </a:rPr>
              <a:t>nhau</a:t>
            </a:r>
            <a:r>
              <a:rPr lang="en-US" spc="-5" dirty="0">
                <a:solidFill>
                  <a:schemeClr val="tx1"/>
                </a:solidFill>
                <a:latin typeface="Arial"/>
                <a:cs typeface="Arial"/>
              </a:rPr>
              <a:t> </a:t>
            </a:r>
            <a:r>
              <a:rPr lang="vi-VN" sz="2000" dirty="0">
                <a:solidFill>
                  <a:schemeClr val="tx1"/>
                </a:solidFill>
                <a:latin typeface="Arial"/>
                <a:cs typeface="Arial"/>
              </a:rPr>
              <a:t>→ </a:t>
            </a:r>
            <a:r>
              <a:rPr lang="vi-VN" sz="2000" spc="-10" dirty="0">
                <a:solidFill>
                  <a:schemeClr val="tx1"/>
                </a:solidFill>
                <a:latin typeface="Arial"/>
                <a:cs typeface="Arial"/>
              </a:rPr>
              <a:t>Đề xuất </a:t>
            </a:r>
            <a:r>
              <a:rPr lang="vi-VN" sz="2000" spc="-5" dirty="0">
                <a:solidFill>
                  <a:schemeClr val="tx1"/>
                </a:solidFill>
                <a:latin typeface="Arial"/>
                <a:cs typeface="Arial"/>
              </a:rPr>
              <a:t>thêm một lớp</a:t>
            </a:r>
            <a:r>
              <a:rPr lang="vi-VN" sz="2000" spc="80" dirty="0">
                <a:solidFill>
                  <a:schemeClr val="tx1"/>
                </a:solidFill>
                <a:latin typeface="Arial"/>
                <a:cs typeface="Arial"/>
              </a:rPr>
              <a:t> </a:t>
            </a:r>
            <a:r>
              <a:rPr lang="vi-VN" sz="2000" spc="-10" dirty="0">
                <a:solidFill>
                  <a:schemeClr val="tx1"/>
                </a:solidFill>
                <a:latin typeface="Arial"/>
                <a:cs typeface="Arial"/>
              </a:rPr>
              <a:t>Booking</a:t>
            </a:r>
            <a:endParaRPr lang="vi-VN" sz="2000" dirty="0">
              <a:solidFill>
                <a:schemeClr val="tx1"/>
              </a:solidFill>
              <a:latin typeface="Arial"/>
              <a:cs typeface="Arial"/>
            </a:endParaRPr>
          </a:p>
          <a:p>
            <a:pPr marL="355600" marR="5080" indent="-342900" algn="just">
              <a:lnSpc>
                <a:spcPct val="100000"/>
              </a:lnSpc>
              <a:spcBef>
                <a:spcPts val="800"/>
              </a:spcBef>
              <a:buFont typeface="Wingdings" panose="05000000000000000000" pitchFamily="2" charset="2"/>
              <a:buChar char="Ø"/>
            </a:pPr>
            <a:r>
              <a:rPr lang="vi-VN" sz="2000" spc="-5" dirty="0">
                <a:solidFill>
                  <a:schemeClr val="tx1"/>
                </a:solidFill>
                <a:latin typeface="Arial"/>
                <a:cs typeface="Arial"/>
              </a:rPr>
              <a:t>Một </a:t>
            </a:r>
            <a:r>
              <a:rPr lang="vi-VN" sz="2000" spc="-10" dirty="0">
                <a:solidFill>
                  <a:schemeClr val="tx1"/>
                </a:solidFill>
                <a:latin typeface="Arial"/>
                <a:cs typeface="Arial"/>
              </a:rPr>
              <a:t>Booking </a:t>
            </a:r>
            <a:r>
              <a:rPr lang="vi-VN" sz="2000" dirty="0">
                <a:solidFill>
                  <a:schemeClr val="tx1"/>
                </a:solidFill>
                <a:latin typeface="Arial"/>
                <a:cs typeface="Arial"/>
              </a:rPr>
              <a:t>có thể </a:t>
            </a:r>
            <a:r>
              <a:rPr lang="vi-VN" sz="2000" spc="-5" dirty="0">
                <a:solidFill>
                  <a:schemeClr val="tx1"/>
                </a:solidFill>
                <a:latin typeface="Arial"/>
                <a:cs typeface="Arial"/>
              </a:rPr>
              <a:t>dùng </a:t>
            </a:r>
            <a:r>
              <a:rPr lang="vi-VN" sz="2000" spc="-10" dirty="0">
                <a:solidFill>
                  <a:schemeClr val="tx1"/>
                </a:solidFill>
                <a:latin typeface="Arial"/>
                <a:cs typeface="Arial"/>
              </a:rPr>
              <a:t>nhiều </a:t>
            </a:r>
            <a:r>
              <a:rPr lang="vi-VN" sz="2000" spc="-5" dirty="0">
                <a:solidFill>
                  <a:schemeClr val="tx1"/>
                </a:solidFill>
                <a:latin typeface="Arial"/>
                <a:cs typeface="Arial"/>
              </a:rPr>
              <a:t>Service khác </a:t>
            </a:r>
            <a:r>
              <a:rPr lang="vi-VN" sz="2000" spc="-10" dirty="0">
                <a:solidFill>
                  <a:schemeClr val="tx1"/>
                </a:solidFill>
                <a:latin typeface="Arial"/>
                <a:cs typeface="Arial"/>
              </a:rPr>
              <a:t>nhau,  </a:t>
            </a:r>
            <a:r>
              <a:rPr lang="vi-VN" sz="2000" spc="-5" dirty="0">
                <a:solidFill>
                  <a:schemeClr val="tx1"/>
                </a:solidFill>
                <a:latin typeface="Arial"/>
                <a:cs typeface="Arial"/>
              </a:rPr>
              <a:t>một Service lại </a:t>
            </a:r>
            <a:r>
              <a:rPr lang="vi-VN" sz="2000" dirty="0">
                <a:solidFill>
                  <a:schemeClr val="tx1"/>
                </a:solidFill>
                <a:latin typeface="Arial"/>
                <a:cs typeface="Arial"/>
              </a:rPr>
              <a:t>có thể </a:t>
            </a:r>
            <a:r>
              <a:rPr lang="vi-VN" sz="2000" spc="-5" dirty="0">
                <a:solidFill>
                  <a:schemeClr val="tx1"/>
                </a:solidFill>
                <a:latin typeface="Arial"/>
                <a:cs typeface="Arial"/>
              </a:rPr>
              <a:t>được </a:t>
            </a:r>
            <a:r>
              <a:rPr lang="vi-VN" sz="2000" dirty="0">
                <a:solidFill>
                  <a:schemeClr val="tx1"/>
                </a:solidFill>
                <a:latin typeface="Arial"/>
                <a:cs typeface="Arial"/>
              </a:rPr>
              <a:t>sử </a:t>
            </a:r>
            <a:r>
              <a:rPr lang="vi-VN" sz="2000" spc="-5" dirty="0">
                <a:solidFill>
                  <a:schemeClr val="tx1"/>
                </a:solidFill>
                <a:latin typeface="Arial"/>
                <a:cs typeface="Arial"/>
              </a:rPr>
              <a:t>dụng bởi </a:t>
            </a:r>
            <a:r>
              <a:rPr lang="vi-VN" sz="2000" spc="-10" dirty="0">
                <a:solidFill>
                  <a:schemeClr val="tx1"/>
                </a:solidFill>
                <a:latin typeface="Arial"/>
                <a:cs typeface="Arial"/>
              </a:rPr>
              <a:t>nhiều  Booking </a:t>
            </a:r>
            <a:r>
              <a:rPr lang="vi-VN" sz="2000" spc="-5" dirty="0">
                <a:solidFill>
                  <a:schemeClr val="tx1"/>
                </a:solidFill>
                <a:latin typeface="Arial"/>
                <a:cs typeface="Arial"/>
              </a:rPr>
              <a:t>khác nhau </a:t>
            </a:r>
            <a:r>
              <a:rPr lang="vi-VN" sz="2000" dirty="0">
                <a:solidFill>
                  <a:schemeClr val="tx1"/>
                </a:solidFill>
                <a:latin typeface="Arial"/>
                <a:cs typeface="Arial"/>
              </a:rPr>
              <a:t>→ </a:t>
            </a:r>
            <a:r>
              <a:rPr lang="vi-VN" sz="2000" spc="-10" dirty="0">
                <a:solidFill>
                  <a:schemeClr val="tx1"/>
                </a:solidFill>
                <a:latin typeface="Arial"/>
                <a:cs typeface="Arial"/>
              </a:rPr>
              <a:t>Đề xuất </a:t>
            </a:r>
            <a:r>
              <a:rPr lang="vi-VN" sz="2000" spc="-5" dirty="0">
                <a:solidFill>
                  <a:schemeClr val="tx1"/>
                </a:solidFill>
                <a:latin typeface="Arial"/>
                <a:cs typeface="Arial"/>
              </a:rPr>
              <a:t>thêm lớp</a:t>
            </a:r>
            <a:r>
              <a:rPr lang="vi-VN" sz="2000" spc="65" dirty="0">
                <a:solidFill>
                  <a:schemeClr val="tx1"/>
                </a:solidFill>
                <a:latin typeface="Arial"/>
                <a:cs typeface="Arial"/>
              </a:rPr>
              <a:t> </a:t>
            </a:r>
            <a:r>
              <a:rPr lang="vi-VN" sz="2000" spc="-5" dirty="0">
                <a:solidFill>
                  <a:schemeClr val="tx1"/>
                </a:solidFill>
                <a:latin typeface="Arial"/>
                <a:cs typeface="Arial"/>
              </a:rPr>
              <a:t>UsedService</a:t>
            </a:r>
            <a:endParaRPr lang="vi-VN" sz="2000" dirty="0">
              <a:solidFill>
                <a:schemeClr val="tx1"/>
              </a:solidFill>
              <a:latin typeface="Arial"/>
              <a:cs typeface="Arial"/>
            </a:endParaRPr>
          </a:p>
          <a:p>
            <a:pPr marL="355600" marR="226695" indent="-342900" algn="just">
              <a:lnSpc>
                <a:spcPct val="100000"/>
              </a:lnSpc>
              <a:spcBef>
                <a:spcPts val="800"/>
              </a:spcBef>
              <a:buFont typeface="Wingdings" panose="05000000000000000000" pitchFamily="2" charset="2"/>
              <a:buChar char="Ø"/>
            </a:pPr>
            <a:r>
              <a:rPr lang="vi-VN" sz="2000" spc="-5" dirty="0">
                <a:solidFill>
                  <a:schemeClr val="tx1"/>
                </a:solidFill>
                <a:latin typeface="Arial"/>
                <a:cs typeface="Arial"/>
              </a:rPr>
              <a:t>Một </a:t>
            </a:r>
            <a:r>
              <a:rPr lang="vi-VN" sz="2000" spc="-10" dirty="0">
                <a:solidFill>
                  <a:schemeClr val="tx1"/>
                </a:solidFill>
                <a:latin typeface="Arial"/>
                <a:cs typeface="Arial"/>
              </a:rPr>
              <a:t>Booking </a:t>
            </a:r>
            <a:r>
              <a:rPr lang="vi-VN" sz="2000" dirty="0">
                <a:solidFill>
                  <a:schemeClr val="tx1"/>
                </a:solidFill>
                <a:latin typeface="Arial"/>
                <a:cs typeface="Arial"/>
              </a:rPr>
              <a:t>có thể </a:t>
            </a:r>
            <a:r>
              <a:rPr lang="vi-VN" sz="2000" spc="-5" dirty="0">
                <a:solidFill>
                  <a:schemeClr val="tx1"/>
                </a:solidFill>
                <a:latin typeface="Arial"/>
                <a:cs typeface="Arial"/>
              </a:rPr>
              <a:t>được </a:t>
            </a:r>
            <a:r>
              <a:rPr lang="vi-VN" sz="2000" spc="-10" dirty="0">
                <a:solidFill>
                  <a:schemeClr val="tx1"/>
                </a:solidFill>
                <a:latin typeface="Arial"/>
                <a:cs typeface="Arial"/>
              </a:rPr>
              <a:t>thanh </a:t>
            </a:r>
            <a:r>
              <a:rPr lang="vi-VN" sz="2000" spc="-5" dirty="0">
                <a:solidFill>
                  <a:schemeClr val="tx1"/>
                </a:solidFill>
                <a:latin typeface="Arial"/>
                <a:cs typeface="Arial"/>
              </a:rPr>
              <a:t>toán </a:t>
            </a:r>
            <a:r>
              <a:rPr lang="vi-VN" sz="2000" spc="-10" dirty="0">
                <a:solidFill>
                  <a:schemeClr val="tx1"/>
                </a:solidFill>
                <a:latin typeface="Arial"/>
                <a:cs typeface="Arial"/>
              </a:rPr>
              <a:t>nhiều </a:t>
            </a:r>
            <a:r>
              <a:rPr lang="vi-VN" sz="2000" spc="-5" dirty="0">
                <a:solidFill>
                  <a:schemeClr val="tx1"/>
                </a:solidFill>
                <a:latin typeface="Arial"/>
                <a:cs typeface="Arial"/>
              </a:rPr>
              <a:t>lần khác  nhau </a:t>
            </a:r>
            <a:r>
              <a:rPr lang="vi-VN" sz="2000" spc="-10" dirty="0">
                <a:solidFill>
                  <a:schemeClr val="tx1"/>
                </a:solidFill>
                <a:latin typeface="Arial"/>
                <a:cs typeface="Arial"/>
              </a:rPr>
              <a:t>nên </a:t>
            </a:r>
            <a:r>
              <a:rPr lang="vi-VN" sz="2000" dirty="0">
                <a:solidFill>
                  <a:schemeClr val="tx1"/>
                </a:solidFill>
                <a:latin typeface="Arial"/>
                <a:cs typeface="Arial"/>
              </a:rPr>
              <a:t>có </a:t>
            </a:r>
            <a:r>
              <a:rPr lang="vi-VN" sz="2000" spc="-5" dirty="0">
                <a:solidFill>
                  <a:schemeClr val="tx1"/>
                </a:solidFill>
                <a:latin typeface="Arial"/>
                <a:cs typeface="Arial"/>
              </a:rPr>
              <a:t>thể có </a:t>
            </a:r>
            <a:r>
              <a:rPr lang="vi-VN" sz="2000" spc="-10" dirty="0">
                <a:solidFill>
                  <a:schemeClr val="tx1"/>
                </a:solidFill>
                <a:latin typeface="Arial"/>
                <a:cs typeface="Arial"/>
              </a:rPr>
              <a:t>nhiều</a:t>
            </a:r>
            <a:r>
              <a:rPr lang="vi-VN" sz="2000" spc="10" dirty="0">
                <a:solidFill>
                  <a:schemeClr val="tx1"/>
                </a:solidFill>
                <a:latin typeface="Arial"/>
                <a:cs typeface="Arial"/>
              </a:rPr>
              <a:t> </a:t>
            </a:r>
            <a:r>
              <a:rPr lang="vi-VN" sz="2000" spc="-10" dirty="0">
                <a:solidFill>
                  <a:schemeClr val="tx1"/>
                </a:solidFill>
                <a:latin typeface="Arial"/>
                <a:cs typeface="Arial"/>
              </a:rPr>
              <a:t>Bill</a:t>
            </a:r>
            <a:endParaRPr lang="vi-VN" sz="2000" dirty="0">
              <a:solidFill>
                <a:schemeClr val="tx1"/>
              </a:solidFill>
              <a:latin typeface="Arial"/>
              <a:cs typeface="Arial"/>
            </a:endParaRPr>
          </a:p>
          <a:p>
            <a:pPr marL="355600" indent="-342900" algn="just">
              <a:lnSpc>
                <a:spcPct val="100000"/>
              </a:lnSpc>
              <a:spcBef>
                <a:spcPts val="800"/>
              </a:spcBef>
              <a:buFont typeface="Wingdings" panose="05000000000000000000" pitchFamily="2" charset="2"/>
              <a:buChar char="Ø"/>
            </a:pPr>
            <a:r>
              <a:rPr lang="vi-VN" sz="2000" spc="-5" dirty="0">
                <a:solidFill>
                  <a:schemeClr val="tx1"/>
                </a:solidFill>
                <a:latin typeface="Arial"/>
                <a:cs typeface="Arial"/>
              </a:rPr>
              <a:t>Mỗi </a:t>
            </a:r>
            <a:r>
              <a:rPr lang="vi-VN" sz="2000" spc="-10" dirty="0">
                <a:solidFill>
                  <a:schemeClr val="tx1"/>
                </a:solidFill>
                <a:latin typeface="Arial"/>
                <a:cs typeface="Arial"/>
              </a:rPr>
              <a:t>Bill </a:t>
            </a:r>
            <a:r>
              <a:rPr lang="vi-VN" sz="2000" dirty="0">
                <a:solidFill>
                  <a:schemeClr val="tx1"/>
                </a:solidFill>
                <a:latin typeface="Arial"/>
                <a:cs typeface="Arial"/>
              </a:rPr>
              <a:t>có </a:t>
            </a:r>
            <a:r>
              <a:rPr lang="vi-VN" sz="2000" spc="-5" dirty="0">
                <a:solidFill>
                  <a:schemeClr val="tx1"/>
                </a:solidFill>
                <a:latin typeface="Arial"/>
                <a:cs typeface="Arial"/>
              </a:rPr>
              <a:t>tối đa một User lập </a:t>
            </a:r>
            <a:r>
              <a:rPr lang="vi-VN" sz="2000" dirty="0">
                <a:solidFill>
                  <a:schemeClr val="tx1"/>
                </a:solidFill>
                <a:latin typeface="Arial"/>
                <a:cs typeface="Arial"/>
              </a:rPr>
              <a:t>và </a:t>
            </a:r>
            <a:r>
              <a:rPr lang="vi-VN" sz="2000" spc="-5" dirty="0">
                <a:solidFill>
                  <a:schemeClr val="tx1"/>
                </a:solidFill>
                <a:latin typeface="Arial"/>
                <a:cs typeface="Arial"/>
              </a:rPr>
              <a:t>nhận thanh toán.</a:t>
            </a:r>
            <a:endParaRPr lang="vi-VN" sz="2000" dirty="0">
              <a:solidFill>
                <a:schemeClr val="tx1"/>
              </a:solidFill>
              <a:latin typeface="Arial"/>
              <a:cs typeface="Arial"/>
            </a:endParaRPr>
          </a:p>
        </p:txBody>
      </p:sp>
    </p:spTree>
    <p:extLst>
      <p:ext uri="{BB962C8B-B14F-4D97-AF65-F5344CB8AC3E}">
        <p14:creationId xmlns:p14="http://schemas.microsoft.com/office/powerpoint/2010/main" val="2473117322"/>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aa-ET" sz="2800" dirty="0"/>
          </a:p>
        </p:txBody>
      </p:sp>
      <p:sp>
        <p:nvSpPr>
          <p:cNvPr id="6" name="object 3">
            <a:extLst>
              <a:ext uri="{FF2B5EF4-FFF2-40B4-BE49-F238E27FC236}">
                <a16:creationId xmlns:a16="http://schemas.microsoft.com/office/drawing/2014/main" id="{24F14E0B-9074-4FF3-9B58-96F5538779B8}"/>
              </a:ext>
            </a:extLst>
          </p:cNvPr>
          <p:cNvSpPr/>
          <p:nvPr/>
        </p:nvSpPr>
        <p:spPr>
          <a:xfrm>
            <a:off x="3894758" y="1163982"/>
            <a:ext cx="5787390" cy="543560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796809874"/>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Trích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các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và</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xây</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dựng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sơ</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đồ</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lớp</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93505" y="1246119"/>
            <a:ext cx="8660296" cy="4692650"/>
          </a:xfrm>
        </p:spPr>
        <p:txBody>
          <a:bodyPr>
            <a:noAutofit/>
          </a:bodyPr>
          <a:lstStyle/>
          <a:p>
            <a:pPr marL="12700" marR="239395">
              <a:lnSpc>
                <a:spcPct val="127800"/>
              </a:lnSpc>
              <a:spcBef>
                <a:spcPts val="100"/>
              </a:spcBef>
            </a:pPr>
            <a:r>
              <a:rPr lang="en-US" b="1" spc="-5" dirty="0" err="1">
                <a:solidFill>
                  <a:schemeClr val="tx1"/>
                </a:solidFill>
                <a:latin typeface="Arial"/>
                <a:cs typeface="Arial"/>
              </a:rPr>
              <a:t>Đề</a:t>
            </a:r>
            <a:r>
              <a:rPr lang="en-US" b="1" spc="-5" dirty="0">
                <a:solidFill>
                  <a:schemeClr val="tx1"/>
                </a:solidFill>
                <a:latin typeface="Arial"/>
                <a:cs typeface="Arial"/>
              </a:rPr>
              <a:t> </a:t>
            </a:r>
            <a:r>
              <a:rPr lang="en-US" b="1" spc="-5" dirty="0" err="1">
                <a:solidFill>
                  <a:schemeClr val="tx1"/>
                </a:solidFill>
                <a:latin typeface="Arial"/>
                <a:cs typeface="Arial"/>
              </a:rPr>
              <a:t>xuất</a:t>
            </a:r>
            <a:r>
              <a:rPr lang="en-US" b="1" spc="-5" dirty="0">
                <a:solidFill>
                  <a:schemeClr val="tx1"/>
                </a:solidFill>
                <a:latin typeface="Arial"/>
                <a:cs typeface="Arial"/>
              </a:rPr>
              <a:t> </a:t>
            </a:r>
            <a:r>
              <a:rPr lang="en-US" b="1" spc="-5" dirty="0" err="1">
                <a:solidFill>
                  <a:schemeClr val="tx1"/>
                </a:solidFill>
                <a:latin typeface="Arial"/>
                <a:cs typeface="Arial"/>
              </a:rPr>
              <a:t>lớp</a:t>
            </a:r>
            <a:r>
              <a:rPr lang="en-US" b="1" spc="-5" dirty="0">
                <a:solidFill>
                  <a:schemeClr val="tx1"/>
                </a:solidFill>
                <a:latin typeface="Arial"/>
                <a:cs typeface="Arial"/>
              </a:rPr>
              <a:t> </a:t>
            </a:r>
            <a:r>
              <a:rPr lang="en-US" b="1" spc="-5" dirty="0" err="1">
                <a:solidFill>
                  <a:schemeClr val="tx1"/>
                </a:solidFill>
                <a:latin typeface="Arial"/>
                <a:cs typeface="Arial"/>
              </a:rPr>
              <a:t>điều</a:t>
            </a:r>
            <a:r>
              <a:rPr lang="en-US" b="1" spc="-5" dirty="0">
                <a:solidFill>
                  <a:schemeClr val="tx1"/>
                </a:solidFill>
                <a:latin typeface="Arial"/>
                <a:cs typeface="Arial"/>
              </a:rPr>
              <a:t> </a:t>
            </a:r>
            <a:r>
              <a:rPr lang="en-US" b="1" spc="-5" dirty="0" err="1">
                <a:solidFill>
                  <a:schemeClr val="tx1"/>
                </a:solidFill>
                <a:latin typeface="Arial"/>
                <a:cs typeface="Arial"/>
              </a:rPr>
              <a:t>khiển</a:t>
            </a:r>
            <a:r>
              <a:rPr lang="en-US" b="1" spc="-5" dirty="0">
                <a:solidFill>
                  <a:schemeClr val="tx1"/>
                </a:solidFill>
                <a:latin typeface="Arial"/>
                <a:cs typeface="Arial"/>
              </a:rPr>
              <a:t>:</a:t>
            </a:r>
            <a:endParaRPr lang="en-US" sz="2000" b="1" spc="-5" dirty="0">
              <a:solidFill>
                <a:schemeClr val="tx1"/>
              </a:solidFill>
              <a:latin typeface="Arial"/>
              <a:cs typeface="Arial"/>
            </a:endParaRPr>
          </a:p>
          <a:p>
            <a:pPr marL="355600" marR="239395" indent="-342900">
              <a:lnSpc>
                <a:spcPct val="127800"/>
              </a:lnSpc>
              <a:spcBef>
                <a:spcPts val="100"/>
              </a:spcBef>
              <a:buFont typeface="Wingdings" panose="05000000000000000000" pitchFamily="2" charset="2"/>
              <a:buChar char="Ø"/>
            </a:pPr>
            <a:r>
              <a:rPr lang="en-US" sz="2000" spc="-5" dirty="0" err="1">
                <a:solidFill>
                  <a:schemeClr val="tx1"/>
                </a:solidFill>
                <a:latin typeface="Arial"/>
                <a:cs typeface="Arial"/>
              </a:rPr>
              <a:t>Lớp</a:t>
            </a:r>
            <a:r>
              <a:rPr lang="en-US" sz="2000" spc="-5" dirty="0">
                <a:solidFill>
                  <a:schemeClr val="tx1"/>
                </a:solidFill>
                <a:latin typeface="Arial"/>
                <a:cs typeface="Arial"/>
              </a:rPr>
              <a:t> </a:t>
            </a:r>
            <a:r>
              <a:rPr lang="en-US" sz="2000" spc="-5" dirty="0" err="1">
                <a:solidFill>
                  <a:schemeClr val="tx1"/>
                </a:solidFill>
                <a:latin typeface="Arial"/>
                <a:cs typeface="Arial"/>
              </a:rPr>
              <a:t>điều</a:t>
            </a:r>
            <a:r>
              <a:rPr lang="en-US" sz="2000" spc="-5" dirty="0">
                <a:solidFill>
                  <a:schemeClr val="tx1"/>
                </a:solidFill>
                <a:latin typeface="Arial"/>
                <a:cs typeface="Arial"/>
              </a:rPr>
              <a:t> </a:t>
            </a:r>
            <a:r>
              <a:rPr lang="en-US" sz="2000" spc="-5" dirty="0" err="1">
                <a:solidFill>
                  <a:schemeClr val="tx1"/>
                </a:solidFill>
                <a:latin typeface="Arial"/>
                <a:cs typeface="Arial"/>
              </a:rPr>
              <a:t>khiển</a:t>
            </a:r>
            <a:r>
              <a:rPr lang="en-US" sz="2000" spc="-5" dirty="0">
                <a:solidFill>
                  <a:schemeClr val="tx1"/>
                </a:solidFill>
                <a:latin typeface="Arial"/>
                <a:cs typeface="Arial"/>
              </a:rPr>
              <a:t> </a:t>
            </a:r>
            <a:r>
              <a:rPr lang="en-US" sz="2000" dirty="0" err="1">
                <a:solidFill>
                  <a:schemeClr val="tx1"/>
                </a:solidFill>
                <a:latin typeface="Arial"/>
                <a:cs typeface="Arial"/>
              </a:rPr>
              <a:t>cho</a:t>
            </a:r>
            <a:r>
              <a:rPr lang="en-US" sz="2000" dirty="0">
                <a:solidFill>
                  <a:schemeClr val="tx1"/>
                </a:solidFill>
                <a:latin typeface="Arial"/>
                <a:cs typeface="Arial"/>
              </a:rPr>
              <a:t> </a:t>
            </a:r>
            <a:r>
              <a:rPr lang="en-US" sz="2000" spc="-5" dirty="0" err="1">
                <a:solidFill>
                  <a:schemeClr val="tx1"/>
                </a:solidFill>
                <a:latin typeface="Arial"/>
                <a:cs typeface="Arial"/>
              </a:rPr>
              <a:t>modul</a:t>
            </a:r>
            <a:r>
              <a:rPr lang="en-US" sz="2000" spc="-5" dirty="0">
                <a:solidFill>
                  <a:schemeClr val="tx1"/>
                </a:solidFill>
                <a:latin typeface="Arial"/>
                <a:cs typeface="Arial"/>
              </a:rPr>
              <a:t> Manager: </a:t>
            </a:r>
            <a:r>
              <a:rPr lang="en-US" sz="2000" spc="-5" dirty="0" err="1">
                <a:solidFill>
                  <a:schemeClr val="tx1"/>
                </a:solidFill>
                <a:latin typeface="Arial"/>
                <a:cs typeface="Arial"/>
              </a:rPr>
              <a:t>ManagerCtr</a:t>
            </a:r>
            <a:endParaRPr lang="en-US" sz="2000" spc="-5" dirty="0">
              <a:solidFill>
                <a:schemeClr val="tx1"/>
              </a:solidFill>
              <a:latin typeface="Arial"/>
              <a:cs typeface="Arial"/>
            </a:endParaRPr>
          </a:p>
          <a:p>
            <a:pPr marL="355600" marR="239395" indent="-342900">
              <a:lnSpc>
                <a:spcPct val="127800"/>
              </a:lnSpc>
              <a:spcBef>
                <a:spcPts val="100"/>
              </a:spcBef>
              <a:buFont typeface="Wingdings" panose="05000000000000000000" pitchFamily="2" charset="2"/>
              <a:buChar char="Ø"/>
            </a:pPr>
            <a:r>
              <a:rPr lang="en-US" sz="2000" spc="-5" dirty="0" err="1">
                <a:solidFill>
                  <a:schemeClr val="tx1"/>
                </a:solidFill>
                <a:latin typeface="Arial"/>
                <a:cs typeface="Arial"/>
              </a:rPr>
              <a:t>Lớp</a:t>
            </a:r>
            <a:r>
              <a:rPr lang="en-US" sz="2000" spc="-5" dirty="0">
                <a:solidFill>
                  <a:schemeClr val="tx1"/>
                </a:solidFill>
                <a:latin typeface="Arial"/>
                <a:cs typeface="Arial"/>
              </a:rPr>
              <a:t> </a:t>
            </a:r>
            <a:r>
              <a:rPr lang="en-US" sz="2000" spc="-5" dirty="0" err="1">
                <a:solidFill>
                  <a:schemeClr val="tx1"/>
                </a:solidFill>
                <a:latin typeface="Arial"/>
                <a:cs typeface="Arial"/>
              </a:rPr>
              <a:t>điều</a:t>
            </a:r>
            <a:r>
              <a:rPr lang="en-US" sz="2000" spc="-5" dirty="0">
                <a:solidFill>
                  <a:schemeClr val="tx1"/>
                </a:solidFill>
                <a:latin typeface="Arial"/>
                <a:cs typeface="Arial"/>
              </a:rPr>
              <a:t> </a:t>
            </a:r>
            <a:r>
              <a:rPr lang="en-US" sz="2000" spc="-5" dirty="0" err="1">
                <a:solidFill>
                  <a:schemeClr val="tx1"/>
                </a:solidFill>
                <a:latin typeface="Arial"/>
                <a:cs typeface="Arial"/>
              </a:rPr>
              <a:t>khiển</a:t>
            </a:r>
            <a:r>
              <a:rPr lang="en-US" sz="2000" spc="-5" dirty="0">
                <a:solidFill>
                  <a:schemeClr val="tx1"/>
                </a:solidFill>
                <a:latin typeface="Arial"/>
                <a:cs typeface="Arial"/>
              </a:rPr>
              <a:t> </a:t>
            </a:r>
            <a:r>
              <a:rPr lang="en-US" sz="2000" dirty="0" err="1">
                <a:solidFill>
                  <a:schemeClr val="tx1"/>
                </a:solidFill>
                <a:latin typeface="Arial"/>
                <a:cs typeface="Arial"/>
              </a:rPr>
              <a:t>cho</a:t>
            </a:r>
            <a:r>
              <a:rPr lang="en-US" sz="2000" dirty="0">
                <a:solidFill>
                  <a:schemeClr val="tx1"/>
                </a:solidFill>
                <a:latin typeface="Arial"/>
                <a:cs typeface="Arial"/>
              </a:rPr>
              <a:t> </a:t>
            </a:r>
            <a:r>
              <a:rPr lang="en-US" sz="2000" spc="-5" dirty="0" err="1">
                <a:solidFill>
                  <a:schemeClr val="tx1"/>
                </a:solidFill>
                <a:latin typeface="Arial"/>
                <a:cs typeface="Arial"/>
              </a:rPr>
              <a:t>modul</a:t>
            </a:r>
            <a:r>
              <a:rPr lang="en-US" sz="2000" spc="-5" dirty="0">
                <a:solidFill>
                  <a:schemeClr val="tx1"/>
                </a:solidFill>
                <a:latin typeface="Arial"/>
                <a:cs typeface="Arial"/>
              </a:rPr>
              <a:t> Admin:</a:t>
            </a:r>
            <a:r>
              <a:rPr lang="en-US" sz="2000" spc="-30" dirty="0">
                <a:solidFill>
                  <a:schemeClr val="tx1"/>
                </a:solidFill>
                <a:latin typeface="Arial"/>
                <a:cs typeface="Arial"/>
              </a:rPr>
              <a:t> </a:t>
            </a:r>
            <a:r>
              <a:rPr lang="en-US" sz="2000" spc="-5" dirty="0" err="1">
                <a:solidFill>
                  <a:schemeClr val="tx1"/>
                </a:solidFill>
                <a:latin typeface="Arial"/>
                <a:cs typeface="Arial"/>
              </a:rPr>
              <a:t>AdminCtr</a:t>
            </a:r>
            <a:endParaRPr lang="en-US" sz="2000" dirty="0">
              <a:solidFill>
                <a:schemeClr val="tx1"/>
              </a:solidFill>
              <a:latin typeface="Arial"/>
              <a:cs typeface="Arial"/>
            </a:endParaRPr>
          </a:p>
          <a:p>
            <a:pPr marL="355600" indent="-342900">
              <a:lnSpc>
                <a:spcPct val="100000"/>
              </a:lnSpc>
              <a:spcBef>
                <a:spcPts val="800"/>
              </a:spcBef>
              <a:buFont typeface="Wingdings" panose="05000000000000000000" pitchFamily="2" charset="2"/>
              <a:buChar char="Ø"/>
            </a:pPr>
            <a:r>
              <a:rPr lang="en-US" sz="2000" spc="-5" dirty="0" err="1">
                <a:solidFill>
                  <a:schemeClr val="tx1"/>
                </a:solidFill>
                <a:latin typeface="Arial"/>
                <a:cs typeface="Arial"/>
              </a:rPr>
              <a:t>Lớp</a:t>
            </a:r>
            <a:r>
              <a:rPr lang="en-US" sz="2000" spc="-5" dirty="0">
                <a:solidFill>
                  <a:schemeClr val="tx1"/>
                </a:solidFill>
                <a:latin typeface="Arial"/>
                <a:cs typeface="Arial"/>
              </a:rPr>
              <a:t> </a:t>
            </a:r>
            <a:r>
              <a:rPr lang="en-US" sz="2000" spc="-5" dirty="0" err="1">
                <a:solidFill>
                  <a:schemeClr val="tx1"/>
                </a:solidFill>
                <a:latin typeface="Arial"/>
                <a:cs typeface="Arial"/>
              </a:rPr>
              <a:t>điều</a:t>
            </a:r>
            <a:r>
              <a:rPr lang="en-US" sz="2000" spc="-5" dirty="0">
                <a:solidFill>
                  <a:schemeClr val="tx1"/>
                </a:solidFill>
                <a:latin typeface="Arial"/>
                <a:cs typeface="Arial"/>
              </a:rPr>
              <a:t> </a:t>
            </a:r>
            <a:r>
              <a:rPr lang="en-US" sz="2000" spc="-5" dirty="0" err="1">
                <a:solidFill>
                  <a:schemeClr val="tx1"/>
                </a:solidFill>
                <a:latin typeface="Arial"/>
                <a:cs typeface="Arial"/>
              </a:rPr>
              <a:t>khiển</a:t>
            </a:r>
            <a:r>
              <a:rPr lang="en-US" sz="2000" spc="-5" dirty="0">
                <a:solidFill>
                  <a:schemeClr val="tx1"/>
                </a:solidFill>
                <a:latin typeface="Arial"/>
                <a:cs typeface="Arial"/>
              </a:rPr>
              <a:t> </a:t>
            </a:r>
            <a:r>
              <a:rPr lang="en-US" sz="2000" dirty="0" err="1">
                <a:solidFill>
                  <a:schemeClr val="tx1"/>
                </a:solidFill>
                <a:latin typeface="Arial"/>
                <a:cs typeface="Arial"/>
              </a:rPr>
              <a:t>cho</a:t>
            </a:r>
            <a:r>
              <a:rPr lang="en-US" sz="2000" dirty="0">
                <a:solidFill>
                  <a:schemeClr val="tx1"/>
                </a:solidFill>
                <a:latin typeface="Arial"/>
                <a:cs typeface="Arial"/>
              </a:rPr>
              <a:t> </a:t>
            </a:r>
            <a:r>
              <a:rPr lang="en-US" sz="2000" spc="-5" dirty="0" err="1">
                <a:solidFill>
                  <a:schemeClr val="tx1"/>
                </a:solidFill>
                <a:latin typeface="Arial"/>
                <a:cs typeface="Arial"/>
              </a:rPr>
              <a:t>modul</a:t>
            </a:r>
            <a:r>
              <a:rPr lang="en-US" sz="2000" spc="-5" dirty="0">
                <a:solidFill>
                  <a:schemeClr val="tx1"/>
                </a:solidFill>
                <a:latin typeface="Arial"/>
                <a:cs typeface="Arial"/>
              </a:rPr>
              <a:t> Seller:</a:t>
            </a:r>
            <a:r>
              <a:rPr lang="en-US" sz="2000" spc="-30" dirty="0">
                <a:solidFill>
                  <a:schemeClr val="tx1"/>
                </a:solidFill>
                <a:latin typeface="Arial"/>
                <a:cs typeface="Arial"/>
              </a:rPr>
              <a:t> </a:t>
            </a:r>
            <a:r>
              <a:rPr lang="en-US" sz="2000" spc="-5" dirty="0" err="1">
                <a:solidFill>
                  <a:schemeClr val="tx1"/>
                </a:solidFill>
                <a:latin typeface="Arial"/>
                <a:cs typeface="Arial"/>
              </a:rPr>
              <a:t>SellerCtr</a:t>
            </a:r>
            <a:endParaRPr lang="en-US" sz="2000" dirty="0">
              <a:solidFill>
                <a:schemeClr val="tx1"/>
              </a:solidFill>
              <a:latin typeface="Arial"/>
              <a:cs typeface="Arial"/>
            </a:endParaRPr>
          </a:p>
          <a:p>
            <a:pPr marL="355600" indent="-342900">
              <a:lnSpc>
                <a:spcPct val="100000"/>
              </a:lnSpc>
              <a:spcBef>
                <a:spcPts val="800"/>
              </a:spcBef>
              <a:buFont typeface="Wingdings" panose="05000000000000000000" pitchFamily="2" charset="2"/>
              <a:buChar char="Ø"/>
            </a:pPr>
            <a:r>
              <a:rPr lang="en-US" sz="2000" spc="-5" dirty="0" err="1">
                <a:solidFill>
                  <a:schemeClr val="tx1"/>
                </a:solidFill>
                <a:latin typeface="Arial"/>
                <a:cs typeface="Arial"/>
              </a:rPr>
              <a:t>Lớp</a:t>
            </a:r>
            <a:r>
              <a:rPr lang="en-US" sz="2000" spc="-5" dirty="0">
                <a:solidFill>
                  <a:schemeClr val="tx1"/>
                </a:solidFill>
                <a:latin typeface="Arial"/>
                <a:cs typeface="Arial"/>
              </a:rPr>
              <a:t> </a:t>
            </a:r>
            <a:r>
              <a:rPr lang="en-US" sz="2000" spc="-5" dirty="0" err="1">
                <a:solidFill>
                  <a:schemeClr val="tx1"/>
                </a:solidFill>
                <a:latin typeface="Arial"/>
                <a:cs typeface="Arial"/>
              </a:rPr>
              <a:t>điều</a:t>
            </a:r>
            <a:r>
              <a:rPr lang="en-US" sz="2000" spc="-5" dirty="0">
                <a:solidFill>
                  <a:schemeClr val="tx1"/>
                </a:solidFill>
                <a:latin typeface="Arial"/>
                <a:cs typeface="Arial"/>
              </a:rPr>
              <a:t> </a:t>
            </a:r>
            <a:r>
              <a:rPr lang="en-US" sz="2000" spc="-5" dirty="0" err="1">
                <a:solidFill>
                  <a:schemeClr val="tx1"/>
                </a:solidFill>
                <a:latin typeface="Arial"/>
                <a:cs typeface="Arial"/>
              </a:rPr>
              <a:t>khiển</a:t>
            </a:r>
            <a:r>
              <a:rPr lang="en-US" sz="2000" spc="-5" dirty="0">
                <a:solidFill>
                  <a:schemeClr val="tx1"/>
                </a:solidFill>
                <a:latin typeface="Arial"/>
                <a:cs typeface="Arial"/>
              </a:rPr>
              <a:t> </a:t>
            </a:r>
            <a:r>
              <a:rPr lang="en-US" sz="2000" dirty="0" err="1">
                <a:solidFill>
                  <a:schemeClr val="tx1"/>
                </a:solidFill>
                <a:latin typeface="Arial"/>
                <a:cs typeface="Arial"/>
              </a:rPr>
              <a:t>cho</a:t>
            </a:r>
            <a:r>
              <a:rPr lang="en-US" sz="2000" dirty="0">
                <a:solidFill>
                  <a:schemeClr val="tx1"/>
                </a:solidFill>
                <a:latin typeface="Arial"/>
                <a:cs typeface="Arial"/>
              </a:rPr>
              <a:t> </a:t>
            </a:r>
            <a:r>
              <a:rPr lang="en-US" sz="2000" spc="-5" dirty="0" err="1">
                <a:solidFill>
                  <a:schemeClr val="tx1"/>
                </a:solidFill>
                <a:latin typeface="Arial"/>
                <a:cs typeface="Arial"/>
              </a:rPr>
              <a:t>modul</a:t>
            </a:r>
            <a:r>
              <a:rPr lang="en-US" sz="2000" spc="-5" dirty="0">
                <a:solidFill>
                  <a:schemeClr val="tx1"/>
                </a:solidFill>
                <a:latin typeface="Arial"/>
                <a:cs typeface="Arial"/>
              </a:rPr>
              <a:t> Receptionist:</a:t>
            </a:r>
            <a:r>
              <a:rPr lang="en-US" sz="2000" spc="-45" dirty="0">
                <a:solidFill>
                  <a:schemeClr val="tx1"/>
                </a:solidFill>
                <a:latin typeface="Arial"/>
                <a:cs typeface="Arial"/>
              </a:rPr>
              <a:t> </a:t>
            </a:r>
            <a:r>
              <a:rPr lang="en-US" sz="2000" spc="-5" dirty="0" err="1">
                <a:solidFill>
                  <a:schemeClr val="tx1"/>
                </a:solidFill>
                <a:latin typeface="Arial"/>
                <a:cs typeface="Arial"/>
              </a:rPr>
              <a:t>ReceptCtr</a:t>
            </a:r>
            <a:endParaRPr lang="en-US" sz="2000" spc="-5" dirty="0">
              <a:solidFill>
                <a:schemeClr val="tx1"/>
              </a:solidFill>
              <a:latin typeface="Arial"/>
              <a:cs typeface="Arial"/>
            </a:endParaRPr>
          </a:p>
          <a:p>
            <a:pPr marL="12700">
              <a:lnSpc>
                <a:spcPct val="100000"/>
              </a:lnSpc>
              <a:spcBef>
                <a:spcPts val="800"/>
              </a:spcBef>
            </a:pPr>
            <a:endParaRPr lang="en-US" spc="-5" dirty="0">
              <a:solidFill>
                <a:schemeClr val="tx1"/>
              </a:solidFill>
              <a:latin typeface="Arial"/>
              <a:cs typeface="Arial"/>
            </a:endParaRPr>
          </a:p>
          <a:p>
            <a:pPr marL="12700">
              <a:lnSpc>
                <a:spcPct val="100000"/>
              </a:lnSpc>
              <a:spcBef>
                <a:spcPts val="800"/>
              </a:spcBef>
            </a:pPr>
            <a:r>
              <a:rPr lang="en-US" b="1" spc="-5" dirty="0" err="1">
                <a:solidFill>
                  <a:schemeClr val="tx1"/>
                </a:solidFill>
                <a:latin typeface="Arial"/>
                <a:cs typeface="Arial"/>
              </a:rPr>
              <a:t>Đề</a:t>
            </a:r>
            <a:r>
              <a:rPr lang="en-US" b="1" spc="-5" dirty="0">
                <a:solidFill>
                  <a:schemeClr val="tx1"/>
                </a:solidFill>
                <a:latin typeface="Arial"/>
                <a:cs typeface="Arial"/>
              </a:rPr>
              <a:t> </a:t>
            </a:r>
            <a:r>
              <a:rPr lang="en-US" b="1" spc="-5" dirty="0" err="1">
                <a:solidFill>
                  <a:schemeClr val="tx1"/>
                </a:solidFill>
                <a:latin typeface="Arial"/>
                <a:cs typeface="Arial"/>
              </a:rPr>
              <a:t>xuất</a:t>
            </a:r>
            <a:r>
              <a:rPr lang="en-US" b="1" spc="-5" dirty="0">
                <a:solidFill>
                  <a:schemeClr val="tx1"/>
                </a:solidFill>
                <a:latin typeface="Arial"/>
                <a:cs typeface="Arial"/>
              </a:rPr>
              <a:t> </a:t>
            </a:r>
            <a:r>
              <a:rPr lang="en-US" b="1" spc="-5" dirty="0" err="1">
                <a:solidFill>
                  <a:schemeClr val="tx1"/>
                </a:solidFill>
                <a:latin typeface="Arial"/>
                <a:cs typeface="Arial"/>
              </a:rPr>
              <a:t>lớp</a:t>
            </a:r>
            <a:r>
              <a:rPr lang="en-US" b="1" spc="-5" dirty="0">
                <a:solidFill>
                  <a:schemeClr val="tx1"/>
                </a:solidFill>
                <a:latin typeface="Arial"/>
                <a:cs typeface="Arial"/>
              </a:rPr>
              <a:t> </a:t>
            </a:r>
            <a:r>
              <a:rPr lang="en-US" b="1" spc="-5" dirty="0" err="1">
                <a:solidFill>
                  <a:schemeClr val="tx1"/>
                </a:solidFill>
                <a:latin typeface="Arial"/>
                <a:cs typeface="Arial"/>
              </a:rPr>
              <a:t>giao</a:t>
            </a:r>
            <a:r>
              <a:rPr lang="en-US" b="1" spc="-5" dirty="0">
                <a:solidFill>
                  <a:schemeClr val="tx1"/>
                </a:solidFill>
                <a:latin typeface="Arial"/>
                <a:cs typeface="Arial"/>
              </a:rPr>
              <a:t> </a:t>
            </a:r>
            <a:r>
              <a:rPr lang="en-US" b="1" spc="-5" dirty="0" err="1">
                <a:solidFill>
                  <a:schemeClr val="tx1"/>
                </a:solidFill>
                <a:latin typeface="Arial"/>
                <a:cs typeface="Arial"/>
              </a:rPr>
              <a:t>diện</a:t>
            </a:r>
            <a:r>
              <a:rPr lang="en-US" b="1" spc="-5" dirty="0">
                <a:solidFill>
                  <a:schemeClr val="tx1"/>
                </a:solidFill>
                <a:latin typeface="Arial"/>
                <a:cs typeface="Arial"/>
              </a:rPr>
              <a:t>:</a:t>
            </a:r>
          </a:p>
          <a:p>
            <a:pPr marL="355600" marR="5080" indent="-342900">
              <a:lnSpc>
                <a:spcPct val="100000"/>
              </a:lnSpc>
              <a:spcBef>
                <a:spcPts val="100"/>
              </a:spcBef>
              <a:buFont typeface="Wingdings" panose="05000000000000000000" pitchFamily="2" charset="2"/>
              <a:buChar char="Ø"/>
            </a:pPr>
            <a:r>
              <a:rPr lang="en-US" sz="2000" spc="-5" dirty="0" err="1">
                <a:solidFill>
                  <a:schemeClr val="tx1"/>
                </a:solidFill>
                <a:latin typeface="Arial"/>
                <a:cs typeface="Arial"/>
              </a:rPr>
              <a:t>Mỗi</a:t>
            </a:r>
            <a:r>
              <a:rPr lang="en-US" sz="2000" spc="-5" dirty="0">
                <a:solidFill>
                  <a:schemeClr val="tx1"/>
                </a:solidFill>
                <a:latin typeface="Arial"/>
                <a:cs typeface="Arial"/>
              </a:rPr>
              <a:t> </a:t>
            </a:r>
            <a:r>
              <a:rPr lang="en-US" sz="2000" spc="-10" dirty="0" err="1">
                <a:solidFill>
                  <a:schemeClr val="tx1"/>
                </a:solidFill>
                <a:latin typeface="Arial"/>
                <a:cs typeface="Arial"/>
              </a:rPr>
              <a:t>giao</a:t>
            </a:r>
            <a:r>
              <a:rPr lang="en-US" sz="2000" spc="-10" dirty="0">
                <a:solidFill>
                  <a:schemeClr val="tx1"/>
                </a:solidFill>
                <a:latin typeface="Arial"/>
                <a:cs typeface="Arial"/>
              </a:rPr>
              <a:t> </a:t>
            </a:r>
            <a:r>
              <a:rPr lang="en-US" sz="2000" spc="-10" dirty="0" err="1">
                <a:solidFill>
                  <a:schemeClr val="tx1"/>
                </a:solidFill>
                <a:latin typeface="Arial"/>
                <a:cs typeface="Arial"/>
              </a:rPr>
              <a:t>diện</a:t>
            </a:r>
            <a:r>
              <a:rPr lang="en-US" sz="2000" spc="-10" dirty="0">
                <a:solidFill>
                  <a:schemeClr val="tx1"/>
                </a:solidFill>
                <a:latin typeface="Arial"/>
                <a:cs typeface="Arial"/>
              </a:rPr>
              <a:t> </a:t>
            </a:r>
            <a:r>
              <a:rPr lang="en-US" sz="2000" spc="-5" dirty="0">
                <a:solidFill>
                  <a:schemeClr val="tx1"/>
                </a:solidFill>
                <a:latin typeface="Arial"/>
                <a:cs typeface="Arial"/>
              </a:rPr>
              <a:t>(</a:t>
            </a:r>
            <a:r>
              <a:rPr lang="en-US" sz="2000" spc="-5" dirty="0" err="1">
                <a:solidFill>
                  <a:schemeClr val="tx1"/>
                </a:solidFill>
                <a:latin typeface="Arial"/>
                <a:cs typeface="Arial"/>
              </a:rPr>
              <a:t>trang</a:t>
            </a:r>
            <a:r>
              <a:rPr lang="en-US" sz="2000" spc="-5" dirty="0">
                <a:solidFill>
                  <a:schemeClr val="tx1"/>
                </a:solidFill>
                <a:latin typeface="Arial"/>
                <a:cs typeface="Arial"/>
              </a:rPr>
              <a:t> </a:t>
            </a:r>
            <a:r>
              <a:rPr lang="en-US" sz="2000" spc="-10" dirty="0">
                <a:solidFill>
                  <a:schemeClr val="tx1"/>
                </a:solidFill>
                <a:latin typeface="Arial"/>
                <a:cs typeface="Arial"/>
              </a:rPr>
              <a:t>web, </a:t>
            </a:r>
            <a:r>
              <a:rPr lang="en-US" sz="2000" spc="-5" dirty="0">
                <a:solidFill>
                  <a:schemeClr val="tx1"/>
                </a:solidFill>
                <a:latin typeface="Arial"/>
                <a:cs typeface="Arial"/>
              </a:rPr>
              <a:t>form) </a:t>
            </a:r>
            <a:r>
              <a:rPr lang="en-US" sz="2000" spc="-5" dirty="0" err="1">
                <a:solidFill>
                  <a:schemeClr val="tx1"/>
                </a:solidFill>
                <a:latin typeface="Arial"/>
                <a:cs typeface="Arial"/>
              </a:rPr>
              <a:t>nên</a:t>
            </a:r>
            <a:r>
              <a:rPr lang="en-US" sz="2000" spc="-5" dirty="0">
                <a:solidFill>
                  <a:schemeClr val="tx1"/>
                </a:solidFill>
                <a:latin typeface="Arial"/>
                <a:cs typeface="Arial"/>
              </a:rPr>
              <a:t> </a:t>
            </a:r>
            <a:r>
              <a:rPr lang="en-US" sz="2000" spc="-5" dirty="0" err="1">
                <a:solidFill>
                  <a:schemeClr val="tx1"/>
                </a:solidFill>
                <a:latin typeface="Arial"/>
                <a:cs typeface="Arial"/>
              </a:rPr>
              <a:t>để</a:t>
            </a:r>
            <a:r>
              <a:rPr lang="en-US" sz="2000" spc="-5" dirty="0">
                <a:solidFill>
                  <a:schemeClr val="tx1"/>
                </a:solidFill>
                <a:latin typeface="Arial"/>
                <a:cs typeface="Arial"/>
              </a:rPr>
              <a:t> </a:t>
            </a:r>
            <a:r>
              <a:rPr lang="en-US" sz="2000" spc="-5" dirty="0" err="1">
                <a:solidFill>
                  <a:schemeClr val="tx1"/>
                </a:solidFill>
                <a:latin typeface="Arial"/>
                <a:cs typeface="Arial"/>
              </a:rPr>
              <a:t>là</a:t>
            </a:r>
            <a:r>
              <a:rPr lang="en-US" sz="2000" spc="-5" dirty="0">
                <a:solidFill>
                  <a:schemeClr val="tx1"/>
                </a:solidFill>
                <a:latin typeface="Arial"/>
                <a:cs typeface="Arial"/>
              </a:rPr>
              <a:t> </a:t>
            </a:r>
            <a:r>
              <a:rPr lang="en-US" sz="2000" dirty="0" err="1">
                <a:solidFill>
                  <a:schemeClr val="tx1"/>
                </a:solidFill>
                <a:latin typeface="Arial"/>
                <a:cs typeface="Arial"/>
              </a:rPr>
              <a:t>một</a:t>
            </a:r>
            <a:r>
              <a:rPr lang="en-US" sz="2000" dirty="0">
                <a:solidFill>
                  <a:schemeClr val="tx1"/>
                </a:solidFill>
                <a:latin typeface="Arial"/>
                <a:cs typeface="Arial"/>
              </a:rPr>
              <a:t> </a:t>
            </a:r>
            <a:r>
              <a:rPr lang="en-US" sz="2000" spc="-5" dirty="0" err="1">
                <a:solidFill>
                  <a:schemeClr val="tx1"/>
                </a:solidFill>
                <a:latin typeface="Arial"/>
                <a:cs typeface="Arial"/>
              </a:rPr>
              <a:t>lớp</a:t>
            </a:r>
            <a:r>
              <a:rPr lang="en-US" sz="2000" spc="-5" dirty="0">
                <a:solidFill>
                  <a:schemeClr val="tx1"/>
                </a:solidFill>
                <a:latin typeface="Arial"/>
                <a:cs typeface="Arial"/>
              </a:rPr>
              <a:t> </a:t>
            </a:r>
            <a:r>
              <a:rPr lang="en-US" sz="2000" spc="-5" dirty="0" err="1">
                <a:solidFill>
                  <a:schemeClr val="tx1"/>
                </a:solidFill>
                <a:latin typeface="Arial"/>
                <a:cs typeface="Arial"/>
              </a:rPr>
              <a:t>biên</a:t>
            </a:r>
            <a:r>
              <a:rPr lang="en-US" sz="2000" spc="-5" dirty="0">
                <a:solidFill>
                  <a:schemeClr val="tx1"/>
                </a:solidFill>
                <a:latin typeface="Arial"/>
                <a:cs typeface="Arial"/>
              </a:rPr>
              <a:t>.</a:t>
            </a:r>
            <a:endParaRPr lang="en-US" sz="2000" dirty="0">
              <a:solidFill>
                <a:schemeClr val="tx1"/>
              </a:solidFill>
              <a:latin typeface="Arial"/>
              <a:cs typeface="Arial"/>
            </a:endParaRPr>
          </a:p>
          <a:p>
            <a:pPr marL="355600" indent="-342900">
              <a:lnSpc>
                <a:spcPct val="100000"/>
              </a:lnSpc>
              <a:spcBef>
                <a:spcPts val="800"/>
              </a:spcBef>
              <a:buFont typeface="Wingdings" panose="05000000000000000000" pitchFamily="2" charset="2"/>
              <a:buChar char="Ø"/>
            </a:pPr>
            <a:r>
              <a:rPr lang="en-US" sz="2000" spc="-5" dirty="0" err="1">
                <a:solidFill>
                  <a:schemeClr val="tx1"/>
                </a:solidFill>
                <a:latin typeface="Arial"/>
                <a:cs typeface="Arial"/>
              </a:rPr>
              <a:t>Mỗi</a:t>
            </a:r>
            <a:r>
              <a:rPr lang="en-US" sz="2000" spc="-5" dirty="0">
                <a:solidFill>
                  <a:schemeClr val="tx1"/>
                </a:solidFill>
                <a:latin typeface="Arial"/>
                <a:cs typeface="Arial"/>
              </a:rPr>
              <a:t> </a:t>
            </a:r>
            <a:r>
              <a:rPr lang="en-US" sz="2000" spc="-10" dirty="0" err="1">
                <a:solidFill>
                  <a:schemeClr val="tx1"/>
                </a:solidFill>
                <a:latin typeface="Arial"/>
                <a:cs typeface="Arial"/>
              </a:rPr>
              <a:t>báo</a:t>
            </a:r>
            <a:r>
              <a:rPr lang="en-US" sz="2000" spc="-10" dirty="0">
                <a:solidFill>
                  <a:schemeClr val="tx1"/>
                </a:solidFill>
                <a:latin typeface="Arial"/>
                <a:cs typeface="Arial"/>
              </a:rPr>
              <a:t> </a:t>
            </a:r>
            <a:r>
              <a:rPr lang="en-US" sz="2000" spc="-5" dirty="0" err="1">
                <a:solidFill>
                  <a:schemeClr val="tx1"/>
                </a:solidFill>
                <a:latin typeface="Arial"/>
                <a:cs typeface="Arial"/>
              </a:rPr>
              <a:t>cáo</a:t>
            </a:r>
            <a:r>
              <a:rPr lang="en-US" sz="2000" spc="-5" dirty="0">
                <a:solidFill>
                  <a:schemeClr val="tx1"/>
                </a:solidFill>
                <a:latin typeface="Arial"/>
                <a:cs typeface="Arial"/>
              </a:rPr>
              <a:t>, </a:t>
            </a:r>
            <a:r>
              <a:rPr lang="en-US" sz="2000" spc="-10" dirty="0" err="1">
                <a:solidFill>
                  <a:schemeClr val="tx1"/>
                </a:solidFill>
                <a:latin typeface="Arial"/>
                <a:cs typeface="Arial"/>
              </a:rPr>
              <a:t>biểu</a:t>
            </a:r>
            <a:r>
              <a:rPr lang="en-US" sz="2000" spc="-10" dirty="0">
                <a:solidFill>
                  <a:schemeClr val="tx1"/>
                </a:solidFill>
                <a:latin typeface="Arial"/>
                <a:cs typeface="Arial"/>
              </a:rPr>
              <a:t> </a:t>
            </a:r>
            <a:r>
              <a:rPr lang="en-US" sz="2000" spc="-5" dirty="0" err="1">
                <a:solidFill>
                  <a:schemeClr val="tx1"/>
                </a:solidFill>
                <a:latin typeface="Arial"/>
                <a:cs typeface="Arial"/>
              </a:rPr>
              <a:t>mẫu</a:t>
            </a:r>
            <a:r>
              <a:rPr lang="en-US" sz="2000" spc="-5" dirty="0">
                <a:solidFill>
                  <a:schemeClr val="tx1"/>
                </a:solidFill>
                <a:latin typeface="Arial"/>
                <a:cs typeface="Arial"/>
              </a:rPr>
              <a:t> </a:t>
            </a:r>
            <a:r>
              <a:rPr lang="en-US" sz="2000" spc="-5" dirty="0" err="1">
                <a:solidFill>
                  <a:schemeClr val="tx1"/>
                </a:solidFill>
                <a:latin typeface="Arial"/>
                <a:cs typeface="Arial"/>
              </a:rPr>
              <a:t>nên</a:t>
            </a:r>
            <a:r>
              <a:rPr lang="en-US" sz="2000" spc="-5" dirty="0">
                <a:solidFill>
                  <a:schemeClr val="tx1"/>
                </a:solidFill>
                <a:latin typeface="Arial"/>
                <a:cs typeface="Arial"/>
              </a:rPr>
              <a:t> </a:t>
            </a:r>
            <a:r>
              <a:rPr lang="en-US" sz="2000" spc="-5" dirty="0" err="1">
                <a:solidFill>
                  <a:schemeClr val="tx1"/>
                </a:solidFill>
                <a:latin typeface="Arial"/>
                <a:cs typeface="Arial"/>
              </a:rPr>
              <a:t>để</a:t>
            </a:r>
            <a:r>
              <a:rPr lang="en-US" sz="2000" spc="-5" dirty="0">
                <a:solidFill>
                  <a:schemeClr val="tx1"/>
                </a:solidFill>
                <a:latin typeface="Arial"/>
                <a:cs typeface="Arial"/>
              </a:rPr>
              <a:t> </a:t>
            </a:r>
            <a:r>
              <a:rPr lang="en-US" sz="2000" spc="-10" dirty="0" err="1">
                <a:solidFill>
                  <a:schemeClr val="tx1"/>
                </a:solidFill>
                <a:latin typeface="Arial"/>
                <a:cs typeface="Arial"/>
              </a:rPr>
              <a:t>là</a:t>
            </a:r>
            <a:r>
              <a:rPr lang="en-US" sz="2000" spc="-10" dirty="0">
                <a:solidFill>
                  <a:schemeClr val="tx1"/>
                </a:solidFill>
                <a:latin typeface="Arial"/>
                <a:cs typeface="Arial"/>
              </a:rPr>
              <a:t> </a:t>
            </a:r>
            <a:r>
              <a:rPr lang="en-US" sz="2000" spc="-5" dirty="0" err="1">
                <a:solidFill>
                  <a:schemeClr val="tx1"/>
                </a:solidFill>
                <a:latin typeface="Arial"/>
                <a:cs typeface="Arial"/>
              </a:rPr>
              <a:t>một</a:t>
            </a:r>
            <a:r>
              <a:rPr lang="en-US" sz="2000" spc="-5" dirty="0">
                <a:solidFill>
                  <a:schemeClr val="tx1"/>
                </a:solidFill>
                <a:latin typeface="Arial"/>
                <a:cs typeface="Arial"/>
              </a:rPr>
              <a:t> </a:t>
            </a:r>
            <a:r>
              <a:rPr lang="en-US" sz="2000" spc="-5" dirty="0" err="1">
                <a:solidFill>
                  <a:schemeClr val="tx1"/>
                </a:solidFill>
                <a:latin typeface="Arial"/>
                <a:cs typeface="Arial"/>
              </a:rPr>
              <a:t>lớp</a:t>
            </a:r>
            <a:r>
              <a:rPr lang="en-US" sz="2000" spc="45" dirty="0">
                <a:solidFill>
                  <a:schemeClr val="tx1"/>
                </a:solidFill>
                <a:latin typeface="Arial"/>
                <a:cs typeface="Arial"/>
              </a:rPr>
              <a:t> </a:t>
            </a:r>
            <a:r>
              <a:rPr lang="en-US" sz="2000" spc="-10" dirty="0" err="1">
                <a:solidFill>
                  <a:schemeClr val="tx1"/>
                </a:solidFill>
                <a:latin typeface="Arial"/>
                <a:cs typeface="Arial"/>
              </a:rPr>
              <a:t>biên</a:t>
            </a:r>
            <a:r>
              <a:rPr lang="en-US" sz="2000" spc="-10" dirty="0">
                <a:solidFill>
                  <a:schemeClr val="tx1"/>
                </a:solidFill>
                <a:latin typeface="Arial"/>
                <a:cs typeface="Arial"/>
              </a:rPr>
              <a:t>.</a:t>
            </a:r>
            <a:endParaRPr lang="en-US" sz="2000" dirty="0">
              <a:solidFill>
                <a:schemeClr val="tx1"/>
              </a:solidFill>
              <a:latin typeface="Arial"/>
              <a:cs typeface="Arial"/>
            </a:endParaRPr>
          </a:p>
          <a:p>
            <a:pPr marL="355600" marR="309245" indent="-342900" algn="just">
              <a:lnSpc>
                <a:spcPct val="100000"/>
              </a:lnSpc>
              <a:spcBef>
                <a:spcPts val="800"/>
              </a:spcBef>
              <a:buFont typeface="Wingdings" panose="05000000000000000000" pitchFamily="2" charset="2"/>
              <a:buChar char="Ø"/>
            </a:pPr>
            <a:r>
              <a:rPr lang="en-US" sz="2000" spc="-5" dirty="0" err="1">
                <a:solidFill>
                  <a:schemeClr val="tx1"/>
                </a:solidFill>
                <a:latin typeface="Arial"/>
                <a:cs typeface="Arial"/>
              </a:rPr>
              <a:t>Các</a:t>
            </a:r>
            <a:r>
              <a:rPr lang="en-US" sz="2000" spc="-5" dirty="0">
                <a:solidFill>
                  <a:schemeClr val="tx1"/>
                </a:solidFill>
                <a:latin typeface="Arial"/>
                <a:cs typeface="Arial"/>
              </a:rPr>
              <a:t> </a:t>
            </a:r>
            <a:r>
              <a:rPr lang="en-US" sz="2000" spc="-5" dirty="0" err="1">
                <a:solidFill>
                  <a:schemeClr val="tx1"/>
                </a:solidFill>
                <a:latin typeface="Arial"/>
                <a:cs typeface="Arial"/>
              </a:rPr>
              <a:t>thông</a:t>
            </a:r>
            <a:r>
              <a:rPr lang="en-US" sz="2000" spc="-5" dirty="0">
                <a:solidFill>
                  <a:schemeClr val="tx1"/>
                </a:solidFill>
                <a:latin typeface="Arial"/>
                <a:cs typeface="Arial"/>
              </a:rPr>
              <a:t> </a:t>
            </a:r>
            <a:r>
              <a:rPr lang="en-US" sz="2000" spc="-10" dirty="0" err="1">
                <a:solidFill>
                  <a:schemeClr val="tx1"/>
                </a:solidFill>
                <a:latin typeface="Arial"/>
                <a:cs typeface="Arial"/>
              </a:rPr>
              <a:t>báo</a:t>
            </a:r>
            <a:r>
              <a:rPr lang="en-US" sz="2000" spc="-10" dirty="0">
                <a:solidFill>
                  <a:schemeClr val="tx1"/>
                </a:solidFill>
                <a:latin typeface="Arial"/>
                <a:cs typeface="Arial"/>
              </a:rPr>
              <a:t>, </a:t>
            </a:r>
            <a:r>
              <a:rPr lang="en-US" sz="2000" spc="-5" dirty="0" err="1">
                <a:solidFill>
                  <a:schemeClr val="tx1"/>
                </a:solidFill>
                <a:latin typeface="Arial"/>
                <a:cs typeface="Arial"/>
              </a:rPr>
              <a:t>các</a:t>
            </a:r>
            <a:r>
              <a:rPr lang="en-US" sz="2000" spc="-5" dirty="0">
                <a:solidFill>
                  <a:schemeClr val="tx1"/>
                </a:solidFill>
                <a:latin typeface="Arial"/>
                <a:cs typeface="Arial"/>
              </a:rPr>
              <a:t> </a:t>
            </a:r>
            <a:r>
              <a:rPr lang="en-US" sz="2000" spc="-5" dirty="0" err="1">
                <a:solidFill>
                  <a:schemeClr val="tx1"/>
                </a:solidFill>
                <a:latin typeface="Arial"/>
                <a:cs typeface="Arial"/>
              </a:rPr>
              <a:t>thông</a:t>
            </a:r>
            <a:r>
              <a:rPr lang="en-US" sz="2000" spc="-5" dirty="0">
                <a:solidFill>
                  <a:schemeClr val="tx1"/>
                </a:solidFill>
                <a:latin typeface="Arial"/>
                <a:cs typeface="Arial"/>
              </a:rPr>
              <a:t> </a:t>
            </a:r>
            <a:r>
              <a:rPr lang="en-US" sz="2000" spc="-5" dirty="0" err="1">
                <a:solidFill>
                  <a:schemeClr val="tx1"/>
                </a:solidFill>
                <a:latin typeface="Arial"/>
                <a:cs typeface="Arial"/>
              </a:rPr>
              <a:t>điệp</a:t>
            </a:r>
            <a:r>
              <a:rPr lang="en-US" sz="2000" spc="-5" dirty="0">
                <a:solidFill>
                  <a:schemeClr val="tx1"/>
                </a:solidFill>
                <a:latin typeface="Arial"/>
                <a:cs typeface="Arial"/>
              </a:rPr>
              <a:t> </a:t>
            </a:r>
            <a:r>
              <a:rPr lang="en-US" sz="2000" spc="-10" dirty="0" err="1">
                <a:solidFill>
                  <a:schemeClr val="tx1"/>
                </a:solidFill>
                <a:latin typeface="Arial"/>
                <a:cs typeface="Arial"/>
              </a:rPr>
              <a:t>xác</a:t>
            </a:r>
            <a:r>
              <a:rPr lang="en-US" sz="2000" spc="-10" dirty="0">
                <a:solidFill>
                  <a:schemeClr val="tx1"/>
                </a:solidFill>
                <a:latin typeface="Arial"/>
                <a:cs typeface="Arial"/>
              </a:rPr>
              <a:t> </a:t>
            </a:r>
            <a:r>
              <a:rPr lang="en-US" sz="2000" spc="-5" dirty="0" err="1">
                <a:solidFill>
                  <a:schemeClr val="tx1"/>
                </a:solidFill>
                <a:latin typeface="Arial"/>
                <a:cs typeface="Arial"/>
              </a:rPr>
              <a:t>nhận</a:t>
            </a:r>
            <a:r>
              <a:rPr lang="en-US" sz="2000" spc="-5" dirty="0">
                <a:solidFill>
                  <a:schemeClr val="tx1"/>
                </a:solidFill>
                <a:latin typeface="Arial"/>
                <a:cs typeface="Arial"/>
              </a:rPr>
              <a:t> </a:t>
            </a:r>
            <a:r>
              <a:rPr lang="en-US" sz="2000" dirty="0" err="1">
                <a:solidFill>
                  <a:schemeClr val="tx1"/>
                </a:solidFill>
                <a:latin typeface="Arial"/>
                <a:cs typeface="Arial"/>
              </a:rPr>
              <a:t>có</a:t>
            </a:r>
            <a:r>
              <a:rPr lang="en-US" sz="2000" dirty="0">
                <a:solidFill>
                  <a:schemeClr val="tx1"/>
                </a:solidFill>
                <a:latin typeface="Arial"/>
                <a:cs typeface="Arial"/>
              </a:rPr>
              <a:t> </a:t>
            </a:r>
            <a:r>
              <a:rPr lang="en-US" sz="2000" spc="-5" dirty="0" err="1">
                <a:solidFill>
                  <a:schemeClr val="tx1"/>
                </a:solidFill>
                <a:latin typeface="Arial"/>
                <a:cs typeface="Arial"/>
              </a:rPr>
              <a:t>thể</a:t>
            </a:r>
            <a:r>
              <a:rPr lang="en-US" sz="2000" spc="-5" dirty="0">
                <a:solidFill>
                  <a:schemeClr val="tx1"/>
                </a:solidFill>
                <a:latin typeface="Arial"/>
                <a:cs typeface="Arial"/>
              </a:rPr>
              <a:t> </a:t>
            </a:r>
            <a:r>
              <a:rPr lang="en-US" sz="2000" spc="-10" dirty="0" err="1">
                <a:solidFill>
                  <a:schemeClr val="tx1"/>
                </a:solidFill>
                <a:latin typeface="Arial"/>
                <a:cs typeface="Arial"/>
              </a:rPr>
              <a:t>xem</a:t>
            </a:r>
            <a:r>
              <a:rPr lang="en-US" sz="2000" spc="-10" dirty="0">
                <a:solidFill>
                  <a:schemeClr val="tx1"/>
                </a:solidFill>
                <a:latin typeface="Arial"/>
                <a:cs typeface="Arial"/>
              </a:rPr>
              <a:t> </a:t>
            </a:r>
            <a:r>
              <a:rPr lang="en-US" sz="2000" spc="-10" dirty="0" err="1">
                <a:solidFill>
                  <a:schemeClr val="tx1"/>
                </a:solidFill>
                <a:latin typeface="Arial"/>
                <a:cs typeface="Arial"/>
              </a:rPr>
              <a:t>xét</a:t>
            </a:r>
            <a:r>
              <a:rPr lang="en-US" sz="2000" spc="-10" dirty="0">
                <a:solidFill>
                  <a:schemeClr val="tx1"/>
                </a:solidFill>
                <a:latin typeface="Arial"/>
                <a:cs typeface="Arial"/>
              </a:rPr>
              <a:t> </a:t>
            </a:r>
            <a:r>
              <a:rPr lang="en-US" sz="2000" dirty="0" err="1">
                <a:solidFill>
                  <a:schemeClr val="tx1"/>
                </a:solidFill>
                <a:latin typeface="Arial"/>
                <a:cs typeface="Arial"/>
              </a:rPr>
              <a:t>tạo</a:t>
            </a:r>
            <a:r>
              <a:rPr lang="en-US" sz="2000" dirty="0">
                <a:solidFill>
                  <a:schemeClr val="tx1"/>
                </a:solidFill>
                <a:latin typeface="Arial"/>
                <a:cs typeface="Arial"/>
              </a:rPr>
              <a:t> </a:t>
            </a:r>
            <a:r>
              <a:rPr lang="en-US" sz="2000" spc="-5" dirty="0" err="1">
                <a:solidFill>
                  <a:schemeClr val="tx1"/>
                </a:solidFill>
                <a:latin typeface="Arial"/>
                <a:cs typeface="Arial"/>
              </a:rPr>
              <a:t>thành</a:t>
            </a:r>
            <a:r>
              <a:rPr lang="en-US" sz="2000" spc="-5" dirty="0">
                <a:solidFill>
                  <a:schemeClr val="tx1"/>
                </a:solidFill>
                <a:latin typeface="Arial"/>
                <a:cs typeface="Arial"/>
              </a:rPr>
              <a:t> </a:t>
            </a:r>
            <a:r>
              <a:rPr lang="en-US" sz="2000" spc="-5" dirty="0" err="1">
                <a:solidFill>
                  <a:schemeClr val="tx1"/>
                </a:solidFill>
                <a:latin typeface="Arial"/>
                <a:cs typeface="Arial"/>
              </a:rPr>
              <a:t>một</a:t>
            </a:r>
            <a:r>
              <a:rPr lang="en-US" sz="2000" spc="-5" dirty="0">
                <a:solidFill>
                  <a:schemeClr val="tx1"/>
                </a:solidFill>
                <a:latin typeface="Arial"/>
                <a:cs typeface="Arial"/>
              </a:rPr>
              <a:t> </a:t>
            </a:r>
            <a:r>
              <a:rPr lang="en-US" sz="2000" spc="-5" dirty="0" err="1">
                <a:solidFill>
                  <a:schemeClr val="tx1"/>
                </a:solidFill>
                <a:latin typeface="Arial"/>
                <a:cs typeface="Arial"/>
              </a:rPr>
              <a:t>lớp</a:t>
            </a:r>
            <a:r>
              <a:rPr lang="en-US" sz="2000" spc="-5" dirty="0">
                <a:solidFill>
                  <a:schemeClr val="tx1"/>
                </a:solidFill>
                <a:latin typeface="Arial"/>
                <a:cs typeface="Arial"/>
              </a:rPr>
              <a:t> </a:t>
            </a:r>
            <a:r>
              <a:rPr lang="en-US" sz="2000" spc="-10" dirty="0" err="1">
                <a:solidFill>
                  <a:schemeClr val="tx1"/>
                </a:solidFill>
                <a:latin typeface="Arial"/>
                <a:cs typeface="Arial"/>
              </a:rPr>
              <a:t>biên</a:t>
            </a:r>
            <a:r>
              <a:rPr lang="en-US" sz="2000" spc="-10" dirty="0">
                <a:solidFill>
                  <a:schemeClr val="tx1"/>
                </a:solidFill>
                <a:latin typeface="Arial"/>
                <a:cs typeface="Arial"/>
              </a:rPr>
              <a:t> </a:t>
            </a:r>
            <a:r>
              <a:rPr lang="en-US" sz="2000" spc="-10" dirty="0" err="1">
                <a:solidFill>
                  <a:schemeClr val="tx1"/>
                </a:solidFill>
                <a:latin typeface="Arial"/>
                <a:cs typeface="Arial"/>
              </a:rPr>
              <a:t>hoặc</a:t>
            </a:r>
            <a:r>
              <a:rPr lang="en-US" sz="2000" spc="-10" dirty="0">
                <a:solidFill>
                  <a:schemeClr val="tx1"/>
                </a:solidFill>
                <a:latin typeface="Arial"/>
                <a:cs typeface="Arial"/>
              </a:rPr>
              <a:t> </a:t>
            </a:r>
            <a:r>
              <a:rPr lang="en-US" sz="2000" spc="-5" dirty="0" err="1">
                <a:solidFill>
                  <a:schemeClr val="tx1"/>
                </a:solidFill>
                <a:latin typeface="Arial"/>
                <a:cs typeface="Arial"/>
              </a:rPr>
              <a:t>là</a:t>
            </a:r>
            <a:r>
              <a:rPr lang="en-US" sz="2000" spc="-5" dirty="0">
                <a:solidFill>
                  <a:schemeClr val="tx1"/>
                </a:solidFill>
                <a:latin typeface="Arial"/>
                <a:cs typeface="Arial"/>
              </a:rPr>
              <a:t> </a:t>
            </a:r>
            <a:r>
              <a:rPr lang="en-US" sz="2000" spc="-5" dirty="0" err="1">
                <a:solidFill>
                  <a:schemeClr val="tx1"/>
                </a:solidFill>
                <a:latin typeface="Arial"/>
                <a:cs typeface="Arial"/>
              </a:rPr>
              <a:t>thành</a:t>
            </a:r>
            <a:r>
              <a:rPr lang="en-US" sz="2000" spc="-5" dirty="0">
                <a:solidFill>
                  <a:schemeClr val="tx1"/>
                </a:solidFill>
                <a:latin typeface="Arial"/>
                <a:cs typeface="Arial"/>
              </a:rPr>
              <a:t>  </a:t>
            </a:r>
            <a:r>
              <a:rPr lang="en-US" sz="2000" spc="-5" dirty="0" err="1">
                <a:solidFill>
                  <a:schemeClr val="tx1"/>
                </a:solidFill>
                <a:latin typeface="Arial"/>
                <a:cs typeface="Arial"/>
              </a:rPr>
              <a:t>phần</a:t>
            </a:r>
            <a:r>
              <a:rPr lang="en-US" sz="2000" spc="-5" dirty="0">
                <a:solidFill>
                  <a:schemeClr val="tx1"/>
                </a:solidFill>
                <a:latin typeface="Arial"/>
                <a:cs typeface="Arial"/>
              </a:rPr>
              <a:t> </a:t>
            </a:r>
            <a:r>
              <a:rPr lang="en-US" sz="2000" spc="-5" dirty="0" err="1">
                <a:solidFill>
                  <a:schemeClr val="tx1"/>
                </a:solidFill>
                <a:latin typeface="Arial"/>
                <a:cs typeface="Arial"/>
              </a:rPr>
              <a:t>của</a:t>
            </a:r>
            <a:r>
              <a:rPr lang="en-US" sz="2000" spc="-5" dirty="0">
                <a:solidFill>
                  <a:schemeClr val="tx1"/>
                </a:solidFill>
                <a:latin typeface="Arial"/>
                <a:cs typeface="Arial"/>
              </a:rPr>
              <a:t> </a:t>
            </a:r>
            <a:r>
              <a:rPr lang="en-US" sz="2000" dirty="0" err="1">
                <a:solidFill>
                  <a:schemeClr val="tx1"/>
                </a:solidFill>
                <a:latin typeface="Arial"/>
                <a:cs typeface="Arial"/>
              </a:rPr>
              <a:t>một</a:t>
            </a:r>
            <a:r>
              <a:rPr lang="en-US" sz="2000" dirty="0">
                <a:solidFill>
                  <a:schemeClr val="tx1"/>
                </a:solidFill>
                <a:latin typeface="Arial"/>
                <a:cs typeface="Arial"/>
              </a:rPr>
              <a:t> </a:t>
            </a:r>
            <a:r>
              <a:rPr lang="en-US" sz="2000" spc="-5" dirty="0" err="1">
                <a:solidFill>
                  <a:schemeClr val="tx1"/>
                </a:solidFill>
                <a:latin typeface="Arial"/>
                <a:cs typeface="Arial"/>
              </a:rPr>
              <a:t>lớp</a:t>
            </a:r>
            <a:r>
              <a:rPr lang="en-US" sz="2000" spc="-5" dirty="0">
                <a:solidFill>
                  <a:schemeClr val="tx1"/>
                </a:solidFill>
                <a:latin typeface="Arial"/>
                <a:cs typeface="Arial"/>
              </a:rPr>
              <a:t> </a:t>
            </a:r>
            <a:r>
              <a:rPr lang="en-US" sz="2000" spc="-10" dirty="0" err="1">
                <a:solidFill>
                  <a:schemeClr val="tx1"/>
                </a:solidFill>
                <a:latin typeface="Arial"/>
                <a:cs typeface="Arial"/>
              </a:rPr>
              <a:t>biên</a:t>
            </a:r>
            <a:r>
              <a:rPr lang="en-US" sz="2000" spc="-10" dirty="0">
                <a:solidFill>
                  <a:schemeClr val="tx1"/>
                </a:solidFill>
                <a:latin typeface="Arial"/>
                <a:cs typeface="Arial"/>
              </a:rPr>
              <a:t>.</a:t>
            </a:r>
            <a:endParaRPr lang="en-US" sz="2000" dirty="0">
              <a:solidFill>
                <a:schemeClr val="tx1"/>
              </a:solidFill>
              <a:latin typeface="Arial"/>
              <a:cs typeface="Arial"/>
            </a:endParaRPr>
          </a:p>
          <a:p>
            <a:pPr marL="12700">
              <a:lnSpc>
                <a:spcPct val="100000"/>
              </a:lnSpc>
              <a:spcBef>
                <a:spcPts val="800"/>
              </a:spcBef>
            </a:pPr>
            <a:endParaRPr lang="en-US" spc="-5" dirty="0">
              <a:solidFill>
                <a:schemeClr val="tx1"/>
              </a:solidFill>
              <a:latin typeface="Arial"/>
              <a:cs typeface="Arial"/>
            </a:endParaRPr>
          </a:p>
          <a:p>
            <a:pPr marL="12700">
              <a:lnSpc>
                <a:spcPct val="100000"/>
              </a:lnSpc>
              <a:spcBef>
                <a:spcPts val="800"/>
              </a:spcBef>
            </a:pPr>
            <a:endParaRPr lang="en-US" sz="2000" dirty="0">
              <a:solidFill>
                <a:schemeClr val="tx1"/>
              </a:solidFill>
              <a:latin typeface="Arial"/>
              <a:cs typeface="Arial"/>
            </a:endParaRPr>
          </a:p>
        </p:txBody>
      </p:sp>
    </p:spTree>
    <p:extLst>
      <p:ext uri="{BB962C8B-B14F-4D97-AF65-F5344CB8AC3E}">
        <p14:creationId xmlns:p14="http://schemas.microsoft.com/office/powerpoint/2010/main" val="592971528"/>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r>
              <a:rPr lang="en-US" sz="2800" i="1" dirty="0">
                <a:latin typeface="+mj-lt"/>
                <a:ea typeface="Calibri" panose="020F0502020204030204" pitchFamily="34" charset="0"/>
              </a:rPr>
              <a:t> module</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93505" y="1246119"/>
            <a:ext cx="8660296" cy="4692650"/>
          </a:xfrm>
        </p:spPr>
        <p:txBody>
          <a:bodyPr>
            <a:noAutofit/>
          </a:bodyPr>
          <a:lstStyle/>
          <a:p>
            <a:pPr marL="12700" marR="239395" algn="just">
              <a:lnSpc>
                <a:spcPct val="127800"/>
              </a:lnSpc>
              <a:spcBef>
                <a:spcPts val="100"/>
              </a:spcBef>
            </a:pPr>
            <a:r>
              <a:rPr lang="en-US" dirty="0" err="1">
                <a:solidFill>
                  <a:schemeClr val="tx1"/>
                </a:solidFill>
                <a:latin typeface="+mj-lt"/>
                <a:ea typeface="Times New Roman" panose="02020603050405020304" pitchFamily="18" charset="0"/>
              </a:rPr>
              <a:t>P</a:t>
            </a:r>
            <a:r>
              <a:rPr lang="en-US" dirty="0" err="1">
                <a:solidFill>
                  <a:schemeClr val="tx1"/>
                </a:solidFill>
                <a:effectLst/>
                <a:latin typeface="+mj-lt"/>
                <a:ea typeface="Times New Roman" panose="02020603050405020304" pitchFamily="18" charset="0"/>
              </a:rPr>
              <a:t>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chi </a:t>
            </a:r>
            <a:r>
              <a:rPr lang="en-US" dirty="0" err="1">
                <a:solidFill>
                  <a:schemeClr val="tx1"/>
                </a:solidFill>
                <a:effectLst/>
                <a:latin typeface="+mj-lt"/>
                <a:ea typeface="Times New Roman" panose="02020603050405020304" pitchFamily="18" charset="0"/>
              </a:rPr>
              <a:t>tiết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hoạt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từng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modul</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với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hai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bước</a:t>
            </a:r>
            <a:r>
              <a:rPr lang="en-US" dirty="0">
                <a:solidFill>
                  <a:schemeClr val="tx1"/>
                </a:solidFill>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tĩnh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p>
          <a:p>
            <a:pPr marL="355600" marR="239395" indent="-342900" algn="just">
              <a:lnSpc>
                <a:spcPct val="127800"/>
              </a:lnSpc>
              <a:spcBef>
                <a:spcPts val="100"/>
              </a:spcBef>
              <a:buFont typeface="Wingdings" panose="05000000000000000000" pitchFamily="2" charset="2"/>
              <a:buChar char="Ø"/>
            </a:pP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tĩnh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biên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và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đối</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tượng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thiết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trong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chức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năng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đồ</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p>
          <a:p>
            <a:pPr marL="355600" marR="239395" indent="-342900" algn="just">
              <a:lnSpc>
                <a:spcPct val="127800"/>
              </a:lnSpc>
              <a:spcBef>
                <a:spcPts val="100"/>
              </a:spcBef>
              <a:buFont typeface="Wingdings" panose="05000000000000000000" pitchFamily="2" charset="2"/>
              <a:buChar char="Ø"/>
            </a:pP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là</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phân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tích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bước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hoạt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của</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chức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năng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biểu</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đồ</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tuần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tự</a:t>
            </a:r>
            <a:r>
              <a:rPr lang="en-US" dirty="0">
                <a:solidFill>
                  <a:schemeClr val="tx1"/>
                </a:solidFill>
                <a:effectLst/>
                <a:latin typeface="+mj-lt"/>
                <a:ea typeface="Times New Roman" panose="02020603050405020304" pitchFamily="18" charset="0"/>
              </a:rPr>
              <a:t>/</a:t>
            </a:r>
            <a:r>
              <a:rPr lang="en-US" dirty="0" err="1">
                <a:solidFill>
                  <a:schemeClr val="tx1"/>
                </a:solidFill>
                <a:effectLst/>
                <a:latin typeface="+mj-lt"/>
                <a:ea typeface="Times New Roman" panose="02020603050405020304" pitchFamily="18" charset="0"/>
              </a:rPr>
              <a:t>cộng</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tác</a:t>
            </a:r>
            <a:r>
              <a:rPr lang="en-US" dirty="0">
                <a:solidFill>
                  <a:schemeClr val="tx1"/>
                </a:solidFill>
                <a:effectLst/>
                <a:latin typeface="+mj-lt"/>
                <a:ea typeface="Times New Roman" panose="02020603050405020304" pitchFamily="18" charset="0"/>
              </a:rPr>
              <a:t>)</a:t>
            </a:r>
            <a:endParaRPr lang="en-US" dirty="0">
              <a:solidFill>
                <a:schemeClr val="tx1"/>
              </a:solidFill>
              <a:latin typeface="+mj-lt"/>
              <a:cs typeface="Arial"/>
            </a:endParaRPr>
          </a:p>
        </p:txBody>
      </p:sp>
    </p:spTree>
    <p:extLst>
      <p:ext uri="{BB962C8B-B14F-4D97-AF65-F5344CB8AC3E}">
        <p14:creationId xmlns:p14="http://schemas.microsoft.com/office/powerpoint/2010/main" val="2340111394"/>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r>
              <a:rPr lang="en-US" sz="2800" i="1" dirty="0">
                <a:latin typeface="+mj-lt"/>
                <a:ea typeface="Calibri" panose="020F0502020204030204" pitchFamily="34" charset="0"/>
              </a:rPr>
              <a:t> module</a:t>
            </a:r>
            <a:endParaRPr lang="aa-ET" sz="2800" dirty="0"/>
          </a:p>
        </p:txBody>
      </p:sp>
      <p:pic>
        <p:nvPicPr>
          <p:cNvPr id="6146" name="Picture 2">
            <a:extLst>
              <a:ext uri="{FF2B5EF4-FFF2-40B4-BE49-F238E27FC236}">
                <a16:creationId xmlns:a16="http://schemas.microsoft.com/office/drawing/2014/main" id="{FFD8CC9C-03B4-43E2-814F-15E46A6E0D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0684" y="1571763"/>
            <a:ext cx="8187649" cy="316920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7509813"/>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Phân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tích</a:t>
            </a:r>
            <a:r>
              <a:rPr lang="en-US" sz="2800" i="1" dirty="0">
                <a:latin typeface="+mj-lt"/>
                <a:ea typeface="Calibri" panose="020F0502020204030204" pitchFamily="34" charset="0"/>
              </a:rPr>
              <a:t> module</a:t>
            </a:r>
            <a:endParaRPr lang="aa-ET" sz="2800" dirty="0"/>
          </a:p>
        </p:txBody>
      </p:sp>
      <p:pic>
        <p:nvPicPr>
          <p:cNvPr id="7170" name="Picture 2">
            <a:extLst>
              <a:ext uri="{FF2B5EF4-FFF2-40B4-BE49-F238E27FC236}">
                <a16:creationId xmlns:a16="http://schemas.microsoft.com/office/drawing/2014/main" id="{F1FA4A4C-0CB5-4E71-848E-C2A12ACA84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95793" y="365125"/>
            <a:ext cx="6873653" cy="63288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323361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6</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160643" y="1285875"/>
            <a:ext cx="8193157" cy="4692650"/>
          </a:xfrm>
        </p:spPr>
        <p:txBody>
          <a:bodyPr>
            <a:normAutofit/>
          </a:bodyPr>
          <a:lstStyle/>
          <a:p>
            <a:pPr marL="288925" lvl="1">
              <a:lnSpc>
                <a:spcPct val="15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Phân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loại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lớp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trong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hệ</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thống</a:t>
            </a:r>
            <a:endParaRPr lang="en-US" sz="2000" kern="50" dirty="0">
              <a:latin typeface="+mj-lt"/>
              <a:ea typeface="SimSun" panose="02010600030101010101" pitchFamily="2" charset="-122"/>
              <a:cs typeface="Tahoma" panose="020B0604030504040204" pitchFamily="34" charset="0"/>
            </a:endParaRPr>
          </a:p>
          <a:p>
            <a:pPr marL="288925" marR="0" indent="-228600">
              <a:lnSpc>
                <a:spcPct val="150000"/>
              </a:lnSpc>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Viết</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kịch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bản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sử</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dụng</a:t>
            </a:r>
            <a:r>
              <a:rPr lang="en-US" kern="50" dirty="0">
                <a:solidFill>
                  <a:schemeClr val="tx1"/>
                </a:solidFill>
                <a:latin typeface="+mj-lt"/>
                <a:ea typeface="SimSun" panose="02010600030101010101" pitchFamily="2" charset="-122"/>
                <a:cs typeface="Tahoma" panose="020B0604030504040204" pitchFamily="34" charset="0"/>
              </a:rPr>
              <a:t> (scenario)</a:t>
            </a:r>
          </a:p>
          <a:p>
            <a:pPr marL="288925" marR="0" indent="-228600">
              <a:lnSpc>
                <a:spcPct val="150000"/>
              </a:lnSpc>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Trích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và</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xây</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dựng</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sơ</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đồ</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endParaRPr lang="en-US" kern="50" dirty="0">
              <a:solidFill>
                <a:schemeClr val="tx1"/>
              </a:solidFill>
              <a:latin typeface="+mj-lt"/>
              <a:ea typeface="SimSun" panose="02010600030101010101" pitchFamily="2" charset="-122"/>
              <a:cs typeface="Tahoma" panose="020B0604030504040204" pitchFamily="34" charset="0"/>
            </a:endParaRPr>
          </a:p>
          <a:p>
            <a:pPr marL="288925" marR="0" indent="-228600">
              <a:lnSpc>
                <a:spcPct val="150000"/>
              </a:lnSpc>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Phân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tích</a:t>
            </a:r>
            <a:r>
              <a:rPr lang="en-US" kern="50" dirty="0">
                <a:solidFill>
                  <a:schemeClr val="tx1"/>
                </a:solidFill>
                <a:latin typeface="+mj-lt"/>
                <a:ea typeface="SimSun" panose="02010600030101010101" pitchFamily="2" charset="-122"/>
                <a:cs typeface="Tahoma" panose="020B0604030504040204" pitchFamily="34" charset="0"/>
              </a:rPr>
              <a:t> module</a:t>
            </a:r>
          </a:p>
          <a:p>
            <a:pPr marL="342900" indent="-342900">
              <a:buFont typeface="Wingdings" panose="05000000000000000000" pitchFamily="2" charset="2"/>
              <a:buChar char="Ø"/>
            </a:pPr>
            <a:endParaRPr lang="vi-VN" sz="2000" dirty="0">
              <a:solidFill>
                <a:schemeClr val="tx1"/>
              </a:solidFill>
            </a:endParaRPr>
          </a:p>
        </p:txBody>
      </p:sp>
    </p:spTree>
    <p:extLst>
      <p:ext uri="{BB962C8B-B14F-4D97-AF65-F5344CB8AC3E}">
        <p14:creationId xmlns:p14="http://schemas.microsoft.com/office/powerpoint/2010/main" val="98791329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Các</a:t>
            </a:r>
            <a:r>
              <a:rPr lang="en-US" sz="2800" i="1" dirty="0">
                <a:latin typeface="+mj-lt"/>
              </a:rPr>
              <a:t> </a:t>
            </a:r>
            <a:r>
              <a:rPr lang="en-US" sz="2800" i="1" dirty="0" err="1">
                <a:latin typeface="+mj-lt"/>
              </a:rPr>
              <a:t>vấn</a:t>
            </a:r>
            <a:r>
              <a:rPr lang="en-US" sz="2800" i="1" dirty="0">
                <a:latin typeface="+mj-lt"/>
              </a:rPr>
              <a:t> </a:t>
            </a:r>
            <a:r>
              <a:rPr lang="en-US" sz="2800" i="1" dirty="0" err="1">
                <a:latin typeface="+mj-lt"/>
              </a:rPr>
              <a:t>đề</a:t>
            </a:r>
            <a:r>
              <a:rPr lang="en-US" sz="2800" i="1" dirty="0">
                <a:latin typeface="+mj-lt"/>
              </a:rPr>
              <a:t> </a:t>
            </a:r>
            <a:r>
              <a:rPr lang="en-US" sz="2800" i="1" dirty="0" err="1">
                <a:latin typeface="+mj-lt"/>
              </a:rPr>
              <a:t>thường</a:t>
            </a:r>
            <a:r>
              <a:rPr lang="en-US" sz="2800" i="1" dirty="0">
                <a:latin typeface="+mj-lt"/>
              </a:rPr>
              <a:t> </a:t>
            </a:r>
            <a:r>
              <a:rPr lang="en-US" sz="2800" i="1" dirty="0" err="1">
                <a:latin typeface="+mj-lt"/>
              </a:rPr>
              <a:t>gặp</a:t>
            </a:r>
            <a:r>
              <a:rPr lang="en-US" sz="2800" i="1" dirty="0">
                <a:latin typeface="+mj-lt"/>
              </a:rPr>
              <a:t> </a:t>
            </a:r>
            <a:r>
              <a:rPr lang="en-US" sz="2800" i="1" dirty="0" err="1">
                <a:latin typeface="+mj-lt"/>
              </a:rPr>
              <a:t>khi</a:t>
            </a:r>
            <a:r>
              <a:rPr lang="en-US" sz="2800" i="1" dirty="0">
                <a:latin typeface="+mj-lt"/>
              </a:rPr>
              <a:t> </a:t>
            </a:r>
            <a:r>
              <a:rPr lang="en-US" sz="2800" i="1" dirty="0" err="1">
                <a:latin typeface="+mj-lt"/>
              </a:rPr>
              <a:t>phát</a:t>
            </a:r>
            <a:r>
              <a:rPr lang="en-US" sz="2800" i="1" dirty="0">
                <a:latin typeface="+mj-lt"/>
              </a:rPr>
              <a:t> </a:t>
            </a:r>
            <a:r>
              <a:rPr lang="en-US" sz="2800" i="1" dirty="0" err="1">
                <a:latin typeface="+mj-lt"/>
              </a:rPr>
              <a:t>triển</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101009" y="1285875"/>
            <a:ext cx="8252791" cy="4692650"/>
          </a:xfrm>
        </p:spPr>
        <p:txBody>
          <a:bodyPr>
            <a:noAutofit/>
          </a:bodyPr>
          <a:lstStyle/>
          <a:p>
            <a:pPr marL="342900" indent="-342900">
              <a:buFont typeface="Wingdings" panose="05000000000000000000" pitchFamily="2" charset="2"/>
              <a:buChar char="§"/>
            </a:pPr>
            <a:r>
              <a:rPr lang="vi-VN" sz="2100" b="0" i="0" dirty="0">
                <a:solidFill>
                  <a:schemeClr val="tx1"/>
                </a:solidFill>
                <a:effectLst/>
                <a:latin typeface="+mj-lt"/>
              </a:rPr>
              <a:t>Không có phương pháp mô tả rõ ràng yêu cầu của khách hàng</a:t>
            </a:r>
          </a:p>
          <a:p>
            <a:r>
              <a:rPr lang="vi-VN" sz="2100" b="0" i="0" dirty="0">
                <a:solidFill>
                  <a:schemeClr val="tx1"/>
                </a:solidFill>
                <a:effectLst/>
                <a:latin typeface="+mj-lt"/>
              </a:rPr>
              <a:t>→ </a:t>
            </a:r>
            <a:r>
              <a:rPr lang="vi-VN" sz="2100" b="0" i="1" dirty="0">
                <a:solidFill>
                  <a:schemeClr val="tx1"/>
                </a:solidFill>
                <a:effectLst/>
                <a:latin typeface="+mj-lt"/>
              </a:rPr>
              <a:t>Sau khi bàn giao sản phẩm dễ phát sinh những trục trặc</a:t>
            </a:r>
            <a:endParaRPr lang="en-US" sz="2100" b="0" i="1" dirty="0">
              <a:solidFill>
                <a:schemeClr val="tx1"/>
              </a:solidFill>
              <a:effectLst/>
              <a:latin typeface="+mj-lt"/>
            </a:endParaRPr>
          </a:p>
          <a:p>
            <a:endParaRPr lang="vi-VN" sz="2100" b="0" i="1" dirty="0">
              <a:solidFill>
                <a:schemeClr val="tx1"/>
              </a:solidFill>
              <a:effectLst/>
              <a:latin typeface="+mj-lt"/>
            </a:endParaRPr>
          </a:p>
          <a:p>
            <a:pPr marL="342900" indent="-342900">
              <a:buFont typeface="Wingdings" panose="05000000000000000000" pitchFamily="2" charset="2"/>
              <a:buChar char="§"/>
            </a:pPr>
            <a:r>
              <a:rPr lang="vi-VN" sz="2100" b="0" i="0" dirty="0">
                <a:solidFill>
                  <a:schemeClr val="tx1"/>
                </a:solidFill>
                <a:effectLst/>
                <a:latin typeface="+mj-lt"/>
              </a:rPr>
              <a:t>Với những phần mềm quy mô lớn, t</a:t>
            </a:r>
            <a:r>
              <a:rPr lang="en-US" sz="2100" dirty="0" err="1">
                <a:solidFill>
                  <a:schemeClr val="tx1"/>
                </a:solidFill>
                <a:latin typeface="+mj-lt"/>
              </a:rPr>
              <a:t>ài</a:t>
            </a:r>
            <a:r>
              <a:rPr lang="vi-VN" sz="2100" b="0" i="0" dirty="0">
                <a:solidFill>
                  <a:schemeClr val="tx1"/>
                </a:solidFill>
                <a:effectLst/>
                <a:latin typeface="+mj-lt"/>
              </a:rPr>
              <a:t> liệu đặc tả cố định</a:t>
            </a:r>
          </a:p>
          <a:p>
            <a:r>
              <a:rPr lang="vi-VN" sz="2100" b="0" i="0" dirty="0">
                <a:solidFill>
                  <a:schemeClr val="tx1"/>
                </a:solidFill>
                <a:effectLst/>
                <a:latin typeface="+mj-lt"/>
              </a:rPr>
              <a:t>→ </a:t>
            </a:r>
            <a:r>
              <a:rPr lang="vi-VN" sz="2100" b="0" i="1" dirty="0">
                <a:solidFill>
                  <a:schemeClr val="tx1"/>
                </a:solidFill>
                <a:effectLst/>
                <a:latin typeface="+mj-lt"/>
              </a:rPr>
              <a:t>Khó đáp ứng nhu cầu thay đổi của người dùng</a:t>
            </a:r>
            <a:endParaRPr lang="en-US" sz="2100" b="0" i="1" dirty="0">
              <a:solidFill>
                <a:schemeClr val="tx1"/>
              </a:solidFill>
              <a:effectLst/>
              <a:latin typeface="+mj-lt"/>
            </a:endParaRPr>
          </a:p>
          <a:p>
            <a:endParaRPr lang="vi-VN" sz="2100" b="0" i="1" dirty="0">
              <a:solidFill>
                <a:schemeClr val="tx1"/>
              </a:solidFill>
              <a:effectLst/>
              <a:latin typeface="+mj-lt"/>
            </a:endParaRPr>
          </a:p>
          <a:p>
            <a:pPr marL="342900" indent="-342900">
              <a:buFont typeface="Wingdings" panose="05000000000000000000" pitchFamily="2" charset="2"/>
              <a:buChar char="§"/>
            </a:pPr>
            <a:r>
              <a:rPr lang="vi-VN" sz="2100" b="0" i="0" dirty="0">
                <a:solidFill>
                  <a:schemeClr val="tx1"/>
                </a:solidFill>
                <a:effectLst/>
                <a:latin typeface="+mj-lt"/>
              </a:rPr>
              <a:t>Phương pháp luận thiết kế không nhất quán</a:t>
            </a:r>
          </a:p>
          <a:p>
            <a:r>
              <a:rPr lang="vi-VN" sz="2100" b="0" i="0" dirty="0">
                <a:solidFill>
                  <a:schemeClr val="tx1"/>
                </a:solidFill>
                <a:effectLst/>
                <a:latin typeface="+mj-lt"/>
              </a:rPr>
              <a:t>→ </a:t>
            </a:r>
            <a:r>
              <a:rPr lang="vi-VN" sz="2100" b="0" i="1" dirty="0">
                <a:solidFill>
                  <a:schemeClr val="tx1"/>
                </a:solidFill>
                <a:effectLst/>
                <a:latin typeface="+mj-lt"/>
              </a:rPr>
              <a:t>Thiết kế theo cách riêng dẫn đến giảm chất lượng phần mềm</a:t>
            </a:r>
            <a:endParaRPr lang="en-US" sz="2100" b="0" i="1" dirty="0">
              <a:solidFill>
                <a:schemeClr val="tx1"/>
              </a:solidFill>
              <a:effectLst/>
              <a:latin typeface="+mj-lt"/>
            </a:endParaRPr>
          </a:p>
          <a:p>
            <a:endParaRPr lang="vi-VN" sz="2100" b="0" i="1" dirty="0">
              <a:solidFill>
                <a:schemeClr val="tx1"/>
              </a:solidFill>
              <a:effectLst/>
              <a:latin typeface="+mj-lt"/>
            </a:endParaRPr>
          </a:p>
          <a:p>
            <a:pPr marL="342900" indent="-342900">
              <a:buFont typeface="Wingdings" panose="05000000000000000000" pitchFamily="2" charset="2"/>
              <a:buChar char="§"/>
            </a:pPr>
            <a:r>
              <a:rPr lang="vi-VN" sz="2100" b="0" i="0" dirty="0">
                <a:solidFill>
                  <a:schemeClr val="tx1"/>
                </a:solidFill>
                <a:effectLst/>
                <a:latin typeface="+mj-lt"/>
              </a:rPr>
              <a:t>Không có chuẩn về việc quy trình sản xuất phần mềm</a:t>
            </a:r>
          </a:p>
          <a:p>
            <a:r>
              <a:rPr lang="vi-VN" sz="2100" b="0" i="0" dirty="0">
                <a:solidFill>
                  <a:schemeClr val="tx1"/>
                </a:solidFill>
                <a:effectLst/>
                <a:latin typeface="+mj-lt"/>
              </a:rPr>
              <a:t>→ </a:t>
            </a:r>
            <a:r>
              <a:rPr lang="vi-VN" sz="2100" b="0" i="1" dirty="0">
                <a:solidFill>
                  <a:schemeClr val="tx1"/>
                </a:solidFill>
                <a:effectLst/>
                <a:latin typeface="+mj-lt"/>
              </a:rPr>
              <a:t>Đặc tả không rõ ràng sẽ làm giảm chất lượng phần mềm</a:t>
            </a:r>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latin typeface="+mj-lt"/>
              <a:cs typeface="Tahoma"/>
            </a:endParaRPr>
          </a:p>
        </p:txBody>
      </p:sp>
    </p:spTree>
    <p:extLst>
      <p:ext uri="{BB962C8B-B14F-4D97-AF65-F5344CB8AC3E}">
        <p14:creationId xmlns:p14="http://schemas.microsoft.com/office/powerpoint/2010/main" val="193306556"/>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2181139"/>
          </a:xfrm>
        </p:spPr>
        <p:txBody>
          <a:bodyPr anchor="b">
            <a:normAutofit/>
          </a:bodyPr>
          <a:lstStyle/>
          <a:p>
            <a:r>
              <a:rPr lang="en-US" dirty="0" err="1"/>
              <a:t>Chương</a:t>
            </a:r>
            <a:r>
              <a:rPr lang="en-US" dirty="0"/>
              <a:t> 7: </a:t>
            </a:r>
            <a:r>
              <a:rPr lang="en-US" sz="4400" dirty="0" err="1"/>
              <a:t>Thiết</a:t>
            </a:r>
            <a:r>
              <a:rPr lang="en-US" sz="4400" dirty="0"/>
              <a:t> </a:t>
            </a:r>
            <a:r>
              <a:rPr lang="en-US" sz="4400" dirty="0" err="1"/>
              <a:t>kế</a:t>
            </a:r>
            <a:r>
              <a:rPr lang="en-US" sz="4400" dirty="0"/>
              <a:t> </a:t>
            </a:r>
            <a:r>
              <a:rPr lang="en-US" sz="4400" dirty="0" err="1"/>
              <a:t>phần</a:t>
            </a:r>
            <a:r>
              <a:rPr lang="en-US" sz="4400" dirty="0"/>
              <a:t> </a:t>
            </a:r>
            <a:r>
              <a:rPr lang="en-US" sz="4400" dirty="0" err="1"/>
              <a:t>mềm</a:t>
            </a:r>
            <a:endParaRPr lang="aa-ET" dirty="0"/>
          </a:p>
        </p:txBody>
      </p:sp>
    </p:spTree>
    <p:extLst>
      <p:ext uri="{BB962C8B-B14F-4D97-AF65-F5344CB8AC3E}">
        <p14:creationId xmlns:p14="http://schemas.microsoft.com/office/powerpoint/2010/main" val="1087643968"/>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7: </a:t>
            </a:r>
            <a:r>
              <a:rPr lang="en-US" sz="2800" dirty="0" err="1"/>
              <a:t>Thiết</a:t>
            </a:r>
            <a:r>
              <a:rPr lang="en-US" sz="2800" dirty="0"/>
              <a:t> </a:t>
            </a:r>
            <a:r>
              <a:rPr lang="en-US" sz="2800" dirty="0" err="1"/>
              <a:t>kế</a:t>
            </a:r>
            <a:r>
              <a:rPr lang="en-US" sz="2800" dirty="0"/>
              <a:t> </a:t>
            </a:r>
            <a:r>
              <a:rPr lang="en-US" sz="2800" dirty="0" err="1"/>
              <a:t>phần</a:t>
            </a:r>
            <a:r>
              <a:rPr lang="en-US" sz="2800" dirty="0"/>
              <a:t> </a:t>
            </a:r>
            <a:r>
              <a:rPr lang="en-US" sz="2800" dirty="0" err="1"/>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190461" y="1285875"/>
            <a:ext cx="8163339"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7: </a:t>
            </a: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để</a:t>
            </a:r>
            <a:r>
              <a:rPr lang="en-US" dirty="0">
                <a:solidFill>
                  <a:schemeClr val="tx1"/>
                </a:solidFill>
                <a:latin typeface="+mj-lt"/>
              </a:rPr>
              <a:t> </a:t>
            </a:r>
            <a:r>
              <a:rPr lang="en-US" dirty="0" err="1">
                <a:solidFill>
                  <a:schemeClr val="tx1"/>
                </a:solidFill>
                <a:latin typeface="+mj-lt"/>
              </a:rPr>
              <a:t>thiết</a:t>
            </a:r>
            <a:r>
              <a:rPr lang="en-US" dirty="0">
                <a:solidFill>
                  <a:schemeClr val="tx1"/>
                </a:solidFill>
                <a:latin typeface="+mj-lt"/>
              </a:rPr>
              <a:t> </a:t>
            </a:r>
            <a:r>
              <a:rPr lang="en-US" dirty="0" err="1">
                <a:solidFill>
                  <a:schemeClr val="tx1"/>
                </a:solidFill>
                <a:latin typeface="+mj-lt"/>
              </a:rPr>
              <a:t>kế</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7:</a:t>
            </a:r>
          </a:p>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Khái</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quát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chung</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về</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phần</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mềm</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Kiến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trúc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giao</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diện</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chi </a:t>
            </a:r>
            <a:r>
              <a:rPr lang="en-US" sz="2000" kern="50" dirty="0" err="1">
                <a:latin typeface="+mj-lt"/>
                <a:ea typeface="SimSun" panose="02010600030101010101" pitchFamily="2" charset="-122"/>
                <a:cs typeface="Tahoma" panose="020B0604030504040204" pitchFamily="34" charset="0"/>
              </a:rPr>
              <a:t>tiết</a:t>
            </a:r>
            <a:endParaRPr lang="en-US" sz="2000" kern="50" dirty="0">
              <a:effectLst/>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1684326326"/>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17743" y="1285875"/>
            <a:ext cx="8536057" cy="4692650"/>
          </a:xfrm>
        </p:spPr>
        <p:txBody>
          <a:bodyPr>
            <a:normAutofit/>
          </a:bodyPr>
          <a:lstStyle/>
          <a:p>
            <a:pPr algn="just"/>
            <a:r>
              <a:rPr lang="en-US" sz="2100" b="0" i="0" dirty="0">
                <a:solidFill>
                  <a:srgbClr val="000000"/>
                </a:solidFill>
                <a:effectLst/>
                <a:latin typeface="+mj-lt"/>
              </a:rPr>
              <a:t>T</a:t>
            </a:r>
            <a:r>
              <a:rPr lang="vi-VN" sz="2100" b="0" i="0" dirty="0">
                <a:solidFill>
                  <a:srgbClr val="000000"/>
                </a:solidFill>
                <a:effectLst/>
                <a:latin typeface="+mj-lt"/>
              </a:rPr>
              <a:t>hiết kế tạo ra các biểu diễn và dữ kiện của hệ thống</a:t>
            </a:r>
            <a:r>
              <a:rPr lang="en-US" sz="2100" b="0" i="0" dirty="0">
                <a:solidFill>
                  <a:srgbClr val="000000"/>
                </a:solidFill>
                <a:effectLst/>
                <a:latin typeface="+mj-lt"/>
              </a:rPr>
              <a:t> </a:t>
            </a:r>
            <a:r>
              <a:rPr lang="vi-VN" sz="2100" b="0" i="0" dirty="0">
                <a:solidFill>
                  <a:srgbClr val="000000"/>
                </a:solidFill>
                <a:effectLst/>
                <a:latin typeface="+mj-lt"/>
              </a:rPr>
              <a:t>phần mềm cần xây dựng từ kết quả phân tích yêu cầu</a:t>
            </a:r>
            <a:r>
              <a:rPr lang="en-US" sz="2100" b="0" i="0" dirty="0">
                <a:solidFill>
                  <a:srgbClr val="000000"/>
                </a:solidFill>
                <a:effectLst/>
                <a:latin typeface="+mj-lt"/>
              </a:rPr>
              <a:t> </a:t>
            </a:r>
            <a:r>
              <a:rPr lang="vi-VN" sz="2100" b="0" i="0" dirty="0">
                <a:solidFill>
                  <a:srgbClr val="000000"/>
                </a:solidFill>
                <a:effectLst/>
                <a:latin typeface="+mj-lt"/>
              </a:rPr>
              <a:t>để có thể tiếp tục thực hiện giai đoạn tiếp theo trong</a:t>
            </a:r>
            <a:r>
              <a:rPr lang="en-US" sz="2100" b="0" i="0" dirty="0">
                <a:solidFill>
                  <a:srgbClr val="000000"/>
                </a:solidFill>
                <a:effectLst/>
                <a:latin typeface="+mj-lt"/>
              </a:rPr>
              <a:t> </a:t>
            </a:r>
            <a:r>
              <a:rPr lang="vi-VN" sz="2100" b="0" i="0" dirty="0">
                <a:solidFill>
                  <a:srgbClr val="000000"/>
                </a:solidFill>
                <a:effectLst/>
                <a:latin typeface="+mj-lt"/>
              </a:rPr>
              <a:t>tiến trình phát triển phần mềm.</a:t>
            </a:r>
          </a:p>
          <a:p>
            <a:pPr algn="just"/>
            <a:endParaRPr lang="en-US" sz="2100" b="0" i="0" dirty="0">
              <a:solidFill>
                <a:srgbClr val="000000"/>
              </a:solidFill>
              <a:effectLst/>
              <a:latin typeface="+mj-lt"/>
            </a:endParaRPr>
          </a:p>
          <a:p>
            <a:pPr algn="just"/>
            <a:r>
              <a:rPr lang="vi-VN" sz="2100" b="0" i="0" dirty="0">
                <a:solidFill>
                  <a:srgbClr val="000000"/>
                </a:solidFill>
                <a:effectLst/>
                <a:latin typeface="+mj-lt"/>
              </a:rPr>
              <a:t>Kết quả của pha thiết kế là mô hình thiết kế của phần</a:t>
            </a:r>
            <a:r>
              <a:rPr lang="en-US" sz="2100" b="0" i="0" dirty="0">
                <a:solidFill>
                  <a:srgbClr val="000000"/>
                </a:solidFill>
                <a:effectLst/>
                <a:latin typeface="+mj-lt"/>
              </a:rPr>
              <a:t> </a:t>
            </a:r>
            <a:r>
              <a:rPr lang="vi-VN" sz="2100" b="0" i="0" dirty="0">
                <a:solidFill>
                  <a:srgbClr val="000000"/>
                </a:solidFill>
                <a:effectLst/>
                <a:latin typeface="+mj-lt"/>
              </a:rPr>
              <a:t>mềm</a:t>
            </a:r>
          </a:p>
          <a:p>
            <a:pPr marL="342900" indent="-342900" algn="just">
              <a:buFont typeface="Wingdings" panose="05000000000000000000" pitchFamily="2" charset="2"/>
              <a:buChar char="Ø"/>
            </a:pPr>
            <a:r>
              <a:rPr lang="vi-VN" sz="2100" b="0" i="0" dirty="0">
                <a:solidFill>
                  <a:srgbClr val="000000"/>
                </a:solidFill>
                <a:effectLst/>
                <a:latin typeface="+mj-lt"/>
              </a:rPr>
              <a:t>Mô hình thiết kế đủ chi tiết để giai đoạn lập trình có thể thực</a:t>
            </a:r>
            <a:r>
              <a:rPr lang="en-US" sz="2100" b="0" i="0" dirty="0">
                <a:solidFill>
                  <a:srgbClr val="000000"/>
                </a:solidFill>
                <a:effectLst/>
                <a:latin typeface="+mj-lt"/>
              </a:rPr>
              <a:t> </a:t>
            </a:r>
            <a:r>
              <a:rPr lang="vi-VN" sz="2100" b="0" i="0" dirty="0">
                <a:solidFill>
                  <a:srgbClr val="000000"/>
                </a:solidFill>
                <a:effectLst/>
                <a:latin typeface="+mj-lt"/>
              </a:rPr>
              <a:t>hiện</a:t>
            </a:r>
            <a:r>
              <a:rPr lang="en-US" sz="2100" b="0" i="0" dirty="0">
                <a:solidFill>
                  <a:srgbClr val="000000"/>
                </a:solidFill>
                <a:effectLst/>
                <a:latin typeface="+mj-lt"/>
              </a:rPr>
              <a:t>.</a:t>
            </a:r>
            <a:endParaRPr lang="vi-VN" sz="2100" b="0" i="0" dirty="0">
              <a:solidFill>
                <a:srgbClr val="000000"/>
              </a:solidFill>
              <a:effectLst/>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Là phương tiện để trao đổi thông tin và đảm bảo chất lượng</a:t>
            </a:r>
            <a:r>
              <a:rPr lang="en-US" sz="2100" b="0" i="0" dirty="0">
                <a:solidFill>
                  <a:srgbClr val="000000"/>
                </a:solidFill>
                <a:effectLst/>
                <a:latin typeface="+mj-lt"/>
              </a:rPr>
              <a:t>.</a:t>
            </a:r>
            <a:endParaRPr lang="vi-VN" sz="2100" b="0" i="0" dirty="0">
              <a:solidFill>
                <a:srgbClr val="000000"/>
              </a:solidFill>
              <a:effectLst/>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Mô hình thiết kế dễ sửa đổi hơn mã chương trình, cung cấp cái</a:t>
            </a:r>
            <a:r>
              <a:rPr lang="en-US" sz="2100" b="0" i="0" dirty="0">
                <a:solidFill>
                  <a:srgbClr val="000000"/>
                </a:solidFill>
                <a:effectLst/>
                <a:latin typeface="+mj-lt"/>
              </a:rPr>
              <a:t> </a:t>
            </a:r>
            <a:r>
              <a:rPr lang="vi-VN" sz="2100" b="0" i="0" dirty="0">
                <a:solidFill>
                  <a:srgbClr val="000000"/>
                </a:solidFill>
                <a:effectLst/>
                <a:latin typeface="+mj-lt"/>
              </a:rPr>
              <a:t>nhìn tổng thể đồng thời có nhiều mức chi tiết</a:t>
            </a:r>
            <a:r>
              <a:rPr lang="en-US" sz="2100" b="0" i="0" dirty="0">
                <a:solidFill>
                  <a:srgbClr val="000000"/>
                </a:solidFill>
                <a:effectLst/>
                <a:latin typeface="+mj-lt"/>
              </a:rPr>
              <a:t>.</a:t>
            </a:r>
          </a:p>
          <a:p>
            <a:pPr algn="just"/>
            <a:r>
              <a:rPr lang="vi-VN" sz="2100" dirty="0">
                <a:latin typeface="+mj-lt"/>
              </a:rPr>
              <a:t> </a:t>
            </a:r>
            <a:br>
              <a:rPr lang="vi-VN" sz="2100" dirty="0">
                <a:latin typeface="+mj-lt"/>
              </a:rPr>
            </a:br>
            <a:endParaRPr lang="vi-VN" sz="2100" dirty="0">
              <a:solidFill>
                <a:schemeClr val="tx1"/>
              </a:solidFill>
              <a:latin typeface="+mj-lt"/>
            </a:endParaRPr>
          </a:p>
        </p:txBody>
      </p:sp>
    </p:spTree>
    <p:extLst>
      <p:ext uri="{BB962C8B-B14F-4D97-AF65-F5344CB8AC3E}">
        <p14:creationId xmlns:p14="http://schemas.microsoft.com/office/powerpoint/2010/main" val="3169564947"/>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17743" y="1285875"/>
            <a:ext cx="8597348" cy="4692650"/>
          </a:xfrm>
        </p:spPr>
        <p:txBody>
          <a:bodyPr>
            <a:normAutofit/>
          </a:bodyPr>
          <a:lstStyle/>
          <a:p>
            <a:r>
              <a:rPr lang="vi-VN" b="0" i="0" dirty="0">
                <a:solidFill>
                  <a:srgbClr val="000000"/>
                </a:solidFill>
                <a:effectLst/>
                <a:latin typeface="+mj-lt"/>
              </a:rPr>
              <a:t>Thiết kế xuất phát từ kết quả phân tích yêu cầu, giúp</a:t>
            </a:r>
            <a:r>
              <a:rPr lang="en-US" b="0" i="0" dirty="0">
                <a:solidFill>
                  <a:srgbClr val="000000"/>
                </a:solidFill>
                <a:effectLst/>
                <a:latin typeface="+mj-lt"/>
              </a:rPr>
              <a:t> </a:t>
            </a:r>
            <a:r>
              <a:rPr lang="vi-VN" b="0" i="0" dirty="0">
                <a:solidFill>
                  <a:srgbClr val="000000"/>
                </a:solidFill>
                <a:effectLst/>
                <a:latin typeface="+mj-lt"/>
              </a:rPr>
              <a:t>trả lời câu hỏi “Như thế nào?”</a:t>
            </a:r>
          </a:p>
          <a:p>
            <a:pPr marL="342900" indent="-342900" algn="just">
              <a:buFont typeface="Wingdings" panose="05000000000000000000" pitchFamily="2" charset="2"/>
              <a:buChar char="Ø"/>
            </a:pPr>
            <a:r>
              <a:rPr lang="vi-VN" b="0" i="0" dirty="0">
                <a:solidFill>
                  <a:srgbClr val="000000"/>
                </a:solidFill>
                <a:effectLst/>
                <a:latin typeface="+mj-lt"/>
              </a:rPr>
              <a:t>Mô tả một hoặc nhiều giải pháp, giúp đánh giá các giải pháp,</a:t>
            </a:r>
            <a:r>
              <a:rPr lang="en-US" b="0" i="0" dirty="0">
                <a:solidFill>
                  <a:srgbClr val="000000"/>
                </a:solidFill>
                <a:effectLst/>
                <a:latin typeface="+mj-lt"/>
              </a:rPr>
              <a:t> </a:t>
            </a:r>
            <a:r>
              <a:rPr lang="vi-VN" b="0" i="0" dirty="0">
                <a:solidFill>
                  <a:srgbClr val="000000"/>
                </a:solidFill>
                <a:effectLst/>
                <a:latin typeface="+mj-lt"/>
              </a:rPr>
              <a:t>lựa chọn giải pháp tốt nhất</a:t>
            </a:r>
            <a:r>
              <a:rPr lang="en-US" b="0" i="0" dirty="0">
                <a:solidFill>
                  <a:srgbClr val="000000"/>
                </a:solidFill>
                <a:effectLst/>
                <a:latin typeface="+mj-lt"/>
              </a:rPr>
              <a:t>.</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Thiết kế mô tả ở một mức trừu tượng nhất</a:t>
            </a:r>
            <a:r>
              <a:rPr lang="en-US" b="0" i="0" dirty="0">
                <a:solidFill>
                  <a:srgbClr val="000000"/>
                </a:solidFill>
                <a:effectLst/>
                <a:latin typeface="+mj-lt"/>
              </a:rPr>
              <a:t> </a:t>
            </a:r>
            <a:r>
              <a:rPr lang="vi-VN" b="0" i="0" dirty="0">
                <a:solidFill>
                  <a:srgbClr val="000000"/>
                </a:solidFill>
                <a:effectLst/>
                <a:latin typeface="+mj-lt"/>
              </a:rPr>
              <a:t>định, sử dụng các mô hình (khác với cài đặt chi tiết khi</a:t>
            </a:r>
            <a:r>
              <a:rPr lang="en-US" b="0" i="0" dirty="0">
                <a:solidFill>
                  <a:srgbClr val="000000"/>
                </a:solidFill>
                <a:effectLst/>
                <a:latin typeface="+mj-lt"/>
              </a:rPr>
              <a:t> </a:t>
            </a:r>
            <a:r>
              <a:rPr lang="vi-VN" b="0" i="0" dirty="0">
                <a:solidFill>
                  <a:srgbClr val="000000"/>
                </a:solidFill>
                <a:effectLst/>
                <a:latin typeface="+mj-lt"/>
              </a:rPr>
              <a:t>lập trình)</a:t>
            </a:r>
            <a:r>
              <a:rPr lang="en-US" b="0" i="0" dirty="0">
                <a:solidFill>
                  <a:srgbClr val="000000"/>
                </a:solidFill>
                <a:effectLst/>
                <a:latin typeface="+mj-lt"/>
              </a:rPr>
              <a:t>.</a:t>
            </a:r>
            <a:endParaRPr lang="vi-VN" b="0" i="0" dirty="0">
              <a:solidFill>
                <a:srgbClr val="000000"/>
              </a:solidFill>
              <a:effectLst/>
              <a:latin typeface="+mj-lt"/>
            </a:endParaRPr>
          </a:p>
          <a:p>
            <a:pPr marL="342900" indent="-342900" algn="just">
              <a:buFont typeface="Wingdings" panose="05000000000000000000" pitchFamily="2" charset="2"/>
              <a:buChar char="Ø"/>
            </a:pPr>
            <a:r>
              <a:rPr lang="vi-VN" b="0" i="0" dirty="0">
                <a:solidFill>
                  <a:srgbClr val="000000"/>
                </a:solidFill>
                <a:effectLst/>
                <a:latin typeface="+mj-lt"/>
              </a:rPr>
              <a:t>Nếu không có thiết kế hoặc thiết kế tồi:</a:t>
            </a:r>
            <a:r>
              <a:rPr lang="en-US" b="0" i="0" dirty="0">
                <a:solidFill>
                  <a:srgbClr val="000000"/>
                </a:solidFill>
                <a:effectLst/>
                <a:latin typeface="+mj-lt"/>
              </a:rPr>
              <a:t> l</a:t>
            </a:r>
            <a:r>
              <a:rPr lang="vi-VN" b="0" i="0" dirty="0">
                <a:solidFill>
                  <a:srgbClr val="000000"/>
                </a:solidFill>
                <a:effectLst/>
                <a:latin typeface="+mj-lt"/>
              </a:rPr>
              <a:t>àm tăng công sức viết mã chương trình, tăng công</a:t>
            </a:r>
            <a:r>
              <a:rPr lang="en-US" b="0" i="0" dirty="0">
                <a:solidFill>
                  <a:srgbClr val="000000"/>
                </a:solidFill>
                <a:effectLst/>
                <a:latin typeface="+mj-lt"/>
              </a:rPr>
              <a:t> </a:t>
            </a:r>
            <a:r>
              <a:rPr lang="vi-VN" b="0" i="0" dirty="0">
                <a:solidFill>
                  <a:srgbClr val="000000"/>
                </a:solidFill>
                <a:effectLst/>
                <a:latin typeface="+mj-lt"/>
              </a:rPr>
              <a:t>sức bảo trì, khó khăn khi cần sửa đổi, mở</a:t>
            </a:r>
            <a:r>
              <a:rPr lang="en-US" b="0" i="0" dirty="0">
                <a:solidFill>
                  <a:srgbClr val="000000"/>
                </a:solidFill>
                <a:effectLst/>
                <a:latin typeface="+mj-lt"/>
              </a:rPr>
              <a:t> </a:t>
            </a:r>
            <a:r>
              <a:rPr lang="vi-VN" b="0" i="0" dirty="0">
                <a:solidFill>
                  <a:srgbClr val="000000"/>
                </a:solidFill>
                <a:effectLst/>
                <a:latin typeface="+mj-lt"/>
              </a:rPr>
              <a:t>rộng</a:t>
            </a:r>
            <a:r>
              <a:rPr lang="vi-VN" dirty="0">
                <a:latin typeface="+mj-lt"/>
              </a:rPr>
              <a:t> </a:t>
            </a:r>
            <a:br>
              <a:rPr lang="vi-VN" dirty="0">
                <a:latin typeface="+mj-lt"/>
              </a:rPr>
            </a:br>
            <a:endParaRPr lang="vi-VN" dirty="0">
              <a:solidFill>
                <a:schemeClr val="tx1"/>
              </a:solidFill>
              <a:latin typeface="+mj-lt"/>
            </a:endParaRPr>
          </a:p>
        </p:txBody>
      </p:sp>
    </p:spTree>
    <p:extLst>
      <p:ext uri="{BB962C8B-B14F-4D97-AF65-F5344CB8AC3E}">
        <p14:creationId xmlns:p14="http://schemas.microsoft.com/office/powerpoint/2010/main" val="1111030260"/>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17743" y="1285875"/>
            <a:ext cx="8597348" cy="4692650"/>
          </a:xfrm>
        </p:spPr>
        <p:txBody>
          <a:bodyPr>
            <a:normAutofit lnSpcReduction="10000"/>
          </a:bodyPr>
          <a:lstStyle/>
          <a:p>
            <a:r>
              <a:rPr lang="vi-VN" b="0" i="0" dirty="0">
                <a:solidFill>
                  <a:srgbClr val="000000"/>
                </a:solidFill>
                <a:effectLst/>
                <a:latin typeface="+mj-lt"/>
              </a:rPr>
              <a:t>Các giai đoạn thiết kế: hoạt động thiết kế xuất hiện trong các mô hình phát triển phần mềm khác nhau, gồm hai giai đoạn thiết kế chính:</a:t>
            </a:r>
            <a:endParaRPr lang="en-US" b="0" i="0" dirty="0">
              <a:solidFill>
                <a:srgbClr val="000000"/>
              </a:solidFill>
              <a:effectLst/>
              <a:latin typeface="+mj-lt"/>
            </a:endParaRPr>
          </a:p>
          <a:p>
            <a:endParaRPr lang="vi-VN" b="0" i="0" dirty="0">
              <a:solidFill>
                <a:srgbClr val="000000"/>
              </a:solidFill>
              <a:effectLst/>
              <a:latin typeface="+mj-lt"/>
            </a:endParaRPr>
          </a:p>
          <a:p>
            <a:r>
              <a:rPr lang="vi-VN" b="1" i="0" dirty="0">
                <a:solidFill>
                  <a:srgbClr val="000000"/>
                </a:solidFill>
                <a:effectLst/>
                <a:latin typeface="+mj-lt"/>
              </a:rPr>
              <a:t>Thiết kế kiến trúc / Thiết kế mức cao (high level design)</a:t>
            </a:r>
          </a:p>
          <a:p>
            <a:pPr marL="285750" indent="-285750">
              <a:buFont typeface="Wingdings" panose="05000000000000000000" pitchFamily="2" charset="2"/>
              <a:buChar char="Ø"/>
            </a:pPr>
            <a:r>
              <a:rPr lang="vi-VN" b="0" i="0" dirty="0">
                <a:solidFill>
                  <a:srgbClr val="000000"/>
                </a:solidFill>
                <a:effectLst/>
                <a:latin typeface="+mj-lt"/>
              </a:rPr>
              <a:t>Mô hình tổng thể của hệ thống</a:t>
            </a:r>
          </a:p>
          <a:p>
            <a:pPr marL="285750" indent="-285750">
              <a:buFont typeface="Wingdings" panose="05000000000000000000" pitchFamily="2" charset="2"/>
              <a:buChar char="Ø"/>
            </a:pPr>
            <a:r>
              <a:rPr lang="vi-VN" b="0" i="0" dirty="0">
                <a:solidFill>
                  <a:srgbClr val="000000"/>
                </a:solidFill>
                <a:effectLst/>
                <a:latin typeface="+mj-lt"/>
              </a:rPr>
              <a:t>Cách thức hệ thống được phân rã thành các mô đun</a:t>
            </a:r>
          </a:p>
          <a:p>
            <a:pPr marL="285750" indent="-285750">
              <a:buFont typeface="Wingdings" panose="05000000000000000000" pitchFamily="2" charset="2"/>
              <a:buChar char="Ø"/>
            </a:pPr>
            <a:r>
              <a:rPr lang="vi-VN" b="0" i="0" dirty="0">
                <a:solidFill>
                  <a:srgbClr val="000000"/>
                </a:solidFill>
                <a:effectLst/>
                <a:latin typeface="+mj-lt"/>
              </a:rPr>
              <a:t>Mối quan hệ giữa các môdun</a:t>
            </a:r>
          </a:p>
          <a:p>
            <a:pPr marL="285750" indent="-285750">
              <a:buFont typeface="Wingdings" panose="05000000000000000000" pitchFamily="2" charset="2"/>
              <a:buChar char="Ø"/>
            </a:pPr>
            <a:r>
              <a:rPr lang="vi-VN" b="0" i="0" dirty="0">
                <a:solidFill>
                  <a:srgbClr val="000000"/>
                </a:solidFill>
                <a:effectLst/>
                <a:latin typeface="+mj-lt"/>
              </a:rPr>
              <a:t>Cách thức trao đổi thông tin giữa các môdun</a:t>
            </a:r>
          </a:p>
          <a:p>
            <a:pPr marL="285750" indent="-285750">
              <a:buFont typeface="Wingdings" panose="05000000000000000000" pitchFamily="2" charset="2"/>
              <a:buChar char="Ø"/>
            </a:pPr>
            <a:r>
              <a:rPr lang="vi-VN" b="0" i="0" dirty="0">
                <a:solidFill>
                  <a:srgbClr val="000000"/>
                </a:solidFill>
                <a:effectLst/>
                <a:latin typeface="+mj-lt"/>
              </a:rPr>
              <a:t>Thực hiện bởi nhiều mức trừu tượng</a:t>
            </a:r>
            <a:endParaRPr lang="en-US" b="0" i="0" dirty="0">
              <a:solidFill>
                <a:srgbClr val="000000"/>
              </a:solidFill>
              <a:effectLst/>
              <a:latin typeface="+mj-lt"/>
            </a:endParaRPr>
          </a:p>
          <a:p>
            <a:pPr marL="285750" indent="-285750">
              <a:buFont typeface="Wingdings" panose="05000000000000000000" pitchFamily="2" charset="2"/>
              <a:buChar char="Ø"/>
            </a:pPr>
            <a:endParaRPr lang="vi-VN" b="0" i="0" dirty="0">
              <a:solidFill>
                <a:srgbClr val="000000"/>
              </a:solidFill>
              <a:effectLst/>
              <a:latin typeface="+mj-lt"/>
            </a:endParaRPr>
          </a:p>
          <a:p>
            <a:r>
              <a:rPr lang="vi-VN" b="1" i="0" dirty="0">
                <a:solidFill>
                  <a:srgbClr val="000000"/>
                </a:solidFill>
                <a:effectLst/>
                <a:latin typeface="+mj-lt"/>
              </a:rPr>
              <a:t>Thiết kế chi tiết / Thiết kế mức thấp (low level design</a:t>
            </a:r>
            <a:r>
              <a:rPr lang="vi-VN" b="0" i="0" dirty="0">
                <a:solidFill>
                  <a:srgbClr val="000000"/>
                </a:solidFill>
                <a:effectLst/>
                <a:latin typeface="+mj-lt"/>
              </a:rPr>
              <a:t>)</a:t>
            </a:r>
            <a:r>
              <a:rPr lang="en-US" b="0" i="0" dirty="0">
                <a:solidFill>
                  <a:srgbClr val="000000"/>
                </a:solidFill>
                <a:effectLst/>
                <a:latin typeface="+mj-lt"/>
              </a:rPr>
              <a:t>: </a:t>
            </a:r>
            <a:r>
              <a:rPr lang="vi-VN" b="0" i="0" dirty="0">
                <a:solidFill>
                  <a:srgbClr val="000000"/>
                </a:solidFill>
                <a:effectLst/>
                <a:latin typeface="+mj-lt"/>
              </a:rPr>
              <a:t>Thiết kế chi tiết lớp, module, thiết kế thuật toán, thiết kế dữ liệu,</a:t>
            </a:r>
            <a:r>
              <a:rPr lang="en-US" b="0" i="0" dirty="0">
                <a:solidFill>
                  <a:srgbClr val="000000"/>
                </a:solidFill>
                <a:effectLst/>
                <a:latin typeface="+mj-lt"/>
              </a:rPr>
              <a:t> </a:t>
            </a:r>
            <a:r>
              <a:rPr lang="vi-VN" b="0" i="0" dirty="0">
                <a:solidFill>
                  <a:srgbClr val="000000"/>
                </a:solidFill>
                <a:effectLst/>
                <a:latin typeface="+mj-lt"/>
              </a:rPr>
              <a:t>thiết kế giao diện</a:t>
            </a:r>
            <a:r>
              <a:rPr lang="vi-VN" dirty="0">
                <a:latin typeface="+mj-lt"/>
              </a:rPr>
              <a:t> </a:t>
            </a:r>
            <a:br>
              <a:rPr lang="vi-VN" dirty="0"/>
            </a:br>
            <a:endParaRPr lang="vi-VN" dirty="0">
              <a:solidFill>
                <a:schemeClr val="tx1"/>
              </a:solidFill>
              <a:latin typeface="+mj-lt"/>
            </a:endParaRPr>
          </a:p>
        </p:txBody>
      </p:sp>
    </p:spTree>
    <p:extLst>
      <p:ext uri="{BB962C8B-B14F-4D97-AF65-F5344CB8AC3E}">
        <p14:creationId xmlns:p14="http://schemas.microsoft.com/office/powerpoint/2010/main" val="3685912220"/>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04052" y="1285875"/>
            <a:ext cx="8811039" cy="4692650"/>
          </a:xfrm>
        </p:spPr>
        <p:txBody>
          <a:bodyPr>
            <a:noAutofit/>
          </a:bodyPr>
          <a:lstStyle/>
          <a:p>
            <a:pPr marL="342900" indent="-342900" algn="just">
              <a:buFont typeface="Wingdings" panose="05000000000000000000" pitchFamily="2" charset="2"/>
              <a:buChar char="Ø"/>
            </a:pPr>
            <a:r>
              <a:rPr lang="vi-VN" b="0" i="0" dirty="0">
                <a:solidFill>
                  <a:schemeClr val="tx1"/>
                </a:solidFill>
                <a:effectLst/>
                <a:latin typeface="+mj-lt"/>
              </a:rPr>
              <a:t>Thiết kế phải thực hiện tất cả các yêu cầu rõ ràng chứa trong mô hình phân tích, và nó</a:t>
            </a:r>
            <a:r>
              <a:rPr lang="en-US" b="0" i="0" dirty="0">
                <a:solidFill>
                  <a:schemeClr val="tx1"/>
                </a:solidFill>
                <a:effectLst/>
                <a:latin typeface="+mj-lt"/>
              </a:rPr>
              <a:t> </a:t>
            </a:r>
            <a:r>
              <a:rPr lang="vi-VN" b="0" i="0" dirty="0">
                <a:solidFill>
                  <a:schemeClr val="tx1"/>
                </a:solidFill>
                <a:effectLst/>
                <a:latin typeface="+mj-lt"/>
              </a:rPr>
              <a:t>phải đáp ứng tất cả các yêu cầu tiềm ẩn khách hàng mong muốn.</a:t>
            </a:r>
          </a:p>
          <a:p>
            <a:pPr marL="342900" indent="-342900" algn="just">
              <a:buFont typeface="Wingdings" panose="05000000000000000000" pitchFamily="2" charset="2"/>
              <a:buChar char="Ø"/>
            </a:pPr>
            <a:r>
              <a:rPr lang="vi-VN" b="0" i="0" dirty="0">
                <a:solidFill>
                  <a:schemeClr val="tx1"/>
                </a:solidFill>
                <a:effectLst/>
                <a:latin typeface="+mj-lt"/>
              </a:rPr>
              <a:t>Thiết kế phải là một hướng dẫn dễ hiểu dễ đọc cho những người tạo ra code và cho những người kiểm thử và sau đó hỗ trợ cho phần mềm.</a:t>
            </a:r>
          </a:p>
          <a:p>
            <a:pPr marL="342900" indent="-342900" algn="just">
              <a:buFont typeface="Wingdings" panose="05000000000000000000" pitchFamily="2" charset="2"/>
              <a:buChar char="Ø"/>
            </a:pPr>
            <a:r>
              <a:rPr lang="vi-VN" b="0" i="0" dirty="0">
                <a:solidFill>
                  <a:schemeClr val="tx1"/>
                </a:solidFill>
                <a:effectLst/>
                <a:latin typeface="+mj-lt"/>
              </a:rPr>
              <a:t>Thiết kế nên cung cấp một bức tranh hoàn chỉnh của phần mềm, giải quyết vấn đề dữ liệu, chức năng, và hành vi từ một quan điểm thực thi</a:t>
            </a:r>
            <a:endParaRPr lang="en-US" b="0"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Một thiết kế nên thể hiện một kiến trúc mà (1) đã được tạo ra bằng cách sử dụng phong cách kiến trúc hoặc các pattern được công nhận , (2) bao gồm các thành phần mang những đặc tính thiết kế tốt và (3) có thể được thực hiện một cách tiến hóa</a:t>
            </a:r>
            <a:r>
              <a:rPr lang="en-US" b="0" i="0" dirty="0">
                <a:solidFill>
                  <a:schemeClr val="tx1"/>
                </a:solidFill>
                <a:effectLst/>
                <a:latin typeface="+mj-lt"/>
              </a:rPr>
              <a:t>.</a:t>
            </a:r>
          </a:p>
          <a:p>
            <a:pPr marL="342900" indent="-342900" algn="just">
              <a:buFont typeface="Wingdings" panose="05000000000000000000" pitchFamily="2" charset="2"/>
              <a:buChar char="Ø"/>
            </a:pPr>
            <a:r>
              <a:rPr lang="vi-VN" b="0" i="0" dirty="0">
                <a:solidFill>
                  <a:schemeClr val="tx1"/>
                </a:solidFill>
                <a:effectLst/>
                <a:latin typeface="+mj-lt"/>
              </a:rPr>
              <a:t>Một thiết kế nên dẫn đến các cấu trúc dữ liệu thích hợp.</a:t>
            </a:r>
          </a:p>
        </p:txBody>
      </p:sp>
    </p:spTree>
    <p:extLst>
      <p:ext uri="{BB962C8B-B14F-4D97-AF65-F5344CB8AC3E}">
        <p14:creationId xmlns:p14="http://schemas.microsoft.com/office/powerpoint/2010/main" val="209651609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Khái</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quát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chung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về</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pha</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04052" y="1285875"/>
            <a:ext cx="8652013" cy="4692650"/>
          </a:xfrm>
        </p:spPr>
        <p:txBody>
          <a:bodyPr>
            <a:noAutofit/>
          </a:bodyPr>
          <a:lstStyle/>
          <a:p>
            <a:pPr marL="342900" indent="-342900" algn="just">
              <a:buFont typeface="Wingdings" panose="05000000000000000000" pitchFamily="2" charset="2"/>
              <a:buChar char="Ø"/>
            </a:pPr>
            <a:r>
              <a:rPr lang="vi-VN" sz="2100" b="0" i="0" dirty="0">
                <a:solidFill>
                  <a:schemeClr val="tx1"/>
                </a:solidFill>
                <a:effectLst/>
                <a:latin typeface="+mj-lt"/>
              </a:rPr>
              <a:t>Một thiết kế nên dẫn đến các thành phần mang những chức năng độc lập.</a:t>
            </a:r>
          </a:p>
          <a:p>
            <a:pPr marL="342900" indent="-342900" algn="just">
              <a:buFont typeface="Wingdings" panose="05000000000000000000" pitchFamily="2" charset="2"/>
              <a:buChar char="Ø"/>
            </a:pPr>
            <a:r>
              <a:rPr lang="vi-VN" sz="2100" b="0" i="0" dirty="0">
                <a:solidFill>
                  <a:schemeClr val="tx1"/>
                </a:solidFill>
                <a:effectLst/>
                <a:latin typeface="+mj-lt"/>
              </a:rPr>
              <a:t>Một thiết kế nên dẫn đến giao diện mà giảm sự phức tạp của các</a:t>
            </a:r>
            <a:r>
              <a:rPr lang="en-US" sz="2100" b="0" i="0" dirty="0">
                <a:solidFill>
                  <a:schemeClr val="tx1"/>
                </a:solidFill>
                <a:effectLst/>
                <a:latin typeface="+mj-lt"/>
              </a:rPr>
              <a:t> </a:t>
            </a:r>
            <a:r>
              <a:rPr lang="vi-VN" sz="2100" b="0" i="0" dirty="0">
                <a:solidFill>
                  <a:schemeClr val="tx1"/>
                </a:solidFill>
                <a:effectLst/>
                <a:latin typeface="+mj-lt"/>
              </a:rPr>
              <a:t>kết nối giữa các thành phần và với môi trường bên ngoài</a:t>
            </a:r>
            <a:r>
              <a:rPr lang="en-US" sz="2100" b="0" i="0" dirty="0">
                <a:solidFill>
                  <a:schemeClr val="tx1"/>
                </a:solidFill>
                <a:effectLst/>
                <a:latin typeface="+mj-lt"/>
              </a:rPr>
              <a:t>.</a:t>
            </a:r>
            <a:endParaRPr lang="vi-VN" sz="2100" dirty="0">
              <a:solidFill>
                <a:schemeClr val="tx1"/>
              </a:solidFill>
              <a:latin typeface="+mj-lt"/>
            </a:endParaRPr>
          </a:p>
          <a:p>
            <a:pPr marL="342900" indent="-342900" algn="just">
              <a:buFont typeface="Wingdings" panose="05000000000000000000" pitchFamily="2" charset="2"/>
              <a:buChar char="Ø"/>
            </a:pPr>
            <a:r>
              <a:rPr lang="vi-VN" sz="2100" b="0" i="0" dirty="0">
                <a:solidFill>
                  <a:srgbClr val="000000"/>
                </a:solidFill>
                <a:effectLst/>
                <a:latin typeface="+mj-lt"/>
              </a:rPr>
              <a:t>Việc thiết kế nên được cấu trúc để thích ứng với thay đổi.</a:t>
            </a:r>
          </a:p>
          <a:p>
            <a:pPr marL="342900" indent="-342900" algn="just">
              <a:buFont typeface="Wingdings" panose="05000000000000000000" pitchFamily="2" charset="2"/>
              <a:buChar char="Ø"/>
            </a:pPr>
            <a:r>
              <a:rPr lang="vi-VN" sz="2100" b="0" i="0" dirty="0">
                <a:solidFill>
                  <a:srgbClr val="000000"/>
                </a:solidFill>
                <a:effectLst/>
                <a:latin typeface="+mj-lt"/>
              </a:rPr>
              <a:t>Việc thiết kế nên được cấu trúc để làm suy </a:t>
            </a:r>
            <a:r>
              <a:rPr lang="en-US" sz="2100" b="0" i="0" dirty="0" err="1">
                <a:solidFill>
                  <a:srgbClr val="000000"/>
                </a:solidFill>
                <a:effectLst/>
                <a:latin typeface="+mj-lt"/>
              </a:rPr>
              <a:t>giảm</a:t>
            </a:r>
            <a:r>
              <a:rPr lang="vi-VN" sz="2100" b="0" i="0" dirty="0">
                <a:solidFill>
                  <a:srgbClr val="000000"/>
                </a:solidFill>
                <a:effectLst/>
                <a:latin typeface="+mj-lt"/>
              </a:rPr>
              <a:t> </a:t>
            </a:r>
            <a:r>
              <a:rPr lang="en-US" sz="2100" b="0" i="0" dirty="0" err="1">
                <a:solidFill>
                  <a:srgbClr val="000000"/>
                </a:solidFill>
                <a:effectLst/>
                <a:latin typeface="+mj-lt"/>
              </a:rPr>
              <a:t>từ</a:t>
            </a:r>
            <a:r>
              <a:rPr lang="en-US" sz="2100" b="0" i="0" dirty="0">
                <a:solidFill>
                  <a:srgbClr val="000000"/>
                </a:solidFill>
                <a:effectLst/>
                <a:latin typeface="+mj-lt"/>
              </a:rPr>
              <a:t> </a:t>
            </a:r>
            <a:r>
              <a:rPr lang="en-US" sz="2100" b="0" i="0" dirty="0" err="1">
                <a:solidFill>
                  <a:srgbClr val="000000"/>
                </a:solidFill>
                <a:effectLst/>
                <a:latin typeface="+mj-lt"/>
              </a:rPr>
              <a:t>từ</a:t>
            </a:r>
            <a:r>
              <a:rPr lang="vi-VN" sz="2100" b="0" i="0" dirty="0">
                <a:solidFill>
                  <a:srgbClr val="000000"/>
                </a:solidFill>
                <a:effectLst/>
                <a:latin typeface="+mj-lt"/>
              </a:rPr>
              <a:t>, ngay cả khi đang gặp phải dữ liệu bất thường,</a:t>
            </a:r>
            <a:r>
              <a:rPr lang="en-US" sz="2100" b="0" i="0" dirty="0">
                <a:solidFill>
                  <a:srgbClr val="000000"/>
                </a:solidFill>
                <a:effectLst/>
                <a:latin typeface="+mj-lt"/>
              </a:rPr>
              <a:t> </a:t>
            </a:r>
            <a:r>
              <a:rPr lang="vi-VN" sz="2100" b="0" i="0" dirty="0">
                <a:solidFill>
                  <a:srgbClr val="000000"/>
                </a:solidFill>
                <a:effectLst/>
                <a:latin typeface="+mj-lt"/>
              </a:rPr>
              <a:t>các sự kiện, hoặc điều kiện hoạt động .</a:t>
            </a:r>
          </a:p>
          <a:p>
            <a:pPr marL="342900" indent="-342900" algn="just">
              <a:buFont typeface="Wingdings" panose="05000000000000000000" pitchFamily="2" charset="2"/>
              <a:buChar char="Ø"/>
            </a:pPr>
            <a:r>
              <a:rPr lang="vi-VN" sz="2100" b="0" i="0" dirty="0">
                <a:solidFill>
                  <a:srgbClr val="000000"/>
                </a:solidFill>
                <a:effectLst/>
                <a:latin typeface="+mj-lt"/>
              </a:rPr>
              <a:t>Thiết kế không phải là coding, coding không phải là thiết kế.</a:t>
            </a:r>
          </a:p>
          <a:p>
            <a:pPr marL="342900" indent="-342900" algn="just">
              <a:buFont typeface="Wingdings" panose="05000000000000000000" pitchFamily="2" charset="2"/>
              <a:buChar char="Ø"/>
            </a:pPr>
            <a:r>
              <a:rPr lang="vi-VN" sz="2100" b="0" i="0" dirty="0">
                <a:solidFill>
                  <a:srgbClr val="000000"/>
                </a:solidFill>
                <a:effectLst/>
                <a:latin typeface="+mj-lt"/>
              </a:rPr>
              <a:t>Việc thiết kế nên được đánh giá về chất lượng khi nó được</a:t>
            </a:r>
            <a:r>
              <a:rPr lang="en-US" sz="2100" b="0" i="0" dirty="0">
                <a:solidFill>
                  <a:srgbClr val="000000"/>
                </a:solidFill>
                <a:effectLst/>
                <a:latin typeface="+mj-lt"/>
              </a:rPr>
              <a:t> </a:t>
            </a:r>
            <a:r>
              <a:rPr lang="vi-VN" sz="2100" b="0" i="0" dirty="0">
                <a:solidFill>
                  <a:srgbClr val="000000"/>
                </a:solidFill>
                <a:effectLst/>
                <a:latin typeface="+mj-lt"/>
              </a:rPr>
              <a:t>tạo ra, chứ không phải sau thực tế.</a:t>
            </a:r>
          </a:p>
          <a:p>
            <a:pPr marL="342900" indent="-342900" algn="just">
              <a:buFont typeface="Wingdings" panose="05000000000000000000" pitchFamily="2" charset="2"/>
              <a:buChar char="Ø"/>
            </a:pPr>
            <a:r>
              <a:rPr lang="vi-VN" sz="2100" b="0" i="0" dirty="0">
                <a:solidFill>
                  <a:srgbClr val="000000"/>
                </a:solidFill>
                <a:effectLst/>
                <a:latin typeface="+mj-lt"/>
              </a:rPr>
              <a:t>Việc thiết kế cần được xem xét để giảm thiểu lỗi khái niệm</a:t>
            </a:r>
            <a:r>
              <a:rPr lang="en-US" sz="2100" b="0" i="0" dirty="0">
                <a:solidFill>
                  <a:srgbClr val="000000"/>
                </a:solidFill>
                <a:effectLst/>
                <a:latin typeface="+mj-lt"/>
              </a:rPr>
              <a:t>.</a:t>
            </a:r>
            <a:r>
              <a:rPr lang="vi-VN" sz="2100" dirty="0">
                <a:latin typeface="+mj-lt"/>
              </a:rPr>
              <a:t> </a:t>
            </a:r>
            <a:br>
              <a:rPr lang="vi-VN" sz="2100" dirty="0">
                <a:latin typeface="+mj-lt"/>
              </a:rPr>
            </a:br>
            <a:endParaRPr lang="vi-VN" sz="2100" dirty="0">
              <a:solidFill>
                <a:schemeClr val="tx1"/>
              </a:solidFill>
              <a:latin typeface="+mj-lt"/>
            </a:endParaRPr>
          </a:p>
        </p:txBody>
      </p:sp>
    </p:spTree>
    <p:extLst>
      <p:ext uri="{BB962C8B-B14F-4D97-AF65-F5344CB8AC3E}">
        <p14:creationId xmlns:p14="http://schemas.microsoft.com/office/powerpoint/2010/main" val="271630666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pic>
        <p:nvPicPr>
          <p:cNvPr id="6" name="Picture 5">
            <a:extLst>
              <a:ext uri="{FF2B5EF4-FFF2-40B4-BE49-F238E27FC236}">
                <a16:creationId xmlns:a16="http://schemas.microsoft.com/office/drawing/2014/main" id="{6CD7D457-2BC1-4341-983A-B90F0E5B672E}"/>
              </a:ext>
            </a:extLst>
          </p:cNvPr>
          <p:cNvPicPr>
            <a:picLocks noChangeAspect="1"/>
          </p:cNvPicPr>
          <p:nvPr/>
        </p:nvPicPr>
        <p:blipFill>
          <a:blip r:embed="rId2"/>
          <a:stretch>
            <a:fillRect/>
          </a:stretch>
        </p:blipFill>
        <p:spPr>
          <a:xfrm>
            <a:off x="3238500" y="925996"/>
            <a:ext cx="6934200" cy="5200650"/>
          </a:xfrm>
          <a:prstGeom prst="rect">
            <a:avLst/>
          </a:prstGeom>
        </p:spPr>
      </p:pic>
    </p:spTree>
    <p:extLst>
      <p:ext uri="{BB962C8B-B14F-4D97-AF65-F5344CB8AC3E}">
        <p14:creationId xmlns:p14="http://schemas.microsoft.com/office/powerpoint/2010/main" val="1122771204"/>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54965" y="1265997"/>
            <a:ext cx="9044609" cy="4692650"/>
          </a:xfrm>
        </p:spPr>
        <p:txBody>
          <a:bodyPr>
            <a:noAutofit/>
          </a:bodyPr>
          <a:lstStyle/>
          <a:p>
            <a:pPr algn="just"/>
            <a:r>
              <a:rPr lang="vi-VN" sz="2000" b="0" i="0" dirty="0">
                <a:solidFill>
                  <a:schemeClr val="tx1"/>
                </a:solidFill>
                <a:effectLst/>
                <a:latin typeface="+mn-lt"/>
              </a:rPr>
              <a:t>Kiến trúc phần mềm đóng vai trò quan trọng trong phát triển phần mềm vì </a:t>
            </a:r>
            <a:r>
              <a:rPr lang="en-US" sz="2000" b="0" i="0" dirty="0">
                <a:solidFill>
                  <a:schemeClr val="tx1"/>
                </a:solidFill>
                <a:effectLst/>
                <a:latin typeface="+mn-lt"/>
              </a:rPr>
              <a:t>:</a:t>
            </a:r>
          </a:p>
          <a:p>
            <a:pPr algn="just">
              <a:buFont typeface="+mj-lt"/>
              <a:buAutoNum type="arabicPeriod"/>
            </a:pPr>
            <a:r>
              <a:rPr lang="vi-VN" sz="2000" b="1" i="0" dirty="0">
                <a:solidFill>
                  <a:schemeClr val="tx1"/>
                </a:solidFill>
                <a:effectLst/>
                <a:latin typeface="+mn-lt"/>
              </a:rPr>
              <a:t>Cung cấp khung làm việc rõ ràng</a:t>
            </a:r>
            <a:r>
              <a:rPr lang="vi-VN" sz="2000" b="0" i="0" dirty="0">
                <a:solidFill>
                  <a:schemeClr val="tx1"/>
                </a:solidFill>
                <a:effectLst/>
                <a:latin typeface="+mn-lt"/>
              </a:rPr>
              <a:t>: Kiến trúc phần mềm giúp định hình cấu trúc cơ bản của ứng dụng, bao gồm cách các thành phần kỹ thuật tương tác với nhau. Nó như bản đồ cho các nhà phát triển, giúp họ hiểu cách xây dựng các thành phần của phần mềm để đạt được mục tiêu cụ thể.</a:t>
            </a:r>
          </a:p>
          <a:p>
            <a:pPr algn="just">
              <a:buFont typeface="+mj-lt"/>
              <a:buAutoNum type="arabicPeriod"/>
            </a:pPr>
            <a:r>
              <a:rPr lang="vi-VN" sz="2000" b="1" i="0" dirty="0">
                <a:solidFill>
                  <a:schemeClr val="tx1"/>
                </a:solidFill>
                <a:effectLst/>
                <a:latin typeface="+mn-lt"/>
              </a:rPr>
              <a:t>Đảm bảo hiệu suất và khả năng mở rộng</a:t>
            </a:r>
            <a:r>
              <a:rPr lang="vi-VN" sz="2000" b="0" i="0" dirty="0">
                <a:solidFill>
                  <a:schemeClr val="tx1"/>
                </a:solidFill>
                <a:effectLst/>
                <a:latin typeface="+mn-lt"/>
              </a:rPr>
              <a:t>: Một kiến trúc tốt cho phép hệ thống xử lý tải lớn và mở rộng dễ dàng khi cần thiết. Nó xác định cách các yêu cầu về hiệu suất và khả năng mở rộng được đáp ứng.</a:t>
            </a:r>
          </a:p>
          <a:p>
            <a:pPr algn="just">
              <a:buFont typeface="+mj-lt"/>
              <a:buAutoNum type="arabicPeriod"/>
            </a:pPr>
            <a:r>
              <a:rPr lang="vi-VN" sz="2000" b="1" i="0" dirty="0">
                <a:solidFill>
                  <a:schemeClr val="tx1"/>
                </a:solidFill>
                <a:effectLst/>
                <a:latin typeface="+mn-lt"/>
              </a:rPr>
              <a:t>Tối ưu hóa ngân sách và tài nguyên</a:t>
            </a:r>
            <a:r>
              <a:rPr lang="vi-VN" sz="2000" b="0" i="0" dirty="0">
                <a:solidFill>
                  <a:schemeClr val="tx1"/>
                </a:solidFill>
                <a:effectLst/>
                <a:latin typeface="+mn-lt"/>
              </a:rPr>
              <a:t>: Kiến trúc hợp lý giúp tránh lãng phí nguồn lực và thời gian phát triển, do có kế hoạch và cấu trúc rõ ràng từ đầu. Điều này cũng giúp kiểm soát chi phí phát triển.</a:t>
            </a:r>
          </a:p>
          <a:p>
            <a:pPr algn="just">
              <a:buFont typeface="+mj-lt"/>
              <a:buAutoNum type="arabicPeriod"/>
            </a:pPr>
            <a:r>
              <a:rPr lang="vi-VN" sz="2000" b="1" i="0" dirty="0">
                <a:solidFill>
                  <a:schemeClr val="tx1"/>
                </a:solidFill>
                <a:effectLst/>
                <a:latin typeface="+mn-lt"/>
              </a:rPr>
              <a:t>Dễ dàng bảo trì và cập nhật</a:t>
            </a:r>
            <a:r>
              <a:rPr lang="vi-VN" sz="2000" b="0" i="0" dirty="0">
                <a:solidFill>
                  <a:schemeClr val="tx1"/>
                </a:solidFill>
                <a:effectLst/>
                <a:latin typeface="+mn-lt"/>
              </a:rPr>
              <a:t>: Kiến trúc rõ ràng và được tổ chức tốt giúp việc bảo trì và cập nhật phần mềm trở nên dễ dàng hơn. Nó cho phép sửa đổi hoặc thêm tính năng mới mà không làm ảnh hưởng đến toàn bộ hệ thống.</a:t>
            </a:r>
          </a:p>
        </p:txBody>
      </p:sp>
    </p:spTree>
    <p:extLst>
      <p:ext uri="{BB962C8B-B14F-4D97-AF65-F5344CB8AC3E}">
        <p14:creationId xmlns:p14="http://schemas.microsoft.com/office/powerpoint/2010/main" val="1219279038"/>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54965" y="1265997"/>
            <a:ext cx="9044609" cy="4692650"/>
          </a:xfrm>
        </p:spPr>
        <p:txBody>
          <a:bodyPr>
            <a:noAutofit/>
          </a:bodyPr>
          <a:lstStyle/>
          <a:p>
            <a:r>
              <a:rPr lang="en-US" sz="2000" b="1" dirty="0">
                <a:solidFill>
                  <a:schemeClr val="tx1"/>
                </a:solidFill>
                <a:latin typeface="+mn-lt"/>
              </a:rPr>
              <a:t>5. </a:t>
            </a:r>
            <a:r>
              <a:rPr lang="vi-VN" sz="2000" b="1" dirty="0">
                <a:solidFill>
                  <a:schemeClr val="tx1"/>
                </a:solidFill>
                <a:latin typeface="+mn-lt"/>
              </a:rPr>
              <a:t>Giảm thiểu rủi ro: </a:t>
            </a:r>
            <a:r>
              <a:rPr lang="vi-VN" sz="2000" dirty="0">
                <a:solidFill>
                  <a:schemeClr val="tx1"/>
                </a:solidFill>
                <a:latin typeface="+mn-lt"/>
              </a:rPr>
              <a:t>Một kiến trúc được thiết kế tốt giúp nhận diện và giảm thiểu rủi ro từ sớm trong quá trình phát triển, bao gồm vấn đề về hiệu suất, bảo mật và sự phụ thuộc giữa các thành phần.</a:t>
            </a:r>
          </a:p>
          <a:p>
            <a:pPr algn="l"/>
            <a:r>
              <a:rPr lang="en-US" sz="2000" b="1" i="0" dirty="0">
                <a:solidFill>
                  <a:schemeClr val="tx1"/>
                </a:solidFill>
                <a:effectLst/>
                <a:latin typeface="+mn-lt"/>
              </a:rPr>
              <a:t>6. </a:t>
            </a:r>
            <a:r>
              <a:rPr lang="vi-VN" sz="2000" b="1" i="0" dirty="0">
                <a:solidFill>
                  <a:schemeClr val="tx1"/>
                </a:solidFill>
                <a:effectLst/>
                <a:latin typeface="+mn-lt"/>
              </a:rPr>
              <a:t>Tăng cường bảo mật</a:t>
            </a:r>
            <a:r>
              <a:rPr lang="vi-VN" sz="2000" b="0" i="0" dirty="0">
                <a:solidFill>
                  <a:schemeClr val="tx1"/>
                </a:solidFill>
                <a:effectLst/>
                <a:latin typeface="+mn-lt"/>
              </a:rPr>
              <a:t>: Kiến trúc xác định cách bảo mật được tích hợp vào hệ thống, từ việc xác định các điểm truy cập quan trọng đến việc thiết lập các lớp bảo mật.</a:t>
            </a:r>
            <a:endParaRPr lang="en-US" sz="2000" b="0" i="0" dirty="0">
              <a:solidFill>
                <a:schemeClr val="tx1"/>
              </a:solidFill>
              <a:effectLst/>
              <a:latin typeface="+mn-lt"/>
            </a:endParaRPr>
          </a:p>
          <a:p>
            <a:pPr algn="l"/>
            <a:r>
              <a:rPr lang="en-US" sz="2000" b="0" i="0" dirty="0">
                <a:solidFill>
                  <a:schemeClr val="tx1"/>
                </a:solidFill>
                <a:effectLst/>
                <a:latin typeface="+mn-lt"/>
              </a:rPr>
              <a:t>7. </a:t>
            </a:r>
            <a:r>
              <a:rPr lang="vi-VN" sz="2000" b="1" i="0" dirty="0">
                <a:solidFill>
                  <a:schemeClr val="tx1"/>
                </a:solidFill>
                <a:effectLst/>
                <a:latin typeface="+mn-lt"/>
              </a:rPr>
              <a:t>Hỗ trợ quyết định kỹ thuật</a:t>
            </a:r>
            <a:r>
              <a:rPr lang="vi-VN" sz="2000" b="0" i="0" dirty="0">
                <a:solidFill>
                  <a:schemeClr val="tx1"/>
                </a:solidFill>
                <a:effectLst/>
                <a:latin typeface="+mn-lt"/>
              </a:rPr>
              <a:t>: Nó cung cấp một khung tham chiếu để đưa ra các quyết định kỹ thuật, từ việc chọn công nghệ đến việc quyết định cách triển khai các tính năng.</a:t>
            </a:r>
          </a:p>
          <a:p>
            <a:pPr algn="l"/>
            <a:r>
              <a:rPr lang="en-US" sz="2000" b="1" i="0" dirty="0">
                <a:solidFill>
                  <a:schemeClr val="tx1"/>
                </a:solidFill>
                <a:effectLst/>
                <a:latin typeface="+mn-lt"/>
              </a:rPr>
              <a:t>8.</a:t>
            </a:r>
            <a:r>
              <a:rPr lang="vi-VN" sz="2000" b="1" i="0" dirty="0">
                <a:solidFill>
                  <a:schemeClr val="tx1"/>
                </a:solidFill>
                <a:effectLst/>
                <a:latin typeface="+mn-lt"/>
              </a:rPr>
              <a:t>Tăng khả năng hợp tác</a:t>
            </a:r>
            <a:r>
              <a:rPr lang="vi-VN" sz="2000" b="0" i="0" dirty="0">
                <a:solidFill>
                  <a:schemeClr val="tx1"/>
                </a:solidFill>
                <a:effectLst/>
                <a:latin typeface="+mn-lt"/>
              </a:rPr>
              <a:t>: Kiến trúc rõ ràng giúp các nhà phát triển và các bên liên quan khác làm việc cùng nhau một cách hiệu quả hơn, do mọi người đều hiểu cấu trúc tổng thể và mục tiêu của dự án.</a:t>
            </a:r>
          </a:p>
        </p:txBody>
      </p:sp>
    </p:spTree>
    <p:extLst>
      <p:ext uri="{BB962C8B-B14F-4D97-AF65-F5344CB8AC3E}">
        <p14:creationId xmlns:p14="http://schemas.microsoft.com/office/powerpoint/2010/main" val="7030920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Các</a:t>
            </a:r>
            <a:r>
              <a:rPr lang="en-US" sz="2800" i="1" dirty="0">
                <a:latin typeface="+mj-lt"/>
              </a:rPr>
              <a:t> </a:t>
            </a:r>
            <a:r>
              <a:rPr lang="en-US" sz="2800" i="1" dirty="0" err="1">
                <a:latin typeface="+mj-lt"/>
              </a:rPr>
              <a:t>vấn</a:t>
            </a:r>
            <a:r>
              <a:rPr lang="en-US" sz="2800" i="1" dirty="0">
                <a:latin typeface="+mj-lt"/>
              </a:rPr>
              <a:t> </a:t>
            </a:r>
            <a:r>
              <a:rPr lang="en-US" sz="2800" i="1" dirty="0" err="1">
                <a:latin typeface="+mj-lt"/>
              </a:rPr>
              <a:t>đề</a:t>
            </a:r>
            <a:r>
              <a:rPr lang="en-US" sz="2800" i="1" dirty="0">
                <a:latin typeface="+mj-lt"/>
              </a:rPr>
              <a:t> </a:t>
            </a:r>
            <a:r>
              <a:rPr lang="en-US" sz="2800" i="1" dirty="0" err="1">
                <a:latin typeface="+mj-lt"/>
              </a:rPr>
              <a:t>thường</a:t>
            </a:r>
            <a:r>
              <a:rPr lang="en-US" sz="2800" i="1" dirty="0">
                <a:latin typeface="+mj-lt"/>
              </a:rPr>
              <a:t> </a:t>
            </a:r>
            <a:r>
              <a:rPr lang="en-US" sz="2800" i="1" dirty="0" err="1">
                <a:latin typeface="+mj-lt"/>
              </a:rPr>
              <a:t>gặp</a:t>
            </a:r>
            <a:r>
              <a:rPr lang="en-US" sz="2800" i="1" dirty="0">
                <a:latin typeface="+mj-lt"/>
              </a:rPr>
              <a:t> </a:t>
            </a:r>
            <a:r>
              <a:rPr lang="en-US" sz="2800" i="1" dirty="0" err="1">
                <a:latin typeface="+mj-lt"/>
              </a:rPr>
              <a:t>khi</a:t>
            </a:r>
            <a:r>
              <a:rPr lang="en-US" sz="2800" i="1" dirty="0">
                <a:latin typeface="+mj-lt"/>
              </a:rPr>
              <a:t> </a:t>
            </a:r>
            <a:r>
              <a:rPr lang="en-US" sz="2800" i="1" dirty="0" err="1">
                <a:latin typeface="+mj-lt"/>
              </a:rPr>
              <a:t>phát</a:t>
            </a:r>
            <a:r>
              <a:rPr lang="en-US" sz="2800" i="1" dirty="0">
                <a:latin typeface="+mj-lt"/>
              </a:rPr>
              <a:t> </a:t>
            </a:r>
            <a:r>
              <a:rPr lang="en-US" sz="2800" i="1" dirty="0" err="1">
                <a:latin typeface="+mj-lt"/>
              </a:rPr>
              <a:t>triển</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763078" y="1285875"/>
            <a:ext cx="8590722" cy="4692650"/>
          </a:xfrm>
        </p:spPr>
        <p:txBody>
          <a:bodyPr>
            <a:noAutofit/>
          </a:bodyPr>
          <a:lstStyle/>
          <a:p>
            <a:pPr marL="342900" indent="-342900">
              <a:lnSpc>
                <a:spcPct val="140000"/>
              </a:lnSpc>
              <a:buFont typeface="Wingdings" panose="05000000000000000000" pitchFamily="2" charset="2"/>
              <a:buChar char="§"/>
            </a:pPr>
            <a:r>
              <a:rPr lang="vi-VN" sz="2100" b="0" i="0" dirty="0">
                <a:solidFill>
                  <a:schemeClr val="tx1"/>
                </a:solidFill>
                <a:effectLst/>
                <a:latin typeface="+mj-lt"/>
              </a:rPr>
              <a:t>Không kiểm thử tính đúng đắn của phần mềm ở từng giai đoạn</a:t>
            </a:r>
            <a:r>
              <a:rPr lang="en-US" sz="2100" b="0" i="0" dirty="0">
                <a:solidFill>
                  <a:schemeClr val="tx1"/>
                </a:solidFill>
                <a:effectLst/>
                <a:latin typeface="+mj-lt"/>
              </a:rPr>
              <a:t> </a:t>
            </a:r>
            <a:r>
              <a:rPr lang="vi-VN" sz="2100" b="0" i="0" dirty="0">
                <a:solidFill>
                  <a:schemeClr val="tx1"/>
                </a:solidFill>
                <a:effectLst/>
                <a:latin typeface="+mj-lt"/>
              </a:rPr>
              <a:t>mà chỉ kiểm ở giai đoạn cuối và phát hiện ra lỗi</a:t>
            </a:r>
          </a:p>
          <a:p>
            <a:pPr>
              <a:lnSpc>
                <a:spcPct val="140000"/>
              </a:lnSpc>
            </a:pPr>
            <a:r>
              <a:rPr lang="vi-VN" sz="2100" b="0" i="0" dirty="0">
                <a:solidFill>
                  <a:schemeClr val="tx1"/>
                </a:solidFill>
                <a:effectLst/>
                <a:latin typeface="+mj-lt"/>
              </a:rPr>
              <a:t>→ </a:t>
            </a:r>
            <a:r>
              <a:rPr lang="vi-VN" sz="2100" b="0" i="1" dirty="0">
                <a:solidFill>
                  <a:schemeClr val="tx1"/>
                </a:solidFill>
                <a:effectLst/>
                <a:latin typeface="+mj-lt"/>
              </a:rPr>
              <a:t>thường bàn giao sản phẩm không đúng hạn</a:t>
            </a:r>
            <a:endParaRPr lang="en-US" sz="2100" b="0" i="1" dirty="0">
              <a:solidFill>
                <a:schemeClr val="tx1"/>
              </a:solidFill>
              <a:effectLst/>
              <a:latin typeface="+mj-lt"/>
            </a:endParaRPr>
          </a:p>
          <a:p>
            <a:pPr marL="342900" indent="-342900">
              <a:lnSpc>
                <a:spcPct val="140000"/>
              </a:lnSpc>
              <a:buFont typeface="Wingdings" panose="05000000000000000000" pitchFamily="2" charset="2"/>
              <a:buChar char="§"/>
            </a:pPr>
            <a:r>
              <a:rPr lang="vi-VN" sz="2100" b="0" i="0" dirty="0">
                <a:solidFill>
                  <a:schemeClr val="tx1"/>
                </a:solidFill>
                <a:effectLst/>
                <a:latin typeface="+mj-lt"/>
              </a:rPr>
              <a:t>Coi trọng việc lập trình hơn khâu thiết kế</a:t>
            </a:r>
          </a:p>
          <a:p>
            <a:pPr>
              <a:lnSpc>
                <a:spcPct val="140000"/>
              </a:lnSpc>
            </a:pPr>
            <a:r>
              <a:rPr lang="vi-VN" sz="2100" b="0" i="0" dirty="0">
                <a:solidFill>
                  <a:schemeClr val="tx1"/>
                </a:solidFill>
                <a:effectLst/>
                <a:latin typeface="+mj-lt"/>
              </a:rPr>
              <a:t>→ </a:t>
            </a:r>
            <a:r>
              <a:rPr lang="vi-VN" sz="2100" b="0" i="1" dirty="0">
                <a:solidFill>
                  <a:schemeClr val="tx1"/>
                </a:solidFill>
                <a:effectLst/>
                <a:latin typeface="+mj-lt"/>
              </a:rPr>
              <a:t>giảm chất lượng phần mềm</a:t>
            </a:r>
            <a:endParaRPr lang="en-US" sz="2100" b="0" i="1" dirty="0">
              <a:solidFill>
                <a:schemeClr val="tx1"/>
              </a:solidFill>
              <a:effectLst/>
              <a:latin typeface="+mj-lt"/>
            </a:endParaRPr>
          </a:p>
          <a:p>
            <a:pPr marL="342900" indent="-342900">
              <a:lnSpc>
                <a:spcPct val="140000"/>
              </a:lnSpc>
              <a:buFont typeface="Wingdings" panose="05000000000000000000" pitchFamily="2" charset="2"/>
              <a:buChar char="§"/>
            </a:pPr>
            <a:r>
              <a:rPr lang="vi-VN" sz="2100" b="0" i="0" dirty="0">
                <a:solidFill>
                  <a:schemeClr val="tx1"/>
                </a:solidFill>
                <a:effectLst/>
                <a:latin typeface="+mj-lt"/>
              </a:rPr>
              <a:t>Coi thường việc tái sử dụng phần mềm (software reuse)</a:t>
            </a:r>
          </a:p>
          <a:p>
            <a:pPr>
              <a:lnSpc>
                <a:spcPct val="140000"/>
              </a:lnSpc>
            </a:pPr>
            <a:r>
              <a:rPr lang="vi-VN" sz="2100" b="0" i="0" dirty="0">
                <a:solidFill>
                  <a:schemeClr val="tx1"/>
                </a:solidFill>
                <a:effectLst/>
                <a:latin typeface="+mj-lt"/>
              </a:rPr>
              <a:t>→ </a:t>
            </a:r>
            <a:r>
              <a:rPr lang="vi-VN" sz="2100" b="0" i="1" dirty="0">
                <a:solidFill>
                  <a:schemeClr val="tx1"/>
                </a:solidFill>
                <a:effectLst/>
                <a:latin typeface="+mj-lt"/>
              </a:rPr>
              <a:t>giảm năng suất lao động</a:t>
            </a:r>
            <a:endParaRPr lang="en-US" sz="2100" b="0" i="1" dirty="0">
              <a:solidFill>
                <a:schemeClr val="tx1"/>
              </a:solidFill>
              <a:effectLst/>
              <a:latin typeface="+mj-lt"/>
            </a:endParaRPr>
          </a:p>
          <a:p>
            <a:pPr marL="342900" indent="-342900">
              <a:lnSpc>
                <a:spcPct val="140000"/>
              </a:lnSpc>
              <a:buFont typeface="Wingdings" panose="05000000000000000000" pitchFamily="2" charset="2"/>
              <a:buChar char="§"/>
            </a:pPr>
            <a:r>
              <a:rPr lang="vi-VN" sz="2100" b="0" i="0" dirty="0">
                <a:solidFill>
                  <a:schemeClr val="tx1"/>
                </a:solidFill>
                <a:effectLst/>
                <a:latin typeface="+mj-lt"/>
              </a:rPr>
              <a:t>Phần lớn các thao tác trong quy trình phát triển phần mềm do</a:t>
            </a:r>
            <a:r>
              <a:rPr lang="en-US" sz="2100" b="0" i="0" dirty="0">
                <a:solidFill>
                  <a:schemeClr val="tx1"/>
                </a:solidFill>
                <a:effectLst/>
                <a:latin typeface="+mj-lt"/>
              </a:rPr>
              <a:t> </a:t>
            </a:r>
            <a:r>
              <a:rPr lang="vi-VN" sz="2100" b="0" i="0" dirty="0">
                <a:solidFill>
                  <a:schemeClr val="tx1"/>
                </a:solidFill>
                <a:effectLst/>
                <a:latin typeface="+mj-lt"/>
              </a:rPr>
              <a:t>con người thực hiện</a:t>
            </a:r>
          </a:p>
          <a:p>
            <a:pPr>
              <a:lnSpc>
                <a:spcPct val="140000"/>
              </a:lnSpc>
            </a:pPr>
            <a:r>
              <a:rPr lang="vi-VN" sz="2100" b="0" i="0" dirty="0">
                <a:solidFill>
                  <a:schemeClr val="tx1"/>
                </a:solidFill>
                <a:effectLst/>
                <a:latin typeface="+mj-lt"/>
              </a:rPr>
              <a:t>→ </a:t>
            </a:r>
            <a:r>
              <a:rPr lang="vi-VN" sz="2100" b="0" i="1" dirty="0">
                <a:solidFill>
                  <a:schemeClr val="tx1"/>
                </a:solidFill>
                <a:effectLst/>
                <a:latin typeface="+mj-lt"/>
              </a:rPr>
              <a:t>giảm năng suất lao động</a:t>
            </a:r>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latin typeface="+mj-lt"/>
              <a:cs typeface="Tahoma"/>
            </a:endParaRPr>
          </a:p>
        </p:txBody>
      </p:sp>
    </p:spTree>
    <p:extLst>
      <p:ext uri="{BB962C8B-B14F-4D97-AF65-F5344CB8AC3E}">
        <p14:creationId xmlns:p14="http://schemas.microsoft.com/office/powerpoint/2010/main" val="181562791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pic>
        <p:nvPicPr>
          <p:cNvPr id="6" name="Picture 5">
            <a:extLst>
              <a:ext uri="{FF2B5EF4-FFF2-40B4-BE49-F238E27FC236}">
                <a16:creationId xmlns:a16="http://schemas.microsoft.com/office/drawing/2014/main" id="{D2BAAA78-4323-4F1B-9695-5385F7F2AA36}"/>
              </a:ext>
            </a:extLst>
          </p:cNvPr>
          <p:cNvPicPr>
            <a:picLocks noChangeAspect="1"/>
          </p:cNvPicPr>
          <p:nvPr/>
        </p:nvPicPr>
        <p:blipFill>
          <a:blip r:embed="rId2"/>
          <a:stretch>
            <a:fillRect/>
          </a:stretch>
        </p:blipFill>
        <p:spPr>
          <a:xfrm>
            <a:off x="2503005" y="1062246"/>
            <a:ext cx="8633791" cy="5104198"/>
          </a:xfrm>
          <a:prstGeom prst="rect">
            <a:avLst/>
          </a:prstGeom>
        </p:spPr>
      </p:pic>
    </p:spTree>
    <p:extLst>
      <p:ext uri="{BB962C8B-B14F-4D97-AF65-F5344CB8AC3E}">
        <p14:creationId xmlns:p14="http://schemas.microsoft.com/office/powerpoint/2010/main" val="2567196081"/>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54965" y="1265997"/>
            <a:ext cx="9044609" cy="4692650"/>
          </a:xfrm>
        </p:spPr>
        <p:txBody>
          <a:bodyPr>
            <a:noAutofit/>
          </a:bodyPr>
          <a:lstStyle/>
          <a:p>
            <a:pPr algn="l"/>
            <a:r>
              <a:rPr lang="vi-VN" b="0" i="0" dirty="0">
                <a:solidFill>
                  <a:schemeClr val="tx1"/>
                </a:solidFill>
                <a:effectLst/>
                <a:latin typeface="+mn-lt"/>
              </a:rPr>
              <a:t>Các mẫu kiến trúc phần mềm thường được chia thành hai loại chính:</a:t>
            </a:r>
          </a:p>
          <a:p>
            <a:pPr algn="l">
              <a:buFont typeface="+mj-lt"/>
              <a:buAutoNum type="arabicPeriod"/>
            </a:pPr>
            <a:r>
              <a:rPr lang="en-US" b="0" i="0" dirty="0">
                <a:solidFill>
                  <a:schemeClr val="tx1"/>
                </a:solidFill>
                <a:effectLst/>
                <a:latin typeface="+mn-lt"/>
              </a:rPr>
              <a:t> </a:t>
            </a:r>
            <a:r>
              <a:rPr lang="vi-VN" b="1" i="0" dirty="0">
                <a:solidFill>
                  <a:schemeClr val="tx1"/>
                </a:solidFill>
                <a:effectLst/>
                <a:latin typeface="+mn-lt"/>
              </a:rPr>
              <a:t>Kiến trúc nguyên khối (</a:t>
            </a:r>
            <a:r>
              <a:rPr lang="vi-VN" b="1" i="1" dirty="0">
                <a:solidFill>
                  <a:schemeClr val="tx1"/>
                </a:solidFill>
                <a:effectLst/>
                <a:latin typeface="+mn-lt"/>
              </a:rPr>
              <a:t>Monolithic architecture</a:t>
            </a:r>
            <a:r>
              <a:rPr lang="vi-VN" b="1" i="0" dirty="0">
                <a:solidFill>
                  <a:schemeClr val="tx1"/>
                </a:solidFill>
                <a:effectLst/>
                <a:latin typeface="+mn-lt"/>
              </a:rPr>
              <a:t>)</a:t>
            </a:r>
            <a:endParaRPr lang="en-US" b="1" i="0" dirty="0">
              <a:solidFill>
                <a:schemeClr val="tx1"/>
              </a:solidFill>
              <a:effectLst/>
              <a:latin typeface="+mn-lt"/>
            </a:endParaRPr>
          </a:p>
          <a:p>
            <a:pPr marL="914400" lvl="1" indent="-457200">
              <a:lnSpc>
                <a:spcPct val="120000"/>
              </a:lnSpc>
              <a:buFont typeface="Wingdings" panose="05000000000000000000" pitchFamily="2" charset="2"/>
              <a:buChar char="§"/>
            </a:pPr>
            <a:r>
              <a:rPr lang="vi-VN" sz="2000" b="0" i="0" dirty="0">
                <a:effectLst/>
                <a:latin typeface="+mn-lt"/>
              </a:rPr>
              <a:t>Kiến trúc phân lớp (Layered architecture)</a:t>
            </a:r>
          </a:p>
          <a:p>
            <a:pPr marL="914400" lvl="1" indent="-457200">
              <a:lnSpc>
                <a:spcPct val="120000"/>
              </a:lnSpc>
              <a:buFont typeface="Wingdings" panose="05000000000000000000" pitchFamily="2" charset="2"/>
              <a:buChar char="§"/>
            </a:pPr>
            <a:r>
              <a:rPr lang="vi-VN" sz="2000" b="0" i="0" dirty="0">
                <a:effectLst/>
                <a:latin typeface="+mn-lt"/>
              </a:rPr>
              <a:t>Kiến trúc client-server</a:t>
            </a:r>
          </a:p>
          <a:p>
            <a:pPr marL="914400" lvl="1" indent="-457200">
              <a:lnSpc>
                <a:spcPct val="120000"/>
              </a:lnSpc>
              <a:buFont typeface="Wingdings" panose="05000000000000000000" pitchFamily="2" charset="2"/>
              <a:buChar char="§"/>
            </a:pPr>
            <a:r>
              <a:rPr lang="vi-VN" sz="2000" b="0" i="0" dirty="0">
                <a:effectLst/>
                <a:latin typeface="+mn-lt"/>
              </a:rPr>
              <a:t>Kiến trúc đường ống (Pipeline architecture)</a:t>
            </a:r>
          </a:p>
          <a:p>
            <a:pPr marL="914400" lvl="1" indent="-457200">
              <a:lnSpc>
                <a:spcPct val="120000"/>
              </a:lnSpc>
              <a:buFont typeface="Wingdings" panose="05000000000000000000" pitchFamily="2" charset="2"/>
              <a:buChar char="§"/>
            </a:pPr>
            <a:r>
              <a:rPr lang="vi-VN" sz="2000" b="0" i="0" dirty="0">
                <a:effectLst/>
                <a:latin typeface="+mn-lt"/>
              </a:rPr>
              <a:t>Kiến trúc vi nhân (Microkernel architecture)</a:t>
            </a:r>
          </a:p>
          <a:p>
            <a:pPr marL="457200" indent="-457200" algn="l">
              <a:buAutoNum type="arabicPeriod" startAt="2"/>
            </a:pPr>
            <a:r>
              <a:rPr lang="vi-VN" b="1" i="0" dirty="0">
                <a:solidFill>
                  <a:schemeClr val="tx1"/>
                </a:solidFill>
                <a:effectLst/>
                <a:latin typeface="+mn-lt"/>
              </a:rPr>
              <a:t>Kiến trúc phân tán (</a:t>
            </a:r>
            <a:r>
              <a:rPr lang="vi-VN" b="1" i="1" dirty="0">
                <a:solidFill>
                  <a:schemeClr val="tx1"/>
                </a:solidFill>
                <a:effectLst/>
                <a:latin typeface="+mn-lt"/>
              </a:rPr>
              <a:t>Distributed architecture</a:t>
            </a:r>
            <a:r>
              <a:rPr lang="vi-VN" b="1" i="0" dirty="0">
                <a:solidFill>
                  <a:schemeClr val="tx1"/>
                </a:solidFill>
                <a:effectLst/>
                <a:latin typeface="+mn-lt"/>
              </a:rPr>
              <a:t>)</a:t>
            </a:r>
            <a:endParaRPr lang="en-US" b="1" i="0" dirty="0">
              <a:solidFill>
                <a:schemeClr val="tx1"/>
              </a:solidFill>
              <a:effectLst/>
              <a:latin typeface="+mn-lt"/>
            </a:endParaRPr>
          </a:p>
          <a:p>
            <a:pPr marL="800100" lvl="1" indent="-342900">
              <a:lnSpc>
                <a:spcPct val="120000"/>
              </a:lnSpc>
              <a:buFont typeface="Wingdings" panose="05000000000000000000" pitchFamily="2" charset="2"/>
              <a:buChar char="§"/>
            </a:pPr>
            <a:r>
              <a:rPr lang="vi-VN" sz="2000" dirty="0">
                <a:latin typeface="+mn-lt"/>
              </a:rPr>
              <a:t>Kiến trúc hướng sự kiện (Event-driven architecture)</a:t>
            </a:r>
          </a:p>
          <a:p>
            <a:pPr marL="800100" lvl="1" indent="-342900">
              <a:lnSpc>
                <a:spcPct val="120000"/>
              </a:lnSpc>
              <a:buFont typeface="Wingdings" panose="05000000000000000000" pitchFamily="2" charset="2"/>
              <a:buChar char="§"/>
            </a:pPr>
            <a:r>
              <a:rPr lang="vi-VN" sz="2000" dirty="0">
                <a:latin typeface="+mn-lt"/>
              </a:rPr>
              <a:t>Kiến trúc microservice (Microservices architecture)</a:t>
            </a:r>
          </a:p>
          <a:p>
            <a:pPr marL="800100" lvl="1" indent="-342900">
              <a:lnSpc>
                <a:spcPct val="120000"/>
              </a:lnSpc>
              <a:buFont typeface="Wingdings" panose="05000000000000000000" pitchFamily="2" charset="2"/>
              <a:buChar char="§"/>
            </a:pPr>
            <a:r>
              <a:rPr lang="vi-VN" sz="2000" dirty="0">
                <a:latin typeface="+mn-lt"/>
              </a:rPr>
              <a:t>Kiến trúc hướng không gian (Space-based architecture)</a:t>
            </a:r>
          </a:p>
          <a:p>
            <a:pPr marL="800100" lvl="1" indent="-342900">
              <a:lnSpc>
                <a:spcPct val="120000"/>
              </a:lnSpc>
              <a:buFont typeface="Wingdings" panose="05000000000000000000" pitchFamily="2" charset="2"/>
              <a:buChar char="§"/>
            </a:pPr>
            <a:r>
              <a:rPr lang="vi-VN" sz="2000" dirty="0">
                <a:latin typeface="+mn-lt"/>
              </a:rPr>
              <a:t>Kiến trúc hướng dịch vụ (Service-oriented architecture)</a:t>
            </a:r>
          </a:p>
          <a:p>
            <a:pPr algn="l"/>
            <a:endParaRPr lang="vi-VN" b="0" i="0" dirty="0">
              <a:solidFill>
                <a:schemeClr val="tx1"/>
              </a:solidFill>
              <a:effectLst/>
              <a:latin typeface="+mn-lt"/>
            </a:endParaRPr>
          </a:p>
        </p:txBody>
      </p:sp>
    </p:spTree>
    <p:extLst>
      <p:ext uri="{BB962C8B-B14F-4D97-AF65-F5344CB8AC3E}">
        <p14:creationId xmlns:p14="http://schemas.microsoft.com/office/powerpoint/2010/main" val="3547130310"/>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pic>
        <p:nvPicPr>
          <p:cNvPr id="4" name="Picture 2" descr="1980s-90s-layered-architecture">
            <a:extLst>
              <a:ext uri="{FF2B5EF4-FFF2-40B4-BE49-F238E27FC236}">
                <a16:creationId xmlns:a16="http://schemas.microsoft.com/office/drawing/2014/main" id="{AF975067-1733-4A3A-A5D2-AA3BACD584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740" y="1112808"/>
            <a:ext cx="4568771" cy="28724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C286BE-027D-4E49-85A2-27436E3491DE}"/>
              </a:ext>
            </a:extLst>
          </p:cNvPr>
          <p:cNvPicPr>
            <a:picLocks noChangeAspect="1"/>
          </p:cNvPicPr>
          <p:nvPr/>
        </p:nvPicPr>
        <p:blipFill>
          <a:blip r:embed="rId3"/>
          <a:stretch>
            <a:fillRect/>
          </a:stretch>
        </p:blipFill>
        <p:spPr>
          <a:xfrm>
            <a:off x="6241774" y="1461157"/>
            <a:ext cx="4885375" cy="3697252"/>
          </a:xfrm>
          <a:prstGeom prst="rect">
            <a:avLst/>
          </a:prstGeom>
        </p:spPr>
      </p:pic>
      <p:sp>
        <p:nvSpPr>
          <p:cNvPr id="3" name="Rectangle 2">
            <a:extLst>
              <a:ext uri="{FF2B5EF4-FFF2-40B4-BE49-F238E27FC236}">
                <a16:creationId xmlns:a16="http://schemas.microsoft.com/office/drawing/2014/main" id="{F649B4CF-6575-450D-B5D4-CEC9F7D24B40}"/>
              </a:ext>
            </a:extLst>
          </p:cNvPr>
          <p:cNvSpPr/>
          <p:nvPr/>
        </p:nvSpPr>
        <p:spPr>
          <a:xfrm>
            <a:off x="4899991" y="5218043"/>
            <a:ext cx="4298674" cy="7901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0179D976-F64F-49DD-9BB7-0383E24CF988}"/>
              </a:ext>
            </a:extLst>
          </p:cNvPr>
          <p:cNvSpPr>
            <a:spLocks noGrp="1"/>
          </p:cNvSpPr>
          <p:nvPr>
            <p:ph sz="quarter" idx="10"/>
          </p:nvPr>
        </p:nvSpPr>
        <p:spPr>
          <a:xfrm>
            <a:off x="4731026" y="5506758"/>
            <a:ext cx="3190461" cy="594494"/>
          </a:xfrm>
        </p:spPr>
        <p:txBody>
          <a:bodyPr>
            <a:noAutofit/>
          </a:bodyPr>
          <a:lstStyle/>
          <a:p>
            <a:pPr algn="l"/>
            <a:r>
              <a:rPr lang="en-US" b="1" i="0" dirty="0" err="1">
                <a:solidFill>
                  <a:schemeClr val="tx1"/>
                </a:solidFill>
                <a:effectLst/>
                <a:latin typeface="+mn-lt"/>
              </a:rPr>
              <a:t>Kiến</a:t>
            </a:r>
            <a:r>
              <a:rPr lang="en-US" b="1" i="0" dirty="0">
                <a:solidFill>
                  <a:schemeClr val="tx1"/>
                </a:solidFill>
                <a:effectLst/>
                <a:latin typeface="+mn-lt"/>
              </a:rPr>
              <a:t> </a:t>
            </a:r>
            <a:r>
              <a:rPr lang="en-US" b="1" i="0" dirty="0" err="1">
                <a:solidFill>
                  <a:schemeClr val="tx1"/>
                </a:solidFill>
                <a:effectLst/>
                <a:latin typeface="+mn-lt"/>
              </a:rPr>
              <a:t>trúc</a:t>
            </a:r>
            <a:r>
              <a:rPr lang="en-US" b="1" i="0" dirty="0">
                <a:solidFill>
                  <a:schemeClr val="tx1"/>
                </a:solidFill>
                <a:effectLst/>
                <a:latin typeface="+mn-lt"/>
              </a:rPr>
              <a:t> </a:t>
            </a:r>
            <a:r>
              <a:rPr lang="en-US" b="1" i="0" dirty="0" err="1">
                <a:solidFill>
                  <a:schemeClr val="tx1"/>
                </a:solidFill>
                <a:effectLst/>
                <a:latin typeface="+mn-lt"/>
              </a:rPr>
              <a:t>nguyên</a:t>
            </a:r>
            <a:r>
              <a:rPr lang="en-US" b="1" i="0" dirty="0">
                <a:solidFill>
                  <a:schemeClr val="tx1"/>
                </a:solidFill>
                <a:effectLst/>
                <a:latin typeface="+mn-lt"/>
              </a:rPr>
              <a:t> </a:t>
            </a:r>
            <a:r>
              <a:rPr lang="en-US" b="1" i="0" dirty="0" err="1">
                <a:solidFill>
                  <a:schemeClr val="tx1"/>
                </a:solidFill>
                <a:effectLst/>
                <a:latin typeface="+mn-lt"/>
              </a:rPr>
              <a:t>khối</a:t>
            </a:r>
            <a:endParaRPr lang="vi-VN" b="1" i="0" dirty="0">
              <a:solidFill>
                <a:schemeClr val="tx1"/>
              </a:solidFill>
              <a:effectLst/>
              <a:latin typeface="+mn-lt"/>
            </a:endParaRPr>
          </a:p>
        </p:txBody>
      </p:sp>
    </p:spTree>
    <p:extLst>
      <p:ext uri="{BB962C8B-B14F-4D97-AF65-F5344CB8AC3E}">
        <p14:creationId xmlns:p14="http://schemas.microsoft.com/office/powerpoint/2010/main" val="4029680640"/>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pic>
        <p:nvPicPr>
          <p:cNvPr id="6" name="Picture 4">
            <a:extLst>
              <a:ext uri="{FF2B5EF4-FFF2-40B4-BE49-F238E27FC236}">
                <a16:creationId xmlns:a16="http://schemas.microsoft.com/office/drawing/2014/main" id="{6DCD44BA-39A3-47D6-9E63-1F0AC363CC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3073287"/>
            <a:ext cx="7162800" cy="307123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a:extLst>
              <a:ext uri="{FF2B5EF4-FFF2-40B4-BE49-F238E27FC236}">
                <a16:creationId xmlns:a16="http://schemas.microsoft.com/office/drawing/2014/main" id="{B8253573-22EF-44BC-B1CB-B5508D370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5283" y="1112808"/>
            <a:ext cx="8458200" cy="1908601"/>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C684CCC6-D6C9-4055-854D-436D3BA917D4}"/>
              </a:ext>
            </a:extLst>
          </p:cNvPr>
          <p:cNvSpPr>
            <a:spLocks noGrp="1"/>
          </p:cNvSpPr>
          <p:nvPr>
            <p:ph sz="quarter" idx="10"/>
          </p:nvPr>
        </p:nvSpPr>
        <p:spPr>
          <a:xfrm>
            <a:off x="4686300" y="6083228"/>
            <a:ext cx="3190461" cy="594494"/>
          </a:xfrm>
        </p:spPr>
        <p:txBody>
          <a:bodyPr>
            <a:noAutofit/>
          </a:bodyPr>
          <a:lstStyle/>
          <a:p>
            <a:pPr algn="l"/>
            <a:r>
              <a:rPr lang="en-US" b="1" i="0" dirty="0" err="1">
                <a:solidFill>
                  <a:schemeClr val="tx1"/>
                </a:solidFill>
                <a:effectLst/>
                <a:latin typeface="+mn-lt"/>
              </a:rPr>
              <a:t>Kiến</a:t>
            </a:r>
            <a:r>
              <a:rPr lang="en-US" b="1" i="0" dirty="0">
                <a:solidFill>
                  <a:schemeClr val="tx1"/>
                </a:solidFill>
                <a:effectLst/>
                <a:latin typeface="+mn-lt"/>
              </a:rPr>
              <a:t> </a:t>
            </a:r>
            <a:r>
              <a:rPr lang="en-US" b="1" i="0" dirty="0" err="1">
                <a:solidFill>
                  <a:schemeClr val="tx1"/>
                </a:solidFill>
                <a:effectLst/>
                <a:latin typeface="+mn-lt"/>
              </a:rPr>
              <a:t>trúc</a:t>
            </a:r>
            <a:r>
              <a:rPr lang="en-US" b="1" i="0" dirty="0">
                <a:solidFill>
                  <a:schemeClr val="tx1"/>
                </a:solidFill>
                <a:effectLst/>
                <a:latin typeface="+mn-lt"/>
              </a:rPr>
              <a:t> </a:t>
            </a:r>
            <a:r>
              <a:rPr lang="en-US" b="1" i="0" dirty="0" err="1">
                <a:solidFill>
                  <a:schemeClr val="tx1"/>
                </a:solidFill>
                <a:effectLst/>
                <a:latin typeface="+mn-lt"/>
              </a:rPr>
              <a:t>nguyên</a:t>
            </a:r>
            <a:r>
              <a:rPr lang="en-US" b="1" i="0" dirty="0">
                <a:solidFill>
                  <a:schemeClr val="tx1"/>
                </a:solidFill>
                <a:effectLst/>
                <a:latin typeface="+mn-lt"/>
              </a:rPr>
              <a:t> </a:t>
            </a:r>
            <a:r>
              <a:rPr lang="en-US" b="1" i="0" dirty="0" err="1">
                <a:solidFill>
                  <a:schemeClr val="tx1"/>
                </a:solidFill>
                <a:effectLst/>
                <a:latin typeface="+mn-lt"/>
              </a:rPr>
              <a:t>khối</a:t>
            </a:r>
            <a:endParaRPr lang="vi-VN" b="1" i="0" dirty="0">
              <a:solidFill>
                <a:schemeClr val="tx1"/>
              </a:solidFill>
              <a:effectLst/>
              <a:latin typeface="+mn-lt"/>
            </a:endParaRPr>
          </a:p>
        </p:txBody>
      </p:sp>
    </p:spTree>
    <p:extLst>
      <p:ext uri="{BB962C8B-B14F-4D97-AF65-F5344CB8AC3E}">
        <p14:creationId xmlns:p14="http://schemas.microsoft.com/office/powerpoint/2010/main" val="1412540777"/>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pic>
        <p:nvPicPr>
          <p:cNvPr id="5" name="Picture 2">
            <a:extLst>
              <a:ext uri="{FF2B5EF4-FFF2-40B4-BE49-F238E27FC236}">
                <a16:creationId xmlns:a16="http://schemas.microsoft.com/office/drawing/2014/main" id="{BA5DA6EB-AB16-4271-A913-02E935CC9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516" y="1209261"/>
            <a:ext cx="3223907" cy="377024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11CD310-9D68-4925-8C5B-271959A4C925}"/>
              </a:ext>
            </a:extLst>
          </p:cNvPr>
          <p:cNvPicPr>
            <a:picLocks noChangeAspect="1"/>
          </p:cNvPicPr>
          <p:nvPr/>
        </p:nvPicPr>
        <p:blipFill>
          <a:blip r:embed="rId3"/>
          <a:stretch>
            <a:fillRect/>
          </a:stretch>
        </p:blipFill>
        <p:spPr>
          <a:xfrm>
            <a:off x="6549750" y="1295400"/>
            <a:ext cx="5289082" cy="3835247"/>
          </a:xfrm>
          <a:prstGeom prst="rect">
            <a:avLst/>
          </a:prstGeom>
        </p:spPr>
      </p:pic>
      <p:sp>
        <p:nvSpPr>
          <p:cNvPr id="9" name="Content Placeholder 2">
            <a:extLst>
              <a:ext uri="{FF2B5EF4-FFF2-40B4-BE49-F238E27FC236}">
                <a16:creationId xmlns:a16="http://schemas.microsoft.com/office/drawing/2014/main" id="{343F5026-FF64-4179-8FA9-C0B3FBA524CB}"/>
              </a:ext>
            </a:extLst>
          </p:cNvPr>
          <p:cNvSpPr>
            <a:spLocks noGrp="1"/>
          </p:cNvSpPr>
          <p:nvPr>
            <p:ph sz="quarter" idx="10"/>
          </p:nvPr>
        </p:nvSpPr>
        <p:spPr>
          <a:xfrm>
            <a:off x="4731026" y="5506758"/>
            <a:ext cx="3190461" cy="594494"/>
          </a:xfrm>
        </p:spPr>
        <p:txBody>
          <a:bodyPr>
            <a:noAutofit/>
          </a:bodyPr>
          <a:lstStyle/>
          <a:p>
            <a:pPr algn="l"/>
            <a:r>
              <a:rPr lang="en-US" b="1" i="0" dirty="0" err="1">
                <a:solidFill>
                  <a:schemeClr val="tx1"/>
                </a:solidFill>
                <a:effectLst/>
                <a:latin typeface="+mn-lt"/>
              </a:rPr>
              <a:t>Kiến</a:t>
            </a:r>
            <a:r>
              <a:rPr lang="en-US" b="1" i="0" dirty="0">
                <a:solidFill>
                  <a:schemeClr val="tx1"/>
                </a:solidFill>
                <a:effectLst/>
                <a:latin typeface="+mn-lt"/>
              </a:rPr>
              <a:t> </a:t>
            </a:r>
            <a:r>
              <a:rPr lang="en-US" b="1" i="0" dirty="0" err="1">
                <a:solidFill>
                  <a:schemeClr val="tx1"/>
                </a:solidFill>
                <a:effectLst/>
                <a:latin typeface="+mn-lt"/>
              </a:rPr>
              <a:t>trúc</a:t>
            </a:r>
            <a:r>
              <a:rPr lang="en-US" b="1" i="0" dirty="0">
                <a:solidFill>
                  <a:schemeClr val="tx1"/>
                </a:solidFill>
                <a:effectLst/>
                <a:latin typeface="+mn-lt"/>
              </a:rPr>
              <a:t> micro service</a:t>
            </a:r>
            <a:endParaRPr lang="vi-VN" b="1" i="0" dirty="0">
              <a:solidFill>
                <a:schemeClr val="tx1"/>
              </a:solidFill>
              <a:effectLst/>
              <a:latin typeface="+mn-lt"/>
            </a:endParaRPr>
          </a:p>
        </p:txBody>
      </p:sp>
    </p:spTree>
    <p:extLst>
      <p:ext uri="{BB962C8B-B14F-4D97-AF65-F5344CB8AC3E}">
        <p14:creationId xmlns:p14="http://schemas.microsoft.com/office/powerpoint/2010/main" val="3095516276"/>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9" name="Content Placeholder 2">
            <a:extLst>
              <a:ext uri="{FF2B5EF4-FFF2-40B4-BE49-F238E27FC236}">
                <a16:creationId xmlns:a16="http://schemas.microsoft.com/office/drawing/2014/main" id="{343F5026-FF64-4179-8FA9-C0B3FBA524CB}"/>
              </a:ext>
            </a:extLst>
          </p:cNvPr>
          <p:cNvSpPr>
            <a:spLocks noGrp="1"/>
          </p:cNvSpPr>
          <p:nvPr>
            <p:ph sz="quarter" idx="10"/>
          </p:nvPr>
        </p:nvSpPr>
        <p:spPr>
          <a:xfrm>
            <a:off x="2112066" y="2117515"/>
            <a:ext cx="3190461" cy="594494"/>
          </a:xfrm>
        </p:spPr>
        <p:txBody>
          <a:bodyPr>
            <a:noAutofit/>
          </a:bodyPr>
          <a:lstStyle/>
          <a:p>
            <a:pPr algn="l"/>
            <a:r>
              <a:rPr lang="en-US" b="1" i="0" dirty="0" err="1">
                <a:solidFill>
                  <a:schemeClr val="tx1"/>
                </a:solidFill>
                <a:effectLst/>
                <a:latin typeface="+mn-lt"/>
              </a:rPr>
              <a:t>Kiến</a:t>
            </a:r>
            <a:r>
              <a:rPr lang="en-US" b="1" i="0" dirty="0">
                <a:solidFill>
                  <a:schemeClr val="tx1"/>
                </a:solidFill>
                <a:effectLst/>
                <a:latin typeface="+mn-lt"/>
              </a:rPr>
              <a:t> </a:t>
            </a:r>
            <a:r>
              <a:rPr lang="en-US" b="1" i="0" dirty="0" err="1">
                <a:solidFill>
                  <a:schemeClr val="tx1"/>
                </a:solidFill>
                <a:effectLst/>
                <a:latin typeface="+mn-lt"/>
              </a:rPr>
              <a:t>trúc</a:t>
            </a:r>
            <a:r>
              <a:rPr lang="en-US" b="1" i="0" dirty="0">
                <a:solidFill>
                  <a:schemeClr val="tx1"/>
                </a:solidFill>
                <a:effectLst/>
                <a:latin typeface="+mn-lt"/>
              </a:rPr>
              <a:t> micro service</a:t>
            </a:r>
            <a:endParaRPr lang="vi-VN" b="1" i="0" dirty="0">
              <a:solidFill>
                <a:schemeClr val="tx1"/>
              </a:solidFill>
              <a:effectLst/>
              <a:latin typeface="+mn-lt"/>
            </a:endParaRPr>
          </a:p>
        </p:txBody>
      </p:sp>
      <p:pic>
        <p:nvPicPr>
          <p:cNvPr id="6" name="Picture 5" descr="2">
            <a:extLst>
              <a:ext uri="{FF2B5EF4-FFF2-40B4-BE49-F238E27FC236}">
                <a16:creationId xmlns:a16="http://schemas.microsoft.com/office/drawing/2014/main" id="{3BDF0B48-9876-4C35-A80A-F9E7D6B0C7F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777153" y="738966"/>
            <a:ext cx="5170799" cy="5413356"/>
          </a:xfrm>
          <a:prstGeom prst="rect">
            <a:avLst/>
          </a:prstGeom>
          <a:noFill/>
          <a:ln>
            <a:noFill/>
          </a:ln>
        </p:spPr>
      </p:pic>
    </p:spTree>
    <p:extLst>
      <p:ext uri="{BB962C8B-B14F-4D97-AF65-F5344CB8AC3E}">
        <p14:creationId xmlns:p14="http://schemas.microsoft.com/office/powerpoint/2010/main" val="1516312686"/>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54965" y="1265997"/>
            <a:ext cx="9044609" cy="4692650"/>
          </a:xfrm>
        </p:spPr>
        <p:txBody>
          <a:bodyPr>
            <a:noAutofit/>
          </a:bodyPr>
          <a:lstStyle/>
          <a:p>
            <a:pPr marL="342900" indent="-342900" algn="just">
              <a:buFont typeface="Wingdings" panose="05000000000000000000" pitchFamily="2" charset="2"/>
              <a:buChar char="Ø"/>
            </a:pPr>
            <a:r>
              <a:rPr lang="vi-VN" b="0" i="0" dirty="0">
                <a:solidFill>
                  <a:schemeClr val="tx1"/>
                </a:solidFill>
                <a:effectLst/>
                <a:latin typeface="+mj-lt"/>
              </a:rPr>
              <a:t>Mỗi chúng ta đều đã trải qua vấn đề thiết kế và từng nghĩ: Liệu</a:t>
            </a:r>
            <a:r>
              <a:rPr lang="en-US" b="0" i="0" dirty="0">
                <a:solidFill>
                  <a:schemeClr val="tx1"/>
                </a:solidFill>
                <a:effectLst/>
                <a:latin typeface="+mj-lt"/>
              </a:rPr>
              <a:t> </a:t>
            </a:r>
            <a:r>
              <a:rPr lang="vi-VN" b="0" i="0" dirty="0">
                <a:solidFill>
                  <a:schemeClr val="tx1"/>
                </a:solidFill>
                <a:effectLst/>
                <a:latin typeface="+mj-lt"/>
              </a:rPr>
              <a:t>đã có ai phát triển một lời giải cho vấn đề này chưa?</a:t>
            </a:r>
          </a:p>
          <a:p>
            <a:pPr marL="342900" indent="-342900" algn="just">
              <a:buFont typeface="Wingdings" panose="05000000000000000000" pitchFamily="2" charset="2"/>
              <a:buChar char="Ø"/>
            </a:pPr>
            <a:r>
              <a:rPr lang="vi-VN" b="0" i="0" dirty="0">
                <a:solidFill>
                  <a:schemeClr val="tx1"/>
                </a:solidFill>
                <a:effectLst/>
                <a:latin typeface="+mj-lt"/>
              </a:rPr>
              <a:t>Điều gì sẽ xảy ra nếu đã có một cách tiêu chuẩn để mô tả một vấn</a:t>
            </a:r>
            <a:r>
              <a:rPr lang="en-US" b="0" i="0" dirty="0">
                <a:solidFill>
                  <a:schemeClr val="tx1"/>
                </a:solidFill>
                <a:effectLst/>
                <a:latin typeface="+mj-lt"/>
              </a:rPr>
              <a:t> </a:t>
            </a:r>
            <a:r>
              <a:rPr lang="vi-VN" b="0" i="0" dirty="0">
                <a:solidFill>
                  <a:schemeClr val="tx1"/>
                </a:solidFill>
                <a:effectLst/>
                <a:latin typeface="+mj-lt"/>
              </a:rPr>
              <a:t>đề (để bạn có thể nhìn nhận nó), và một phương pháp có tổ chức</a:t>
            </a:r>
            <a:r>
              <a:rPr lang="en-US" b="0" i="0" dirty="0">
                <a:solidFill>
                  <a:schemeClr val="tx1"/>
                </a:solidFill>
                <a:effectLst/>
                <a:latin typeface="+mj-lt"/>
              </a:rPr>
              <a:t> </a:t>
            </a:r>
            <a:r>
              <a:rPr lang="vi-VN" b="0" i="0" dirty="0">
                <a:solidFill>
                  <a:schemeClr val="tx1"/>
                </a:solidFill>
                <a:effectLst/>
                <a:latin typeface="+mj-lt"/>
              </a:rPr>
              <a:t>để trình bày lời giải cho vấn đề đó?</a:t>
            </a:r>
          </a:p>
          <a:p>
            <a:pPr marL="342900" indent="-342900" algn="just">
              <a:buFont typeface="Wingdings" panose="05000000000000000000" pitchFamily="2" charset="2"/>
              <a:buChar char="Ø"/>
            </a:pPr>
            <a:r>
              <a:rPr lang="vi-VN" b="0" i="0" dirty="0">
                <a:solidFill>
                  <a:schemeClr val="tx1"/>
                </a:solidFill>
                <a:effectLst/>
                <a:latin typeface="+mj-lt"/>
              </a:rPr>
              <a:t>Khuôn mẫu thiết kế là một phương pháp có hệ thống để mô tả</a:t>
            </a:r>
            <a:r>
              <a:rPr lang="en-US" b="0" i="0" dirty="0">
                <a:solidFill>
                  <a:schemeClr val="tx1"/>
                </a:solidFill>
                <a:effectLst/>
                <a:latin typeface="+mj-lt"/>
              </a:rPr>
              <a:t> </a:t>
            </a:r>
            <a:r>
              <a:rPr lang="vi-VN" b="0" i="0" dirty="0">
                <a:solidFill>
                  <a:schemeClr val="tx1"/>
                </a:solidFill>
                <a:effectLst/>
                <a:latin typeface="+mj-lt"/>
              </a:rPr>
              <a:t>các vấn đề và giải pháp, cho phép các cộng đồng công nghệ</a:t>
            </a:r>
            <a:r>
              <a:rPr lang="en-US" b="0" i="0" dirty="0">
                <a:solidFill>
                  <a:schemeClr val="tx1"/>
                </a:solidFill>
                <a:effectLst/>
                <a:latin typeface="+mj-lt"/>
              </a:rPr>
              <a:t> </a:t>
            </a:r>
            <a:r>
              <a:rPr lang="vi-VN" b="0" i="0" dirty="0">
                <a:solidFill>
                  <a:schemeClr val="tx1"/>
                </a:solidFill>
                <a:effectLst/>
                <a:latin typeface="+mj-lt"/>
              </a:rPr>
              <a:t>phần mềm có thể nắm bắt kiến thức thiết kế theo cách có thể</a:t>
            </a:r>
            <a:r>
              <a:rPr lang="en-US" b="0" i="0" dirty="0">
                <a:solidFill>
                  <a:schemeClr val="tx1"/>
                </a:solidFill>
                <a:effectLst/>
                <a:latin typeface="+mj-lt"/>
              </a:rPr>
              <a:t> </a:t>
            </a:r>
            <a:r>
              <a:rPr lang="vi-VN" b="0" i="0" dirty="0">
                <a:solidFill>
                  <a:schemeClr val="tx1"/>
                </a:solidFill>
                <a:effectLst/>
                <a:latin typeface="+mj-lt"/>
              </a:rPr>
              <a:t>tái sử dụng</a:t>
            </a:r>
            <a:endParaRPr lang="en-US" b="0" i="0" dirty="0">
              <a:solidFill>
                <a:schemeClr val="tx1"/>
              </a:solidFill>
              <a:effectLst/>
              <a:latin typeface="+mj-lt"/>
            </a:endParaRPr>
          </a:p>
          <a:p>
            <a:pPr algn="ctr"/>
            <a:r>
              <a:rPr lang="vi-VN" dirty="0">
                <a:latin typeface="+mj-lt"/>
              </a:rPr>
              <a:t> </a:t>
            </a:r>
            <a:br>
              <a:rPr lang="vi-VN" dirty="0">
                <a:latin typeface="+mj-lt"/>
              </a:rPr>
            </a:br>
            <a:r>
              <a:rPr lang="vi-VN" b="1" i="1" dirty="0">
                <a:solidFill>
                  <a:srgbClr val="000000"/>
                </a:solidFill>
                <a:effectLst/>
                <a:latin typeface="+mj-lt"/>
              </a:rPr>
              <a:t>Mỗi khuôn mẫu mô tả một vấn đề xảy ra hết lần này đến lần khác trong môi trường của chúng ta và sau đó mô tả cốt lõi của giải pháp cho vấn đề đó theo một cách mà bạn có thể sử dụng nó hàng triệu lần mà không bao giờ phải làm lại một việc lần thứ hai</a:t>
            </a:r>
            <a:endParaRPr lang="en-US" b="1" i="1" dirty="0">
              <a:solidFill>
                <a:srgbClr val="000000"/>
              </a:solidFill>
              <a:effectLst/>
              <a:latin typeface="+mj-lt"/>
            </a:endParaRPr>
          </a:p>
          <a:p>
            <a:pPr algn="just"/>
            <a:r>
              <a:rPr lang="vi-VN" dirty="0">
                <a:latin typeface="+mj-lt"/>
              </a:rPr>
              <a:t> </a:t>
            </a:r>
            <a:br>
              <a:rPr lang="vi-VN" dirty="0">
                <a:latin typeface="+mj-lt"/>
              </a:rPr>
            </a:br>
            <a:endParaRPr lang="vi-VN" b="0" i="0" dirty="0">
              <a:solidFill>
                <a:schemeClr val="tx1"/>
              </a:solidFill>
              <a:effectLst/>
              <a:latin typeface="+mj-lt"/>
            </a:endParaRPr>
          </a:p>
        </p:txBody>
      </p:sp>
    </p:spTree>
    <p:extLst>
      <p:ext uri="{BB962C8B-B14F-4D97-AF65-F5344CB8AC3E}">
        <p14:creationId xmlns:p14="http://schemas.microsoft.com/office/powerpoint/2010/main" val="2865262410"/>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54965" y="1265997"/>
            <a:ext cx="9044609" cy="4692650"/>
          </a:xfrm>
        </p:spPr>
        <p:txBody>
          <a:bodyPr>
            <a:noAutofit/>
          </a:bodyPr>
          <a:lstStyle/>
          <a:p>
            <a:pPr marL="342900" indent="-342900" algn="just">
              <a:buFont typeface="Wingdings" panose="05000000000000000000" pitchFamily="2" charset="2"/>
              <a:buChar char="Ø"/>
            </a:pPr>
            <a:r>
              <a:rPr lang="vi-VN" b="0" i="0" dirty="0">
                <a:solidFill>
                  <a:srgbClr val="FF0000"/>
                </a:solidFill>
                <a:effectLst/>
                <a:latin typeface="+mj-lt"/>
              </a:rPr>
              <a:t>Architectural patterns </a:t>
            </a:r>
            <a:r>
              <a:rPr lang="vi-VN" b="0" i="0" dirty="0">
                <a:solidFill>
                  <a:srgbClr val="000000"/>
                </a:solidFill>
                <a:effectLst/>
                <a:latin typeface="+mj-lt"/>
              </a:rPr>
              <a:t>Mẫu kiến trúc mô tả các vấn đề thiết kế trên</a:t>
            </a:r>
            <a:r>
              <a:rPr lang="en-US" b="0" i="0" dirty="0">
                <a:solidFill>
                  <a:srgbClr val="000000"/>
                </a:solidFill>
                <a:effectLst/>
                <a:latin typeface="+mj-lt"/>
              </a:rPr>
              <a:t> </a:t>
            </a:r>
            <a:r>
              <a:rPr lang="vi-VN" b="0" i="0" dirty="0">
                <a:solidFill>
                  <a:srgbClr val="000000"/>
                </a:solidFill>
                <a:effectLst/>
                <a:latin typeface="+mj-lt"/>
              </a:rPr>
              <a:t>diện rộng được giải quyết bằng cách tiếp cận cấu trúc.</a:t>
            </a:r>
          </a:p>
          <a:p>
            <a:pPr marL="342900" indent="-342900" algn="just">
              <a:buFont typeface="Wingdings" panose="05000000000000000000" pitchFamily="2" charset="2"/>
              <a:buChar char="Ø"/>
            </a:pPr>
            <a:r>
              <a:rPr lang="vi-VN" b="0" i="0" dirty="0">
                <a:solidFill>
                  <a:srgbClr val="FF0000"/>
                </a:solidFill>
                <a:effectLst/>
                <a:latin typeface="+mj-lt"/>
              </a:rPr>
              <a:t>Data patterns </a:t>
            </a:r>
            <a:r>
              <a:rPr lang="vi-VN" b="0" i="0" dirty="0">
                <a:solidFill>
                  <a:srgbClr val="000000"/>
                </a:solidFill>
                <a:effectLst/>
                <a:latin typeface="+mj-lt"/>
              </a:rPr>
              <a:t>Mẫu dữ liệu mô tả vấn đề dữ liệu và các giải pháp mô</a:t>
            </a:r>
            <a:r>
              <a:rPr lang="en-US" b="0" i="0" dirty="0">
                <a:solidFill>
                  <a:srgbClr val="000000"/>
                </a:solidFill>
                <a:effectLst/>
                <a:latin typeface="+mj-lt"/>
              </a:rPr>
              <a:t> </a:t>
            </a:r>
            <a:r>
              <a:rPr lang="vi-VN" b="0" i="0" dirty="0">
                <a:solidFill>
                  <a:srgbClr val="000000"/>
                </a:solidFill>
                <a:effectLst/>
                <a:latin typeface="+mj-lt"/>
              </a:rPr>
              <a:t>hình dữ liệu có thể được dùng để giải quyết vấn đề trên</a:t>
            </a:r>
          </a:p>
          <a:p>
            <a:pPr marL="342900" indent="-342900" algn="just">
              <a:buFont typeface="Wingdings" panose="05000000000000000000" pitchFamily="2" charset="2"/>
              <a:buChar char="Ø"/>
            </a:pPr>
            <a:r>
              <a:rPr lang="vi-VN" b="0" i="0" dirty="0">
                <a:solidFill>
                  <a:srgbClr val="FF0000"/>
                </a:solidFill>
                <a:effectLst/>
                <a:latin typeface="+mj-lt"/>
              </a:rPr>
              <a:t>Component patterns </a:t>
            </a:r>
            <a:r>
              <a:rPr lang="vi-VN" b="0" i="0" dirty="0">
                <a:solidFill>
                  <a:srgbClr val="000000"/>
                </a:solidFill>
                <a:effectLst/>
                <a:latin typeface="+mj-lt"/>
              </a:rPr>
              <a:t>Mẫu thành phần (còn gọi là các mẫu thiết kế)</a:t>
            </a:r>
            <a:r>
              <a:rPr lang="en-US" b="0" i="0" dirty="0">
                <a:solidFill>
                  <a:srgbClr val="000000"/>
                </a:solidFill>
                <a:effectLst/>
                <a:latin typeface="+mj-lt"/>
              </a:rPr>
              <a:t> </a:t>
            </a:r>
            <a:r>
              <a:rPr lang="vi-VN" b="0" i="0" dirty="0">
                <a:solidFill>
                  <a:srgbClr val="000000"/>
                </a:solidFill>
                <a:effectLst/>
                <a:latin typeface="+mj-lt"/>
              </a:rPr>
              <a:t>nhằm đến các vấn đề liên quan với việc phát triển các hệ thống con và</a:t>
            </a:r>
            <a:r>
              <a:rPr lang="en-US" b="0" i="0" dirty="0">
                <a:solidFill>
                  <a:srgbClr val="000000"/>
                </a:solidFill>
                <a:effectLst/>
                <a:latin typeface="+mj-lt"/>
              </a:rPr>
              <a:t> </a:t>
            </a:r>
            <a:r>
              <a:rPr lang="vi-VN" b="0" i="0" dirty="0">
                <a:solidFill>
                  <a:srgbClr val="000000"/>
                </a:solidFill>
                <a:effectLst/>
                <a:latin typeface="+mj-lt"/>
              </a:rPr>
              <a:t>các thành phần, cách thức chúng giao tiếp với nhau, và vị trí của chúng</a:t>
            </a:r>
            <a:r>
              <a:rPr lang="en-US" b="0" i="0" dirty="0">
                <a:solidFill>
                  <a:srgbClr val="000000"/>
                </a:solidFill>
                <a:effectLst/>
                <a:latin typeface="+mj-lt"/>
              </a:rPr>
              <a:t> </a:t>
            </a:r>
            <a:r>
              <a:rPr lang="vi-VN" b="0" i="0" dirty="0">
                <a:solidFill>
                  <a:srgbClr val="000000"/>
                </a:solidFill>
                <a:effectLst/>
                <a:latin typeface="+mj-lt"/>
              </a:rPr>
              <a:t>trong một kiến trúc lớn hơn</a:t>
            </a:r>
          </a:p>
          <a:p>
            <a:pPr marL="342900" indent="-342900" algn="just">
              <a:buFont typeface="Wingdings" panose="05000000000000000000" pitchFamily="2" charset="2"/>
              <a:buChar char="Ø"/>
            </a:pPr>
            <a:r>
              <a:rPr lang="vi-VN" b="0" i="0" dirty="0">
                <a:solidFill>
                  <a:srgbClr val="FF0000"/>
                </a:solidFill>
                <a:effectLst/>
                <a:latin typeface="+mj-lt"/>
              </a:rPr>
              <a:t>Interface design patterns</a:t>
            </a:r>
            <a:r>
              <a:rPr lang="vi-VN" b="0" i="0" dirty="0">
                <a:solidFill>
                  <a:srgbClr val="000000"/>
                </a:solidFill>
                <a:effectLst/>
                <a:latin typeface="+mj-lt"/>
              </a:rPr>
              <a:t>. Mẫu thiết kế giao diện mô tả các vấn đề giao</a:t>
            </a:r>
            <a:r>
              <a:rPr lang="en-US" b="0" i="0" dirty="0">
                <a:solidFill>
                  <a:srgbClr val="000000"/>
                </a:solidFill>
                <a:effectLst/>
                <a:latin typeface="+mj-lt"/>
              </a:rPr>
              <a:t> </a:t>
            </a:r>
            <a:r>
              <a:rPr lang="vi-VN" b="0" i="0" dirty="0">
                <a:solidFill>
                  <a:srgbClr val="000000"/>
                </a:solidFill>
                <a:effectLst/>
                <a:latin typeface="+mj-lt"/>
              </a:rPr>
              <a:t>diện người dùng thông thường và giải pháp bao gồm các đặc trưng cụ</a:t>
            </a:r>
            <a:r>
              <a:rPr lang="en-US" b="0" i="0" dirty="0">
                <a:solidFill>
                  <a:srgbClr val="000000"/>
                </a:solidFill>
                <a:effectLst/>
                <a:latin typeface="+mj-lt"/>
              </a:rPr>
              <a:t> </a:t>
            </a:r>
            <a:r>
              <a:rPr lang="vi-VN" b="0" i="0" dirty="0">
                <a:solidFill>
                  <a:srgbClr val="000000"/>
                </a:solidFill>
                <a:effectLst/>
                <a:latin typeface="+mj-lt"/>
              </a:rPr>
              <a:t>thể của người dùng cuối.</a:t>
            </a:r>
          </a:p>
          <a:p>
            <a:pPr marL="342900" indent="-342900" algn="just">
              <a:buFont typeface="Wingdings" panose="05000000000000000000" pitchFamily="2" charset="2"/>
              <a:buChar char="Ø"/>
            </a:pPr>
            <a:r>
              <a:rPr lang="vi-VN" b="0" i="0" dirty="0">
                <a:solidFill>
                  <a:srgbClr val="FF0000"/>
                </a:solidFill>
                <a:effectLst/>
                <a:latin typeface="+mj-lt"/>
              </a:rPr>
              <a:t>WebApp patterns</a:t>
            </a:r>
            <a:r>
              <a:rPr lang="vi-VN" b="0" i="0" dirty="0">
                <a:solidFill>
                  <a:srgbClr val="000000"/>
                </a:solidFill>
                <a:effectLst/>
                <a:latin typeface="+mj-lt"/>
              </a:rPr>
              <a:t>. Mẫu WebApp giải quyết tập hợp vấn đề có thể gặp</a:t>
            </a:r>
            <a:r>
              <a:rPr lang="en-US" b="0" i="0" dirty="0">
                <a:solidFill>
                  <a:srgbClr val="000000"/>
                </a:solidFill>
                <a:effectLst/>
                <a:latin typeface="+mj-lt"/>
              </a:rPr>
              <a:t> </a:t>
            </a:r>
            <a:r>
              <a:rPr lang="vi-VN" b="0" i="0" dirty="0">
                <a:solidFill>
                  <a:srgbClr val="000000"/>
                </a:solidFill>
                <a:effectLst/>
                <a:latin typeface="+mj-lt"/>
              </a:rPr>
              <a:t>phải khi xây dựng Ứng dụng web và thường kết hợp nhiều mô hình</a:t>
            </a:r>
            <a:r>
              <a:rPr lang="en-US" b="0" i="0" dirty="0">
                <a:solidFill>
                  <a:srgbClr val="000000"/>
                </a:solidFill>
                <a:effectLst/>
                <a:latin typeface="+mj-lt"/>
              </a:rPr>
              <a:t> </a:t>
            </a:r>
            <a:r>
              <a:rPr lang="vi-VN" b="0" i="0" dirty="0">
                <a:solidFill>
                  <a:srgbClr val="000000"/>
                </a:solidFill>
                <a:effectLst/>
                <a:latin typeface="+mj-lt"/>
              </a:rPr>
              <a:t>khác</a:t>
            </a:r>
            <a:endParaRPr lang="en-US" b="0" i="0" dirty="0">
              <a:solidFill>
                <a:srgbClr val="000000"/>
              </a:solidFill>
              <a:effectLst/>
              <a:latin typeface="+mj-lt"/>
            </a:endParaRPr>
          </a:p>
        </p:txBody>
      </p:sp>
    </p:spTree>
    <p:extLst>
      <p:ext uri="{BB962C8B-B14F-4D97-AF65-F5344CB8AC3E}">
        <p14:creationId xmlns:p14="http://schemas.microsoft.com/office/powerpoint/2010/main" val="2129705565"/>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54965" y="1265997"/>
            <a:ext cx="9044609" cy="4692650"/>
          </a:xfrm>
        </p:spPr>
        <p:txBody>
          <a:bodyPr>
            <a:noAutofit/>
          </a:bodyPr>
          <a:lstStyle/>
          <a:p>
            <a:r>
              <a:rPr lang="vi-VN" b="0" i="0" dirty="0">
                <a:solidFill>
                  <a:schemeClr val="tx1"/>
                </a:solidFill>
                <a:effectLst/>
                <a:latin typeface="+mj-lt"/>
              </a:rPr>
              <a:t>Khuôn mẫu khởi tạo (Creational patterns) tập trung vào việc khởi tạo, sáng tác</a:t>
            </a:r>
            <a:r>
              <a:rPr lang="en-US" b="0" i="0" dirty="0">
                <a:solidFill>
                  <a:schemeClr val="tx1"/>
                </a:solidFill>
                <a:effectLst/>
                <a:latin typeface="+mj-lt"/>
              </a:rPr>
              <a:t> </a:t>
            </a:r>
            <a:r>
              <a:rPr lang="vi-VN" b="0" i="0" dirty="0">
                <a:solidFill>
                  <a:schemeClr val="tx1"/>
                </a:solidFill>
                <a:effectLst/>
                <a:latin typeface="+mj-lt"/>
              </a:rPr>
              <a:t>và biểu diễn của các đối tượng, ví dụ:</a:t>
            </a:r>
          </a:p>
          <a:p>
            <a:r>
              <a:rPr lang="vi-VN" b="0" i="0" dirty="0">
                <a:solidFill>
                  <a:schemeClr val="tx1"/>
                </a:solidFill>
                <a:effectLst/>
                <a:latin typeface="+mj-lt"/>
              </a:rPr>
              <a:t>– Abstract factory pattern</a:t>
            </a:r>
          </a:p>
          <a:p>
            <a:r>
              <a:rPr lang="vi-VN" b="0" i="0" dirty="0">
                <a:solidFill>
                  <a:schemeClr val="tx1"/>
                </a:solidFill>
                <a:effectLst/>
                <a:latin typeface="+mj-lt"/>
              </a:rPr>
              <a:t>– Factory method pattern</a:t>
            </a:r>
          </a:p>
          <a:p>
            <a:pPr>
              <a:spcBef>
                <a:spcPts val="600"/>
              </a:spcBef>
            </a:pPr>
            <a:r>
              <a:rPr lang="vi-VN" b="0" i="0" dirty="0">
                <a:solidFill>
                  <a:schemeClr val="tx1"/>
                </a:solidFill>
                <a:effectLst/>
                <a:latin typeface="+mj-lt"/>
              </a:rPr>
              <a:t>Khuôn mẫu cấu trúc (Structural patterns) tập trung vào các vấn đề và các giải</a:t>
            </a:r>
            <a:r>
              <a:rPr lang="en-US" b="0" i="0" dirty="0">
                <a:solidFill>
                  <a:schemeClr val="tx1"/>
                </a:solidFill>
                <a:effectLst/>
                <a:latin typeface="+mj-lt"/>
              </a:rPr>
              <a:t> </a:t>
            </a:r>
            <a:r>
              <a:rPr lang="vi-VN" b="0" i="0" dirty="0">
                <a:solidFill>
                  <a:schemeClr val="tx1"/>
                </a:solidFill>
                <a:effectLst/>
                <a:latin typeface="+mj-lt"/>
              </a:rPr>
              <a:t>pháp liên quan đến cách các lớp và các đối tượng được tổ chức và tích hợp để</a:t>
            </a:r>
            <a:r>
              <a:rPr lang="en-US" b="0" i="0" dirty="0">
                <a:solidFill>
                  <a:schemeClr val="tx1"/>
                </a:solidFill>
                <a:effectLst/>
                <a:latin typeface="+mj-lt"/>
              </a:rPr>
              <a:t> </a:t>
            </a:r>
            <a:r>
              <a:rPr lang="vi-VN" b="0" i="0" dirty="0">
                <a:solidFill>
                  <a:schemeClr val="tx1"/>
                </a:solidFill>
                <a:effectLst/>
                <a:latin typeface="+mj-lt"/>
              </a:rPr>
              <a:t>xây dựng một cấu trúc lớn hơn, ví dụ như:</a:t>
            </a:r>
          </a:p>
          <a:p>
            <a:r>
              <a:rPr lang="vi-VN" b="0" i="0" dirty="0">
                <a:solidFill>
                  <a:schemeClr val="tx1"/>
                </a:solidFill>
                <a:effectLst/>
                <a:latin typeface="+mj-lt"/>
              </a:rPr>
              <a:t>– Adapter pattern</a:t>
            </a:r>
          </a:p>
          <a:p>
            <a:r>
              <a:rPr lang="vi-VN" b="0" i="0" dirty="0">
                <a:solidFill>
                  <a:schemeClr val="tx1"/>
                </a:solidFill>
                <a:effectLst/>
                <a:latin typeface="+mj-lt"/>
              </a:rPr>
              <a:t>– Aggregate pattern</a:t>
            </a:r>
          </a:p>
          <a:p>
            <a:pPr>
              <a:spcBef>
                <a:spcPts val="600"/>
              </a:spcBef>
            </a:pPr>
            <a:r>
              <a:rPr lang="vi-VN" b="0" i="0" dirty="0">
                <a:solidFill>
                  <a:schemeClr val="tx1"/>
                </a:solidFill>
                <a:effectLst/>
                <a:latin typeface="+mj-lt"/>
              </a:rPr>
              <a:t>Khuôn </a:t>
            </a:r>
            <a:r>
              <a:rPr lang="vi-VN" dirty="0">
                <a:solidFill>
                  <a:schemeClr val="tx1"/>
                </a:solidFill>
                <a:latin typeface="+mj-lt"/>
              </a:rPr>
              <a:t>mẫu</a:t>
            </a:r>
            <a:r>
              <a:rPr lang="vi-VN" b="0" i="0" dirty="0">
                <a:solidFill>
                  <a:schemeClr val="tx1"/>
                </a:solidFill>
                <a:effectLst/>
                <a:latin typeface="+mj-lt"/>
              </a:rPr>
              <a:t> hành vi (Behavioral patterns) giải quyết các vấn đề liên quan đến</a:t>
            </a:r>
            <a:r>
              <a:rPr lang="en-US" b="0" i="0" dirty="0">
                <a:solidFill>
                  <a:schemeClr val="tx1"/>
                </a:solidFill>
                <a:effectLst/>
                <a:latin typeface="+mj-lt"/>
              </a:rPr>
              <a:t> </a:t>
            </a:r>
            <a:r>
              <a:rPr lang="vi-VN" b="0" i="0" dirty="0">
                <a:solidFill>
                  <a:schemeClr val="tx1"/>
                </a:solidFill>
                <a:effectLst/>
                <a:latin typeface="+mj-lt"/>
              </a:rPr>
              <a:t>việc phân công trách nhiệm giữa các đối tượng và cách thức mà giao tiếp</a:t>
            </a:r>
            <a:r>
              <a:rPr lang="en-US" b="0" i="0" dirty="0">
                <a:solidFill>
                  <a:schemeClr val="tx1"/>
                </a:solidFill>
                <a:effectLst/>
                <a:latin typeface="+mj-lt"/>
              </a:rPr>
              <a:t> </a:t>
            </a:r>
            <a:r>
              <a:rPr lang="vi-VN" b="0" i="0" dirty="0">
                <a:solidFill>
                  <a:schemeClr val="tx1"/>
                </a:solidFill>
                <a:effectLst/>
                <a:latin typeface="+mj-lt"/>
              </a:rPr>
              <a:t>được thực hiện giữa các đối tượng, ví dụ như:</a:t>
            </a:r>
          </a:p>
          <a:p>
            <a:r>
              <a:rPr lang="vi-VN" b="0" i="0" dirty="0">
                <a:solidFill>
                  <a:schemeClr val="tx1"/>
                </a:solidFill>
                <a:effectLst/>
                <a:latin typeface="+mj-lt"/>
              </a:rPr>
              <a:t>– Chain of responsibility pattern</a:t>
            </a:r>
          </a:p>
          <a:p>
            <a:r>
              <a:rPr lang="vi-VN" b="0" i="0" dirty="0">
                <a:solidFill>
                  <a:schemeClr val="tx1"/>
                </a:solidFill>
                <a:effectLst/>
                <a:latin typeface="+mj-lt"/>
              </a:rPr>
              <a:t>– Command pattern</a:t>
            </a:r>
            <a:br>
              <a:rPr lang="vi-VN" dirty="0">
                <a:solidFill>
                  <a:schemeClr val="tx1"/>
                </a:solidFill>
                <a:latin typeface="+mj-lt"/>
              </a:rPr>
            </a:br>
            <a:endParaRPr lang="en-US" b="0" i="0" dirty="0">
              <a:solidFill>
                <a:schemeClr val="tx1"/>
              </a:solidFill>
              <a:effectLst/>
              <a:latin typeface="+mj-lt"/>
            </a:endParaRPr>
          </a:p>
        </p:txBody>
      </p:sp>
    </p:spTree>
    <p:extLst>
      <p:ext uri="{BB962C8B-B14F-4D97-AF65-F5344CB8AC3E}">
        <p14:creationId xmlns:p14="http://schemas.microsoft.com/office/powerpoint/2010/main" val="3782237117"/>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54965" y="1265997"/>
            <a:ext cx="9044609" cy="4692650"/>
          </a:xfrm>
        </p:spPr>
        <p:txBody>
          <a:bodyPr>
            <a:noAutofit/>
          </a:bodyPr>
          <a:lstStyle/>
          <a:p>
            <a:pPr algn="just">
              <a:lnSpc>
                <a:spcPct val="130000"/>
              </a:lnSpc>
            </a:pPr>
            <a:r>
              <a:rPr lang="vi-VN" b="0" i="0" dirty="0">
                <a:solidFill>
                  <a:schemeClr val="tx1"/>
                </a:solidFill>
                <a:effectLst/>
                <a:latin typeface="+mj-lt"/>
              </a:rPr>
              <a:t>Bản thân khuôn mẫu có thể không đủ để phát triển một thiết kế</a:t>
            </a:r>
            <a:r>
              <a:rPr lang="en-US" b="0" i="0" dirty="0">
                <a:solidFill>
                  <a:schemeClr val="tx1"/>
                </a:solidFill>
                <a:effectLst/>
                <a:latin typeface="+mj-lt"/>
              </a:rPr>
              <a:t> </a:t>
            </a:r>
            <a:r>
              <a:rPr lang="vi-VN" b="0" i="0" dirty="0">
                <a:solidFill>
                  <a:schemeClr val="tx1"/>
                </a:solidFill>
                <a:effectLst/>
                <a:latin typeface="+mj-lt"/>
              </a:rPr>
              <a:t>đầy đủ</a:t>
            </a:r>
          </a:p>
          <a:p>
            <a:pPr marL="342900" indent="-342900" algn="just">
              <a:lnSpc>
                <a:spcPct val="130000"/>
              </a:lnSpc>
              <a:buFont typeface="Wingdings" panose="05000000000000000000" pitchFamily="2" charset="2"/>
              <a:buChar char="Ø"/>
            </a:pPr>
            <a:r>
              <a:rPr lang="vi-VN" b="0" i="0" dirty="0">
                <a:solidFill>
                  <a:schemeClr val="tx1"/>
                </a:solidFill>
                <a:effectLst/>
                <a:latin typeface="+mj-lt"/>
              </a:rPr>
              <a:t>Trong một số trường hợp, cần thiết phải cung cấp một cơ sở hạ tầng thực</a:t>
            </a:r>
            <a:r>
              <a:rPr lang="en-US" b="0" i="0" dirty="0">
                <a:solidFill>
                  <a:schemeClr val="tx1"/>
                </a:solidFill>
                <a:effectLst/>
                <a:latin typeface="+mj-lt"/>
              </a:rPr>
              <a:t> </a:t>
            </a:r>
            <a:r>
              <a:rPr lang="vi-VN" b="0" i="0" dirty="0">
                <a:solidFill>
                  <a:schemeClr val="tx1"/>
                </a:solidFill>
                <a:effectLst/>
                <a:latin typeface="+mj-lt"/>
              </a:rPr>
              <a:t>hiện cụ thể, được gọi là một khung (framework) cho công việc thiết kế.</a:t>
            </a:r>
          </a:p>
          <a:p>
            <a:pPr marL="342900" indent="-342900" algn="just">
              <a:lnSpc>
                <a:spcPct val="130000"/>
              </a:lnSpc>
              <a:buFont typeface="Wingdings" panose="05000000000000000000" pitchFamily="2" charset="2"/>
              <a:buChar char="Ø"/>
            </a:pPr>
            <a:r>
              <a:rPr lang="vi-VN" b="0" i="0" dirty="0">
                <a:solidFill>
                  <a:schemeClr val="tx1"/>
                </a:solidFill>
                <a:effectLst/>
                <a:latin typeface="+mj-lt"/>
              </a:rPr>
              <a:t>Một framework không phải là một khuôn mẫu kiến trúc, mà là một bộ khung với một tập hợp các </a:t>
            </a:r>
            <a:r>
              <a:rPr lang="en-US" dirty="0" err="1">
                <a:solidFill>
                  <a:schemeClr val="tx1"/>
                </a:solidFill>
                <a:latin typeface="+mj-lt"/>
              </a:rPr>
              <a:t>điểm</a:t>
            </a:r>
            <a:r>
              <a:rPr lang="en-US" dirty="0">
                <a:solidFill>
                  <a:schemeClr val="tx1"/>
                </a:solidFill>
                <a:latin typeface="+mj-lt"/>
              </a:rPr>
              <a:t> </a:t>
            </a:r>
            <a:r>
              <a:rPr lang="en-US" dirty="0" err="1">
                <a:solidFill>
                  <a:schemeClr val="tx1"/>
                </a:solidFill>
                <a:latin typeface="+mj-lt"/>
              </a:rPr>
              <a:t>nối</a:t>
            </a:r>
            <a:r>
              <a:rPr lang="vi-VN" b="0" i="0" dirty="0">
                <a:solidFill>
                  <a:schemeClr val="tx1"/>
                </a:solidFill>
                <a:effectLst/>
                <a:latin typeface="+mj-lt"/>
              </a:rPr>
              <a:t> cho phép nó thích ứng với một miền vấn đề xác định.</a:t>
            </a:r>
          </a:p>
          <a:p>
            <a:pPr marL="342900" indent="-342900" algn="just">
              <a:lnSpc>
                <a:spcPct val="130000"/>
              </a:lnSpc>
              <a:buFont typeface="Wingdings" panose="05000000000000000000" pitchFamily="2" charset="2"/>
              <a:buChar char="Ø"/>
            </a:pPr>
            <a:r>
              <a:rPr lang="vi-VN" b="0" i="0" dirty="0">
                <a:solidFill>
                  <a:schemeClr val="tx1"/>
                </a:solidFill>
                <a:effectLst/>
                <a:latin typeface="+mj-lt"/>
              </a:rPr>
              <a:t>Những </a:t>
            </a:r>
            <a:r>
              <a:rPr lang="en-US" dirty="0" err="1">
                <a:solidFill>
                  <a:schemeClr val="tx1"/>
                </a:solidFill>
                <a:latin typeface="+mj-lt"/>
              </a:rPr>
              <a:t>điểm</a:t>
            </a:r>
            <a:r>
              <a:rPr lang="en-US" dirty="0">
                <a:solidFill>
                  <a:schemeClr val="tx1"/>
                </a:solidFill>
                <a:latin typeface="+mj-lt"/>
              </a:rPr>
              <a:t> </a:t>
            </a:r>
            <a:r>
              <a:rPr lang="en-US" dirty="0" err="1">
                <a:solidFill>
                  <a:schemeClr val="tx1"/>
                </a:solidFill>
                <a:latin typeface="+mj-lt"/>
              </a:rPr>
              <a:t>nối</a:t>
            </a:r>
            <a:r>
              <a:rPr lang="en-US" dirty="0">
                <a:solidFill>
                  <a:schemeClr val="tx1"/>
                </a:solidFill>
                <a:latin typeface="+mj-lt"/>
              </a:rPr>
              <a:t> </a:t>
            </a:r>
            <a:r>
              <a:rPr lang="vi-VN" b="0" i="0" dirty="0">
                <a:solidFill>
                  <a:schemeClr val="tx1"/>
                </a:solidFill>
                <a:effectLst/>
                <a:latin typeface="+mj-lt"/>
              </a:rPr>
              <a:t>cho phép bạn tích hợp các lớp vấn đề cụ thể hoặc</a:t>
            </a:r>
            <a:r>
              <a:rPr lang="en-US" b="0" i="0" dirty="0">
                <a:solidFill>
                  <a:schemeClr val="tx1"/>
                </a:solidFill>
                <a:effectLst/>
                <a:latin typeface="+mj-lt"/>
              </a:rPr>
              <a:t> </a:t>
            </a:r>
            <a:r>
              <a:rPr lang="vi-VN" b="0" i="0" dirty="0">
                <a:solidFill>
                  <a:schemeClr val="tx1"/>
                </a:solidFill>
                <a:effectLst/>
                <a:latin typeface="+mj-lt"/>
              </a:rPr>
              <a:t>chức năng trong các bộ</a:t>
            </a:r>
            <a:r>
              <a:rPr lang="en-US" b="0" i="0" dirty="0">
                <a:solidFill>
                  <a:schemeClr val="tx1"/>
                </a:solidFill>
                <a:effectLst/>
                <a:latin typeface="+mj-lt"/>
              </a:rPr>
              <a:t> </a:t>
            </a:r>
            <a:r>
              <a:rPr lang="vi-VN" b="0" i="0" dirty="0">
                <a:solidFill>
                  <a:schemeClr val="tx1"/>
                </a:solidFill>
                <a:effectLst/>
                <a:latin typeface="+mj-lt"/>
              </a:rPr>
              <a:t>khung</a:t>
            </a:r>
            <a:endParaRPr lang="en-US" b="0" i="0" dirty="0">
              <a:solidFill>
                <a:schemeClr val="tx1"/>
              </a:solidFill>
              <a:effectLst/>
              <a:latin typeface="+mj-lt"/>
            </a:endParaRPr>
          </a:p>
          <a:p>
            <a:pPr algn="just">
              <a:lnSpc>
                <a:spcPct val="130000"/>
              </a:lnSpc>
            </a:pPr>
            <a:r>
              <a:rPr lang="vi-VN" dirty="0">
                <a:solidFill>
                  <a:schemeClr val="tx1"/>
                </a:solidFill>
                <a:latin typeface="+mj-lt"/>
              </a:rPr>
              <a:t> </a:t>
            </a:r>
            <a:br>
              <a:rPr lang="vi-VN" dirty="0">
                <a:solidFill>
                  <a:schemeClr val="tx1"/>
                </a:solidFill>
                <a:latin typeface="+mj-lt"/>
              </a:rPr>
            </a:br>
            <a:endParaRPr lang="en-US" b="0" i="0" dirty="0">
              <a:solidFill>
                <a:schemeClr val="tx1"/>
              </a:solidFill>
              <a:effectLst/>
              <a:latin typeface="+mj-lt"/>
            </a:endParaRPr>
          </a:p>
        </p:txBody>
      </p:sp>
    </p:spTree>
    <p:extLst>
      <p:ext uri="{BB962C8B-B14F-4D97-AF65-F5344CB8AC3E}">
        <p14:creationId xmlns:p14="http://schemas.microsoft.com/office/powerpoint/2010/main" val="4114566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Các</a:t>
            </a:r>
            <a:r>
              <a:rPr lang="en-US" sz="2800" i="1" dirty="0">
                <a:latin typeface="+mj-lt"/>
              </a:rPr>
              <a:t> </a:t>
            </a:r>
            <a:r>
              <a:rPr lang="en-US" sz="2800" i="1" dirty="0" err="1">
                <a:latin typeface="+mj-lt"/>
              </a:rPr>
              <a:t>vấn</a:t>
            </a:r>
            <a:r>
              <a:rPr lang="en-US" sz="2800" i="1" dirty="0">
                <a:latin typeface="+mj-lt"/>
              </a:rPr>
              <a:t> </a:t>
            </a:r>
            <a:r>
              <a:rPr lang="en-US" sz="2800" i="1" dirty="0" err="1">
                <a:latin typeface="+mj-lt"/>
              </a:rPr>
              <a:t>đề</a:t>
            </a:r>
            <a:r>
              <a:rPr lang="en-US" sz="2800" i="1" dirty="0">
                <a:latin typeface="+mj-lt"/>
              </a:rPr>
              <a:t> </a:t>
            </a:r>
            <a:r>
              <a:rPr lang="en-US" sz="2800" i="1" dirty="0" err="1">
                <a:latin typeface="+mj-lt"/>
              </a:rPr>
              <a:t>thường</a:t>
            </a:r>
            <a:r>
              <a:rPr lang="en-US" sz="2800" i="1" dirty="0">
                <a:latin typeface="+mj-lt"/>
              </a:rPr>
              <a:t> </a:t>
            </a:r>
            <a:r>
              <a:rPr lang="en-US" sz="2800" i="1" dirty="0" err="1">
                <a:latin typeface="+mj-lt"/>
              </a:rPr>
              <a:t>gặp</a:t>
            </a:r>
            <a:r>
              <a:rPr lang="en-US" sz="2800" i="1" dirty="0">
                <a:latin typeface="+mj-lt"/>
              </a:rPr>
              <a:t> </a:t>
            </a:r>
            <a:r>
              <a:rPr lang="en-US" sz="2800" i="1" dirty="0" err="1">
                <a:latin typeface="+mj-lt"/>
              </a:rPr>
              <a:t>khi</a:t>
            </a:r>
            <a:r>
              <a:rPr lang="en-US" sz="2800" i="1" dirty="0">
                <a:latin typeface="+mj-lt"/>
              </a:rPr>
              <a:t> </a:t>
            </a:r>
            <a:r>
              <a:rPr lang="en-US" sz="2800" i="1" dirty="0" err="1">
                <a:latin typeface="+mj-lt"/>
              </a:rPr>
              <a:t>phát</a:t>
            </a:r>
            <a:r>
              <a:rPr lang="en-US" sz="2800" i="1" dirty="0">
                <a:latin typeface="+mj-lt"/>
              </a:rPr>
              <a:t> </a:t>
            </a:r>
            <a:r>
              <a:rPr lang="en-US" sz="2800" i="1" dirty="0" err="1">
                <a:latin typeface="+mj-lt"/>
              </a:rPr>
              <a:t>triển</a:t>
            </a:r>
            <a:r>
              <a:rPr lang="en-US" sz="2800" i="1" dirty="0">
                <a:latin typeface="+mj-lt"/>
              </a:rPr>
              <a:t> </a:t>
            </a:r>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57500" y="1285875"/>
            <a:ext cx="8496300" cy="4692650"/>
          </a:xfrm>
        </p:spPr>
        <p:txBody>
          <a:bodyPr>
            <a:noAutofit/>
          </a:bodyPr>
          <a:lstStyle/>
          <a:p>
            <a:pPr marL="342900" indent="-342900">
              <a:lnSpc>
                <a:spcPct val="130000"/>
              </a:lnSpc>
              <a:buFont typeface="Wingdings" panose="05000000000000000000" pitchFamily="2" charset="2"/>
              <a:buChar char="§"/>
            </a:pPr>
            <a:r>
              <a:rPr lang="vi-VN" b="0" i="0" dirty="0">
                <a:solidFill>
                  <a:schemeClr val="tx1"/>
                </a:solidFill>
                <a:effectLst/>
                <a:latin typeface="+mj-lt"/>
              </a:rPr>
              <a:t>Không chứng minh được tính đúng đắn</a:t>
            </a:r>
            <a:r>
              <a:rPr lang="en-US" b="0" i="0" dirty="0">
                <a:solidFill>
                  <a:schemeClr val="tx1"/>
                </a:solidFill>
                <a:effectLst/>
                <a:latin typeface="+mj-lt"/>
              </a:rPr>
              <a:t> </a:t>
            </a:r>
            <a:r>
              <a:rPr lang="vi-VN" b="0" i="0" dirty="0">
                <a:solidFill>
                  <a:schemeClr val="tx1"/>
                </a:solidFill>
                <a:effectLst/>
                <a:latin typeface="+mj-lt"/>
              </a:rPr>
              <a:t>→ </a:t>
            </a:r>
            <a:r>
              <a:rPr lang="vi-VN" b="0" i="1" dirty="0">
                <a:solidFill>
                  <a:schemeClr val="tx1"/>
                </a:solidFill>
                <a:effectLst/>
                <a:latin typeface="+mj-lt"/>
              </a:rPr>
              <a:t>giảm độ tin cậy của phần mềm</a:t>
            </a:r>
            <a:endParaRPr lang="en-US" b="0" i="1" dirty="0">
              <a:solidFill>
                <a:schemeClr val="tx1"/>
              </a:solidFill>
              <a:effectLst/>
              <a:latin typeface="+mj-lt"/>
            </a:endParaRPr>
          </a:p>
          <a:p>
            <a:pPr marL="342900" indent="-342900">
              <a:lnSpc>
                <a:spcPct val="130000"/>
              </a:lnSpc>
              <a:buFont typeface="Wingdings" panose="05000000000000000000" pitchFamily="2" charset="2"/>
              <a:buChar char="§"/>
            </a:pPr>
            <a:r>
              <a:rPr lang="vi-VN" b="0" i="0" dirty="0">
                <a:solidFill>
                  <a:schemeClr val="tx1"/>
                </a:solidFill>
                <a:effectLst/>
                <a:latin typeface="+mj-lt"/>
              </a:rPr>
              <a:t>Công việc bảo trì kéo dài</a:t>
            </a:r>
            <a:r>
              <a:rPr lang="en-US" b="0" i="0" dirty="0">
                <a:solidFill>
                  <a:schemeClr val="tx1"/>
                </a:solidFill>
                <a:effectLst/>
                <a:latin typeface="+mj-lt"/>
              </a:rPr>
              <a:t> </a:t>
            </a:r>
            <a:r>
              <a:rPr lang="vi-VN" b="0" i="0" dirty="0">
                <a:solidFill>
                  <a:schemeClr val="tx1"/>
                </a:solidFill>
                <a:effectLst/>
                <a:latin typeface="+mj-lt"/>
              </a:rPr>
              <a:t>→ </a:t>
            </a:r>
            <a:r>
              <a:rPr lang="vi-VN" b="0" i="1" dirty="0">
                <a:solidFill>
                  <a:schemeClr val="tx1"/>
                </a:solidFill>
                <a:effectLst/>
                <a:latin typeface="+mj-lt"/>
              </a:rPr>
              <a:t>giảm chất lượng và ảnh hưởng xấu đến</a:t>
            </a:r>
            <a:r>
              <a:rPr lang="en-US" b="0" i="1" dirty="0">
                <a:solidFill>
                  <a:schemeClr val="tx1"/>
                </a:solidFill>
                <a:effectLst/>
                <a:latin typeface="+mj-lt"/>
              </a:rPr>
              <a:t> </a:t>
            </a:r>
            <a:r>
              <a:rPr lang="vi-VN" b="0" i="1" dirty="0">
                <a:solidFill>
                  <a:schemeClr val="tx1"/>
                </a:solidFill>
                <a:effectLst/>
                <a:latin typeface="+mj-lt"/>
              </a:rPr>
              <a:t>những việc khác</a:t>
            </a:r>
            <a:endParaRPr lang="en-US" b="0" i="1" dirty="0">
              <a:solidFill>
                <a:schemeClr val="tx1"/>
              </a:solidFill>
              <a:effectLst/>
              <a:latin typeface="+mj-lt"/>
            </a:endParaRPr>
          </a:p>
          <a:p>
            <a:pPr marL="342900" indent="-342900">
              <a:lnSpc>
                <a:spcPct val="130000"/>
              </a:lnSpc>
              <a:buFont typeface="Wingdings" panose="05000000000000000000" pitchFamily="2" charset="2"/>
              <a:buChar char="§"/>
            </a:pPr>
            <a:r>
              <a:rPr lang="vi-VN" b="0" i="0" dirty="0">
                <a:solidFill>
                  <a:schemeClr val="tx1"/>
                </a:solidFill>
                <a:effectLst/>
                <a:latin typeface="+mj-lt"/>
              </a:rPr>
              <a:t>Quản lý dự án lỏng lẻo</a:t>
            </a:r>
            <a:r>
              <a:rPr lang="en-US" b="0" i="0" dirty="0">
                <a:solidFill>
                  <a:schemeClr val="tx1"/>
                </a:solidFill>
                <a:effectLst/>
                <a:latin typeface="+mj-lt"/>
              </a:rPr>
              <a:t> </a:t>
            </a:r>
            <a:r>
              <a:rPr lang="vi-VN" b="0" i="0" dirty="0">
                <a:solidFill>
                  <a:schemeClr val="tx1"/>
                </a:solidFill>
                <a:effectLst/>
                <a:latin typeface="+mj-lt"/>
              </a:rPr>
              <a:t>→ </a:t>
            </a:r>
            <a:r>
              <a:rPr lang="vi-VN" b="0" i="1" dirty="0">
                <a:solidFill>
                  <a:schemeClr val="tx1"/>
                </a:solidFill>
                <a:effectLst/>
                <a:latin typeface="+mj-lt"/>
              </a:rPr>
              <a:t>quản lý lịch trình sản xuất phần mềm không rõ ràng</a:t>
            </a:r>
            <a:endParaRPr lang="en-US" b="0" i="1" dirty="0">
              <a:solidFill>
                <a:schemeClr val="tx1"/>
              </a:solidFill>
              <a:effectLst/>
              <a:latin typeface="+mj-lt"/>
            </a:endParaRPr>
          </a:p>
          <a:p>
            <a:pPr marL="342900" indent="-342900">
              <a:lnSpc>
                <a:spcPct val="130000"/>
              </a:lnSpc>
              <a:buFont typeface="Wingdings" panose="05000000000000000000" pitchFamily="2" charset="2"/>
              <a:buChar char="§"/>
            </a:pPr>
            <a:r>
              <a:rPr lang="vi-VN" b="0" i="0" dirty="0">
                <a:solidFill>
                  <a:schemeClr val="tx1"/>
                </a:solidFill>
                <a:effectLst/>
                <a:latin typeface="+mj-lt"/>
              </a:rPr>
              <a:t>Không có tiêu chuẩn để ước lượng nhân lực và dự toán</a:t>
            </a:r>
          </a:p>
          <a:p>
            <a:pPr>
              <a:lnSpc>
                <a:spcPct val="130000"/>
              </a:lnSpc>
            </a:pPr>
            <a:r>
              <a:rPr lang="vi-VN" b="0" i="0" dirty="0">
                <a:solidFill>
                  <a:schemeClr val="tx1"/>
                </a:solidFill>
                <a:effectLst/>
                <a:latin typeface="+mj-lt"/>
              </a:rPr>
              <a:t>→ </a:t>
            </a:r>
            <a:r>
              <a:rPr lang="vi-VN" b="0" i="1" dirty="0">
                <a:solidFill>
                  <a:schemeClr val="tx1"/>
                </a:solidFill>
                <a:effectLst/>
                <a:latin typeface="+mj-lt"/>
              </a:rPr>
              <a:t>làm kéo dài thời hạn và vượt kinh phí của dự án</a:t>
            </a:r>
            <a:r>
              <a:rPr lang="vi-VN" dirty="0">
                <a:solidFill>
                  <a:schemeClr val="tx1"/>
                </a:solidFill>
                <a:latin typeface="+mj-lt"/>
              </a:rPr>
              <a:t> </a:t>
            </a:r>
            <a:br>
              <a:rPr lang="vi-VN" dirty="0">
                <a:solidFill>
                  <a:schemeClr val="tx1"/>
                </a:solidFill>
                <a:latin typeface="+mj-lt"/>
              </a:rPr>
            </a:br>
            <a:br>
              <a:rPr lang="vi-VN" dirty="0">
                <a:solidFill>
                  <a:schemeClr val="tx1"/>
                </a:solidFill>
                <a:latin typeface="+mj-lt"/>
              </a:rPr>
            </a:br>
            <a:endParaRPr lang="en-US" dirty="0">
              <a:solidFill>
                <a:schemeClr val="tx1"/>
              </a:solidFill>
              <a:latin typeface="+mj-lt"/>
              <a:cs typeface="Tahoma"/>
            </a:endParaRPr>
          </a:p>
        </p:txBody>
      </p:sp>
    </p:spTree>
    <p:extLst>
      <p:ext uri="{BB962C8B-B14F-4D97-AF65-F5344CB8AC3E}">
        <p14:creationId xmlns:p14="http://schemas.microsoft.com/office/powerpoint/2010/main" val="1244358741"/>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54965" y="1265997"/>
            <a:ext cx="9044609" cy="4692650"/>
          </a:xfrm>
        </p:spPr>
        <p:txBody>
          <a:bodyPr>
            <a:noAutofit/>
          </a:bodyPr>
          <a:lstStyle/>
          <a:p>
            <a:pPr>
              <a:spcBef>
                <a:spcPts val="300"/>
              </a:spcBef>
            </a:pPr>
            <a:r>
              <a:rPr lang="vi-VN" b="0" i="0" dirty="0">
                <a:solidFill>
                  <a:srgbClr val="000000"/>
                </a:solidFill>
                <a:effectLst/>
                <a:latin typeface="+mj-lt"/>
              </a:rPr>
              <a:t>Phần mềm phải được đặt trong bối cảnh</a:t>
            </a:r>
            <a:r>
              <a:rPr lang="en-US" b="0" i="0" dirty="0">
                <a:solidFill>
                  <a:srgbClr val="000000"/>
                </a:solidFill>
                <a:effectLst/>
                <a:latin typeface="+mj-lt"/>
              </a:rPr>
              <a:t>:</a:t>
            </a:r>
            <a:endParaRPr lang="vi-VN" b="0" i="0" dirty="0">
              <a:solidFill>
                <a:srgbClr val="000000"/>
              </a:solidFill>
              <a:effectLst/>
              <a:latin typeface="+mj-lt"/>
            </a:endParaRPr>
          </a:p>
          <a:p>
            <a:pPr marL="342900" indent="-342900">
              <a:spcBef>
                <a:spcPts val="300"/>
              </a:spcBef>
              <a:buFont typeface="Wingdings" panose="05000000000000000000" pitchFamily="2" charset="2"/>
              <a:buChar char="Ø"/>
            </a:pPr>
            <a:r>
              <a:rPr lang="vi-VN" b="0" i="0" dirty="0">
                <a:solidFill>
                  <a:srgbClr val="000000"/>
                </a:solidFill>
                <a:effectLst/>
                <a:latin typeface="+mj-lt"/>
              </a:rPr>
              <a:t>Thiết kế cần xác định các thực thể bên ngoài (các hệ</a:t>
            </a:r>
            <a:r>
              <a:rPr lang="en-US" b="0" i="0" dirty="0">
                <a:solidFill>
                  <a:srgbClr val="000000"/>
                </a:solidFill>
                <a:effectLst/>
                <a:latin typeface="+mj-lt"/>
              </a:rPr>
              <a:t> </a:t>
            </a:r>
            <a:r>
              <a:rPr lang="vi-VN" b="0" i="0" dirty="0">
                <a:solidFill>
                  <a:srgbClr val="000000"/>
                </a:solidFill>
                <a:effectLst/>
                <a:latin typeface="+mj-lt"/>
              </a:rPr>
              <a:t>thống khác, thiết bị, con người) mà phần mềm tương</a:t>
            </a:r>
            <a:r>
              <a:rPr lang="en-US" b="0" i="0" dirty="0">
                <a:solidFill>
                  <a:srgbClr val="000000"/>
                </a:solidFill>
                <a:effectLst/>
                <a:latin typeface="+mj-lt"/>
              </a:rPr>
              <a:t> </a:t>
            </a:r>
            <a:r>
              <a:rPr lang="vi-VN" b="0" i="0" dirty="0">
                <a:solidFill>
                  <a:srgbClr val="000000"/>
                </a:solidFill>
                <a:effectLst/>
                <a:latin typeface="+mj-lt"/>
              </a:rPr>
              <a:t>tác với và bản chất của sự tương tác</a:t>
            </a:r>
            <a:r>
              <a:rPr lang="en-US" b="0" i="0" dirty="0">
                <a:solidFill>
                  <a:srgbClr val="000000"/>
                </a:solidFill>
                <a:effectLst/>
                <a:latin typeface="+mj-lt"/>
              </a:rPr>
              <a:t>.</a:t>
            </a:r>
            <a:endParaRPr lang="vi-VN" b="0" i="0" dirty="0">
              <a:solidFill>
                <a:srgbClr val="000000"/>
              </a:solidFill>
              <a:effectLst/>
              <a:latin typeface="+mj-lt"/>
            </a:endParaRPr>
          </a:p>
          <a:p>
            <a:pPr marL="342900" indent="-342900">
              <a:spcBef>
                <a:spcPts val="300"/>
              </a:spcBef>
              <a:buFont typeface="Wingdings" panose="05000000000000000000" pitchFamily="2" charset="2"/>
              <a:buChar char="Ø"/>
            </a:pPr>
            <a:r>
              <a:rPr lang="vi-VN" b="0" i="0" dirty="0">
                <a:solidFill>
                  <a:srgbClr val="000000"/>
                </a:solidFill>
                <a:effectLst/>
                <a:latin typeface="+mj-lt"/>
              </a:rPr>
              <a:t>Một tập hợp các nguyên mẫu kiến trúc cần được xác định</a:t>
            </a:r>
            <a:r>
              <a:rPr lang="en-US" b="0" i="0" dirty="0">
                <a:solidFill>
                  <a:srgbClr val="000000"/>
                </a:solidFill>
                <a:effectLst/>
                <a:latin typeface="+mj-lt"/>
              </a:rPr>
              <a:t>.</a:t>
            </a:r>
            <a:endParaRPr lang="vi-VN" b="0" i="0" dirty="0">
              <a:solidFill>
                <a:srgbClr val="000000"/>
              </a:solidFill>
              <a:effectLst/>
              <a:latin typeface="+mj-lt"/>
            </a:endParaRPr>
          </a:p>
          <a:p>
            <a:pPr marL="342900" indent="-342900">
              <a:spcBef>
                <a:spcPts val="300"/>
              </a:spcBef>
              <a:buFont typeface="Wingdings" panose="05000000000000000000" pitchFamily="2" charset="2"/>
              <a:buChar char="Ø"/>
            </a:pPr>
            <a:r>
              <a:rPr lang="vi-VN" b="0" i="0" dirty="0">
                <a:solidFill>
                  <a:srgbClr val="000000"/>
                </a:solidFill>
                <a:effectLst/>
                <a:latin typeface="+mj-lt"/>
              </a:rPr>
              <a:t>Một nguyên mẫu là một trừu tượng (tương tự như một</a:t>
            </a:r>
            <a:r>
              <a:rPr lang="en-US" b="0" i="0" dirty="0">
                <a:solidFill>
                  <a:srgbClr val="000000"/>
                </a:solidFill>
                <a:effectLst/>
                <a:latin typeface="+mj-lt"/>
              </a:rPr>
              <a:t> </a:t>
            </a:r>
            <a:r>
              <a:rPr lang="vi-VN" b="0" i="0" dirty="0">
                <a:solidFill>
                  <a:srgbClr val="000000"/>
                </a:solidFill>
                <a:effectLst/>
                <a:latin typeface="+mj-lt"/>
              </a:rPr>
              <a:t>lớp) đại diện cho một phần tử của hệ thống hành vi</a:t>
            </a:r>
            <a:r>
              <a:rPr lang="en-US" b="0" i="0" dirty="0">
                <a:solidFill>
                  <a:srgbClr val="000000"/>
                </a:solidFill>
                <a:effectLst/>
                <a:latin typeface="+mj-lt"/>
              </a:rPr>
              <a:t>.</a:t>
            </a:r>
            <a:endParaRPr lang="vi-VN" b="0" i="0" dirty="0">
              <a:solidFill>
                <a:srgbClr val="000000"/>
              </a:solidFill>
              <a:effectLst/>
              <a:latin typeface="+mj-lt"/>
            </a:endParaRPr>
          </a:p>
          <a:p>
            <a:pPr marL="342900" indent="-342900">
              <a:spcBef>
                <a:spcPts val="300"/>
              </a:spcBef>
              <a:buFont typeface="Wingdings" panose="05000000000000000000" pitchFamily="2" charset="2"/>
              <a:buChar char="Ø"/>
            </a:pPr>
            <a:r>
              <a:rPr lang="vi-VN" b="0" i="0" dirty="0">
                <a:solidFill>
                  <a:srgbClr val="000000"/>
                </a:solidFill>
                <a:effectLst/>
                <a:latin typeface="+mj-lt"/>
              </a:rPr>
              <a:t>Các nhà thiết kế xác định cấu trúc của hệ thống bằng cách</a:t>
            </a:r>
            <a:r>
              <a:rPr lang="en-US" b="0" i="0" dirty="0">
                <a:solidFill>
                  <a:srgbClr val="000000"/>
                </a:solidFill>
                <a:effectLst/>
                <a:latin typeface="+mj-lt"/>
              </a:rPr>
              <a:t> </a:t>
            </a:r>
            <a:r>
              <a:rPr lang="vi-VN" b="0" i="0" dirty="0">
                <a:solidFill>
                  <a:srgbClr val="000000"/>
                </a:solidFill>
                <a:effectLst/>
                <a:latin typeface="+mj-lt"/>
              </a:rPr>
              <a:t>xác định và tinh chỉnh các thành phần phần mềm thực hiện</a:t>
            </a:r>
            <a:r>
              <a:rPr lang="en-US" b="0" i="0" dirty="0">
                <a:solidFill>
                  <a:srgbClr val="000000"/>
                </a:solidFill>
                <a:effectLst/>
                <a:latin typeface="+mj-lt"/>
              </a:rPr>
              <a:t> </a:t>
            </a:r>
            <a:r>
              <a:rPr lang="vi-VN" b="0" i="0" dirty="0">
                <a:solidFill>
                  <a:srgbClr val="000000"/>
                </a:solidFill>
                <a:effectLst/>
                <a:latin typeface="+mj-lt"/>
              </a:rPr>
              <a:t>từng nguyên mẫu</a:t>
            </a:r>
            <a:r>
              <a:rPr lang="en-US" dirty="0">
                <a:latin typeface="+mj-lt"/>
              </a:rPr>
              <a:t>.</a:t>
            </a:r>
            <a:br>
              <a:rPr lang="vi-VN" dirty="0">
                <a:latin typeface="+mj-lt"/>
              </a:rPr>
            </a:br>
            <a:endParaRPr lang="en-US" b="0" i="0" dirty="0">
              <a:solidFill>
                <a:schemeClr val="tx1"/>
              </a:solidFill>
              <a:effectLst/>
              <a:latin typeface="+mj-lt"/>
            </a:endParaRPr>
          </a:p>
        </p:txBody>
      </p:sp>
    </p:spTree>
    <p:extLst>
      <p:ext uri="{BB962C8B-B14F-4D97-AF65-F5344CB8AC3E}">
        <p14:creationId xmlns:p14="http://schemas.microsoft.com/office/powerpoint/2010/main" val="4251566254"/>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Kiến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trúc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54965" y="1265997"/>
            <a:ext cx="9044609" cy="4692650"/>
          </a:xfrm>
        </p:spPr>
        <p:txBody>
          <a:bodyPr>
            <a:noAutofit/>
          </a:bodyPr>
          <a:lstStyle/>
          <a:p>
            <a:r>
              <a:rPr lang="en-US" b="0" i="0" dirty="0" err="1">
                <a:solidFill>
                  <a:srgbClr val="000000"/>
                </a:solidFill>
                <a:effectLst/>
                <a:latin typeface="+mj-lt"/>
              </a:rPr>
              <a:t>Các</a:t>
            </a:r>
            <a:r>
              <a:rPr lang="en-US" b="0" i="0" dirty="0">
                <a:solidFill>
                  <a:srgbClr val="000000"/>
                </a:solidFill>
                <a:effectLst/>
                <a:latin typeface="+mj-lt"/>
              </a:rPr>
              <a:t> </a:t>
            </a:r>
            <a:r>
              <a:rPr lang="en-US" b="0" i="0" dirty="0" err="1">
                <a:solidFill>
                  <a:srgbClr val="000000"/>
                </a:solidFill>
                <a:effectLst/>
                <a:latin typeface="+mj-lt"/>
              </a:rPr>
              <a:t>bước</a:t>
            </a:r>
            <a:r>
              <a:rPr lang="en-US" b="0" i="0" dirty="0">
                <a:solidFill>
                  <a:srgbClr val="000000"/>
                </a:solidFill>
                <a:effectLst/>
                <a:latin typeface="+mj-lt"/>
              </a:rPr>
              <a:t> </a:t>
            </a:r>
            <a:r>
              <a:rPr lang="en-US" b="0" i="0" dirty="0" err="1">
                <a:solidFill>
                  <a:srgbClr val="000000"/>
                </a:solidFill>
                <a:effectLst/>
                <a:latin typeface="+mj-lt"/>
              </a:rPr>
              <a:t>xây</a:t>
            </a:r>
            <a:r>
              <a:rPr lang="en-US" b="0" i="0" dirty="0">
                <a:solidFill>
                  <a:srgbClr val="000000"/>
                </a:solidFill>
                <a:effectLst/>
                <a:latin typeface="+mj-lt"/>
              </a:rPr>
              <a:t> </a:t>
            </a:r>
            <a:r>
              <a:rPr lang="en-US" b="0" i="0" dirty="0" err="1">
                <a:solidFill>
                  <a:srgbClr val="000000"/>
                </a:solidFill>
                <a:effectLst/>
                <a:latin typeface="+mj-lt"/>
              </a:rPr>
              <a:t>dựng</a:t>
            </a:r>
            <a:r>
              <a:rPr lang="en-US" b="0" i="0" dirty="0">
                <a:solidFill>
                  <a:srgbClr val="000000"/>
                </a:solidFill>
                <a:effectLst/>
                <a:latin typeface="+mj-lt"/>
              </a:rPr>
              <a:t> </a:t>
            </a:r>
            <a:r>
              <a:rPr lang="en-US" b="0" i="0" dirty="0" err="1">
                <a:solidFill>
                  <a:srgbClr val="000000"/>
                </a:solidFill>
                <a:effectLst/>
                <a:latin typeface="+mj-lt"/>
              </a:rPr>
              <a:t>kiến</a:t>
            </a:r>
            <a:r>
              <a:rPr lang="en-US" b="0" i="0" dirty="0">
                <a:solidFill>
                  <a:srgbClr val="000000"/>
                </a:solidFill>
                <a:effectLst/>
                <a:latin typeface="+mj-lt"/>
              </a:rPr>
              <a:t> </a:t>
            </a:r>
            <a:r>
              <a:rPr lang="en-US" b="0" i="0" dirty="0" err="1">
                <a:solidFill>
                  <a:srgbClr val="000000"/>
                </a:solidFill>
                <a:effectLst/>
                <a:latin typeface="+mj-lt"/>
              </a:rPr>
              <a:t>trúc</a:t>
            </a:r>
            <a:r>
              <a:rPr lang="en-US" b="0" i="0" dirty="0">
                <a:solidFill>
                  <a:srgbClr val="000000"/>
                </a:solidFill>
                <a:effectLst/>
                <a:latin typeface="+mj-lt"/>
              </a:rPr>
              <a:t>:</a:t>
            </a:r>
          </a:p>
          <a:p>
            <a:pPr marL="342900" indent="-342900">
              <a:buFont typeface="+mj-lt"/>
              <a:buAutoNum type="arabicPeriod"/>
            </a:pPr>
            <a:r>
              <a:rPr lang="vi-VN" b="0" i="0" dirty="0">
                <a:solidFill>
                  <a:srgbClr val="000000"/>
                </a:solidFill>
                <a:effectLst/>
                <a:latin typeface="+mj-lt"/>
              </a:rPr>
              <a:t>Thu thập các kịch bản.</a:t>
            </a:r>
          </a:p>
          <a:p>
            <a:pPr marL="342900" indent="-342900">
              <a:buFont typeface="+mj-lt"/>
              <a:buAutoNum type="arabicPeriod"/>
            </a:pPr>
            <a:r>
              <a:rPr lang="vi-VN" b="0" i="0" dirty="0">
                <a:solidFill>
                  <a:srgbClr val="000000"/>
                </a:solidFill>
                <a:effectLst/>
                <a:latin typeface="+mj-lt"/>
              </a:rPr>
              <a:t>Gợi ý các yêu cầu, ràng buộc, và đặc tả môi trường.</a:t>
            </a:r>
          </a:p>
          <a:p>
            <a:pPr marL="342900" indent="-342900">
              <a:buFont typeface="+mj-lt"/>
              <a:buAutoNum type="arabicPeriod"/>
            </a:pPr>
            <a:r>
              <a:rPr lang="vi-VN" b="0" i="0" dirty="0">
                <a:solidFill>
                  <a:srgbClr val="000000"/>
                </a:solidFill>
                <a:effectLst/>
                <a:latin typeface="+mj-lt"/>
              </a:rPr>
              <a:t>Mô tả các mô hình kiến trúc đã được lựa chọn để</a:t>
            </a:r>
            <a:r>
              <a:rPr lang="en-US" b="0" i="0" dirty="0">
                <a:solidFill>
                  <a:srgbClr val="000000"/>
                </a:solidFill>
                <a:effectLst/>
                <a:latin typeface="+mj-lt"/>
              </a:rPr>
              <a:t> </a:t>
            </a:r>
            <a:r>
              <a:rPr lang="en-US" b="0" i="0" dirty="0" err="1">
                <a:solidFill>
                  <a:srgbClr val="000000"/>
                </a:solidFill>
                <a:effectLst/>
                <a:latin typeface="+mj-lt"/>
              </a:rPr>
              <a:t>gi</a:t>
            </a:r>
            <a:r>
              <a:rPr lang="vi-VN" b="0" i="0" dirty="0">
                <a:solidFill>
                  <a:srgbClr val="000000"/>
                </a:solidFill>
                <a:effectLst/>
                <a:latin typeface="+mj-lt"/>
              </a:rPr>
              <a:t>ải quyết các tình huống và yêu cầu:</a:t>
            </a:r>
          </a:p>
          <a:p>
            <a:pPr lvl="1"/>
            <a:r>
              <a:rPr lang="en-US" sz="2000" b="0" i="0" dirty="0">
                <a:solidFill>
                  <a:srgbClr val="000000"/>
                </a:solidFill>
                <a:effectLst/>
                <a:latin typeface="+mj-lt"/>
              </a:rPr>
              <a:t>Q</a:t>
            </a:r>
            <a:r>
              <a:rPr lang="vi-VN" sz="2000" b="0" i="0" dirty="0">
                <a:solidFill>
                  <a:srgbClr val="000000"/>
                </a:solidFill>
                <a:effectLst/>
                <a:latin typeface="+mj-lt"/>
              </a:rPr>
              <a:t>uan điểm mô-đun</a:t>
            </a:r>
          </a:p>
          <a:p>
            <a:pPr lvl="1"/>
            <a:r>
              <a:rPr lang="en-US" sz="2000" b="0" i="0" dirty="0">
                <a:solidFill>
                  <a:srgbClr val="000000"/>
                </a:solidFill>
                <a:effectLst/>
                <a:latin typeface="+mj-lt"/>
              </a:rPr>
              <a:t>G</a:t>
            </a:r>
            <a:r>
              <a:rPr lang="vi-VN" sz="2000" b="0" i="0" dirty="0">
                <a:solidFill>
                  <a:srgbClr val="000000"/>
                </a:solidFill>
                <a:effectLst/>
                <a:latin typeface="+mj-lt"/>
              </a:rPr>
              <a:t>óc nhìn quá trình</a:t>
            </a:r>
          </a:p>
          <a:p>
            <a:pPr lvl="1"/>
            <a:r>
              <a:rPr lang="en-US" sz="2000" b="0" i="0" dirty="0">
                <a:solidFill>
                  <a:srgbClr val="000000"/>
                </a:solidFill>
                <a:effectLst/>
                <a:latin typeface="+mj-lt"/>
              </a:rPr>
              <a:t>Q</a:t>
            </a:r>
            <a:r>
              <a:rPr lang="vi-VN" sz="2000" b="0" i="0" dirty="0">
                <a:solidFill>
                  <a:srgbClr val="000000"/>
                </a:solidFill>
                <a:effectLst/>
                <a:latin typeface="+mj-lt"/>
              </a:rPr>
              <a:t>uan điểm dòng dữ liệu</a:t>
            </a:r>
          </a:p>
          <a:p>
            <a:pPr marL="342900" indent="-342900">
              <a:buFont typeface="+mj-lt"/>
              <a:buAutoNum type="arabicPeriod"/>
            </a:pPr>
            <a:r>
              <a:rPr lang="vi-VN" b="0" i="0" dirty="0">
                <a:solidFill>
                  <a:srgbClr val="000000"/>
                </a:solidFill>
                <a:effectLst/>
                <a:latin typeface="+mj-lt"/>
              </a:rPr>
              <a:t>Đánh giá chất lượng thuộc tính bằng cách coi mỗi thuộc tính</a:t>
            </a:r>
            <a:r>
              <a:rPr lang="en-US" b="0" i="0" dirty="0">
                <a:solidFill>
                  <a:srgbClr val="000000"/>
                </a:solidFill>
                <a:effectLst/>
                <a:latin typeface="+mj-lt"/>
              </a:rPr>
              <a:t> </a:t>
            </a:r>
            <a:r>
              <a:rPr lang="en-US" dirty="0" err="1">
                <a:solidFill>
                  <a:srgbClr val="000000"/>
                </a:solidFill>
                <a:latin typeface="+mj-lt"/>
              </a:rPr>
              <a:t>độc</a:t>
            </a:r>
            <a:r>
              <a:rPr lang="en-US" dirty="0">
                <a:solidFill>
                  <a:srgbClr val="000000"/>
                </a:solidFill>
                <a:latin typeface="+mj-lt"/>
              </a:rPr>
              <a:t> </a:t>
            </a:r>
            <a:r>
              <a:rPr lang="en-US" dirty="0" err="1">
                <a:solidFill>
                  <a:srgbClr val="000000"/>
                </a:solidFill>
                <a:latin typeface="+mj-lt"/>
              </a:rPr>
              <a:t>lập</a:t>
            </a:r>
            <a:r>
              <a:rPr lang="en-US" dirty="0">
                <a:solidFill>
                  <a:srgbClr val="000000"/>
                </a:solidFill>
                <a:latin typeface="+mj-lt"/>
              </a:rPr>
              <a:t>.</a:t>
            </a:r>
            <a:endParaRPr lang="vi-VN" b="0" i="0" dirty="0">
              <a:solidFill>
                <a:srgbClr val="000000"/>
              </a:solidFill>
              <a:effectLst/>
              <a:latin typeface="+mj-lt"/>
            </a:endParaRPr>
          </a:p>
          <a:p>
            <a:pPr marL="342900" indent="-342900">
              <a:buFont typeface="+mj-lt"/>
              <a:buAutoNum type="arabicPeriod"/>
            </a:pPr>
            <a:r>
              <a:rPr lang="vi-VN" b="0" i="0" dirty="0">
                <a:solidFill>
                  <a:srgbClr val="000000"/>
                </a:solidFill>
                <a:effectLst/>
                <a:latin typeface="+mj-lt"/>
              </a:rPr>
              <a:t>Xác định mức độ </a:t>
            </a:r>
            <a:r>
              <a:rPr lang="en-US" dirty="0" err="1">
                <a:solidFill>
                  <a:srgbClr val="000000"/>
                </a:solidFill>
                <a:latin typeface="+mj-lt"/>
              </a:rPr>
              <a:t>đáp</a:t>
            </a:r>
            <a:r>
              <a:rPr lang="en-US" dirty="0">
                <a:solidFill>
                  <a:srgbClr val="000000"/>
                </a:solidFill>
                <a:latin typeface="+mj-lt"/>
              </a:rPr>
              <a:t> </a:t>
            </a:r>
            <a:r>
              <a:rPr lang="en-US" dirty="0" err="1">
                <a:solidFill>
                  <a:srgbClr val="000000"/>
                </a:solidFill>
                <a:latin typeface="+mj-lt"/>
              </a:rPr>
              <a:t>ứng</a:t>
            </a:r>
            <a:r>
              <a:rPr lang="en-US" dirty="0">
                <a:solidFill>
                  <a:srgbClr val="000000"/>
                </a:solidFill>
                <a:latin typeface="+mj-lt"/>
              </a:rPr>
              <a:t> </a:t>
            </a:r>
            <a:r>
              <a:rPr lang="vi-VN" b="0" i="0" dirty="0">
                <a:solidFill>
                  <a:srgbClr val="000000"/>
                </a:solidFill>
                <a:effectLst/>
                <a:latin typeface="+mj-lt"/>
              </a:rPr>
              <a:t> của các thuộc tính chất lượng với</a:t>
            </a:r>
            <a:r>
              <a:rPr lang="en-US" b="0" i="0" dirty="0">
                <a:solidFill>
                  <a:srgbClr val="000000"/>
                </a:solidFill>
                <a:effectLst/>
                <a:latin typeface="+mj-lt"/>
              </a:rPr>
              <a:t> </a:t>
            </a:r>
            <a:r>
              <a:rPr lang="vi-VN" b="0" i="0" dirty="0">
                <a:solidFill>
                  <a:srgbClr val="000000"/>
                </a:solidFill>
                <a:effectLst/>
                <a:latin typeface="+mj-lt"/>
              </a:rPr>
              <a:t>các thuộc tính kiến trúc khác nhau cho một phong cách kiến</a:t>
            </a:r>
            <a:r>
              <a:rPr lang="en-US" b="0" i="0" dirty="0">
                <a:solidFill>
                  <a:srgbClr val="000000"/>
                </a:solidFill>
                <a:effectLst/>
                <a:latin typeface="+mj-lt"/>
              </a:rPr>
              <a:t> </a:t>
            </a:r>
            <a:r>
              <a:rPr lang="vi-VN" b="0" i="0" dirty="0">
                <a:solidFill>
                  <a:srgbClr val="000000"/>
                </a:solidFill>
                <a:effectLst/>
                <a:latin typeface="+mj-lt"/>
              </a:rPr>
              <a:t>trúc cụ thể.</a:t>
            </a:r>
          </a:p>
          <a:p>
            <a:pPr marL="342900" indent="-342900">
              <a:buFont typeface="+mj-lt"/>
              <a:buAutoNum type="arabicPeriod"/>
            </a:pPr>
            <a:r>
              <a:rPr lang="vi-VN" b="0" i="0" dirty="0">
                <a:solidFill>
                  <a:srgbClr val="000000"/>
                </a:solidFill>
                <a:effectLst/>
                <a:latin typeface="+mj-lt"/>
              </a:rPr>
              <a:t>Kiến trúc ứng cử viên </a:t>
            </a:r>
            <a:r>
              <a:rPr lang="en-US" b="0" i="0" dirty="0" err="1">
                <a:solidFill>
                  <a:srgbClr val="000000"/>
                </a:solidFill>
                <a:effectLst/>
                <a:latin typeface="+mj-lt"/>
              </a:rPr>
              <a:t>cần</a:t>
            </a:r>
            <a:r>
              <a:rPr lang="en-US" b="0" i="0" dirty="0">
                <a:solidFill>
                  <a:srgbClr val="000000"/>
                </a:solidFill>
                <a:effectLst/>
                <a:latin typeface="+mj-lt"/>
              </a:rPr>
              <a:t> </a:t>
            </a:r>
            <a:r>
              <a:rPr lang="en-US" b="0" i="0" dirty="0" err="1">
                <a:solidFill>
                  <a:srgbClr val="000000"/>
                </a:solidFill>
                <a:effectLst/>
                <a:latin typeface="+mj-lt"/>
              </a:rPr>
              <a:t>được</a:t>
            </a:r>
            <a:r>
              <a:rPr lang="en-US" b="0" i="0" dirty="0">
                <a:solidFill>
                  <a:srgbClr val="000000"/>
                </a:solidFill>
                <a:effectLst/>
                <a:latin typeface="+mj-lt"/>
              </a:rPr>
              <a:t> </a:t>
            </a:r>
            <a:r>
              <a:rPr lang="en-US" b="0" i="0" dirty="0" err="1">
                <a:solidFill>
                  <a:srgbClr val="000000"/>
                </a:solidFill>
                <a:effectLst/>
                <a:latin typeface="+mj-lt"/>
              </a:rPr>
              <a:t>xem</a:t>
            </a:r>
            <a:r>
              <a:rPr lang="en-US" b="0" i="0" dirty="0">
                <a:solidFill>
                  <a:srgbClr val="000000"/>
                </a:solidFill>
                <a:effectLst/>
                <a:latin typeface="+mj-lt"/>
              </a:rPr>
              <a:t> </a:t>
            </a:r>
            <a:r>
              <a:rPr lang="en-US" b="0" i="0" dirty="0" err="1">
                <a:solidFill>
                  <a:srgbClr val="000000"/>
                </a:solidFill>
                <a:effectLst/>
                <a:latin typeface="+mj-lt"/>
              </a:rPr>
              <a:t>xét</a:t>
            </a:r>
            <a:br>
              <a:rPr lang="vi-VN" dirty="0">
                <a:latin typeface="+mj-lt"/>
              </a:rPr>
            </a:br>
            <a:endParaRPr lang="en-US" b="0" i="0" dirty="0">
              <a:solidFill>
                <a:schemeClr val="tx1"/>
              </a:solidFill>
              <a:effectLst/>
              <a:latin typeface="+mj-lt"/>
            </a:endParaRPr>
          </a:p>
        </p:txBody>
      </p:sp>
    </p:spTree>
    <p:extLst>
      <p:ext uri="{BB962C8B-B14F-4D97-AF65-F5344CB8AC3E}">
        <p14:creationId xmlns:p14="http://schemas.microsoft.com/office/powerpoint/2010/main" val="3450101056"/>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giao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diện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54965" y="1265997"/>
            <a:ext cx="9044609" cy="4692650"/>
          </a:xfrm>
        </p:spPr>
        <p:txBody>
          <a:bodyPr>
            <a:noAutofit/>
          </a:bodyPr>
          <a:lstStyle/>
          <a:p>
            <a:r>
              <a:rPr lang="en-US" b="1" dirty="0" err="1">
                <a:solidFill>
                  <a:srgbClr val="000000"/>
                </a:solidFill>
                <a:effectLst/>
                <a:latin typeface="+mj-lt"/>
              </a:rPr>
              <a:t>Nguyên</a:t>
            </a:r>
            <a:r>
              <a:rPr lang="en-US" b="1" dirty="0">
                <a:solidFill>
                  <a:srgbClr val="000000"/>
                </a:solidFill>
                <a:effectLst/>
                <a:latin typeface="+mj-lt"/>
              </a:rPr>
              <a:t> </a:t>
            </a:r>
            <a:r>
              <a:rPr lang="en-US" b="1" dirty="0" err="1">
                <a:solidFill>
                  <a:srgbClr val="000000"/>
                </a:solidFill>
                <a:effectLst/>
                <a:latin typeface="+mj-lt"/>
              </a:rPr>
              <a:t>tắc</a:t>
            </a:r>
            <a:r>
              <a:rPr lang="en-US" b="1" dirty="0">
                <a:solidFill>
                  <a:srgbClr val="000000"/>
                </a:solidFill>
                <a:effectLst/>
                <a:latin typeface="+mj-lt"/>
              </a:rPr>
              <a:t> </a:t>
            </a:r>
            <a:r>
              <a:rPr lang="en-US" b="1" dirty="0" err="1">
                <a:solidFill>
                  <a:srgbClr val="000000"/>
                </a:solidFill>
                <a:effectLst/>
                <a:latin typeface="+mj-lt"/>
              </a:rPr>
              <a:t>cơ</a:t>
            </a:r>
            <a:r>
              <a:rPr lang="en-US" b="1" dirty="0">
                <a:solidFill>
                  <a:srgbClr val="000000"/>
                </a:solidFill>
                <a:effectLst/>
                <a:latin typeface="+mj-lt"/>
              </a:rPr>
              <a:t> </a:t>
            </a:r>
            <a:r>
              <a:rPr lang="en-US" b="1" dirty="0" err="1">
                <a:solidFill>
                  <a:srgbClr val="000000"/>
                </a:solidFill>
                <a:effectLst/>
                <a:latin typeface="+mj-lt"/>
              </a:rPr>
              <a:t>bản</a:t>
            </a:r>
            <a:r>
              <a:rPr lang="en-US" b="1" dirty="0">
                <a:solidFill>
                  <a:srgbClr val="000000"/>
                </a:solidFill>
                <a:effectLst/>
                <a:latin typeface="+mj-lt"/>
              </a:rPr>
              <a:t>:</a:t>
            </a:r>
          </a:p>
          <a:p>
            <a:pPr marL="342900" indent="-342900">
              <a:buFont typeface="Wingdings" panose="05000000000000000000" pitchFamily="2" charset="2"/>
              <a:buChar char="Ø"/>
            </a:pPr>
            <a:r>
              <a:rPr lang="vi-VN" b="0" i="1" dirty="0">
                <a:solidFill>
                  <a:srgbClr val="000000"/>
                </a:solidFill>
                <a:effectLst/>
                <a:latin typeface="+mj-lt"/>
              </a:rPr>
              <a:t>Dễ học</a:t>
            </a:r>
            <a:r>
              <a:rPr lang="vi-VN" b="0" i="0" dirty="0">
                <a:solidFill>
                  <a:srgbClr val="000000"/>
                </a:solidFill>
                <a:effectLst/>
                <a:latin typeface="+mj-lt"/>
              </a:rPr>
              <a:t>: Phần mềm cần phải dễ học cách sử dụng, do đó người</a:t>
            </a:r>
            <a:r>
              <a:rPr lang="en-US" b="0" i="0" dirty="0">
                <a:solidFill>
                  <a:srgbClr val="000000"/>
                </a:solidFill>
                <a:effectLst/>
                <a:latin typeface="+mj-lt"/>
              </a:rPr>
              <a:t> </a:t>
            </a:r>
            <a:r>
              <a:rPr lang="vi-VN" b="0" i="0" dirty="0">
                <a:solidFill>
                  <a:srgbClr val="000000"/>
                </a:solidFill>
                <a:effectLst/>
                <a:latin typeface="+mj-lt"/>
              </a:rPr>
              <a:t>dùng có thể nhanh chóng bắt đầu làm việc sử dụng phần mềm đó</a:t>
            </a:r>
          </a:p>
          <a:p>
            <a:pPr marL="342900" indent="-342900">
              <a:buFont typeface="Wingdings" panose="05000000000000000000" pitchFamily="2" charset="2"/>
              <a:buChar char="Ø"/>
            </a:pPr>
            <a:r>
              <a:rPr lang="vi-VN" b="0" i="1" dirty="0">
                <a:solidFill>
                  <a:srgbClr val="000000"/>
                </a:solidFill>
                <a:effectLst/>
                <a:latin typeface="+mj-lt"/>
              </a:rPr>
              <a:t>Quen thuộc với người sử dụng</a:t>
            </a:r>
            <a:r>
              <a:rPr lang="vi-VN" b="0" i="0" dirty="0">
                <a:solidFill>
                  <a:srgbClr val="000000"/>
                </a:solidFill>
                <a:effectLst/>
                <a:latin typeface="+mj-lt"/>
              </a:rPr>
              <a:t>: Giao diện nên dùng các thuật ngữ</a:t>
            </a:r>
            <a:r>
              <a:rPr lang="en-US" b="0" i="0" dirty="0">
                <a:solidFill>
                  <a:srgbClr val="000000"/>
                </a:solidFill>
                <a:effectLst/>
                <a:latin typeface="+mj-lt"/>
              </a:rPr>
              <a:t> </a:t>
            </a:r>
            <a:r>
              <a:rPr lang="vi-VN" b="0" i="0" dirty="0">
                <a:solidFill>
                  <a:srgbClr val="000000"/>
                </a:solidFill>
                <a:effectLst/>
                <a:latin typeface="+mj-lt"/>
              </a:rPr>
              <a:t>và khái niệm rút ra từ kinh nghiệm của những người sẽ dùng hệ</a:t>
            </a:r>
            <a:r>
              <a:rPr lang="en-US" b="0" i="0" dirty="0">
                <a:solidFill>
                  <a:srgbClr val="000000"/>
                </a:solidFill>
                <a:effectLst/>
                <a:latin typeface="+mj-lt"/>
              </a:rPr>
              <a:t> </a:t>
            </a:r>
            <a:r>
              <a:rPr lang="vi-VN" b="0" i="0" dirty="0">
                <a:solidFill>
                  <a:srgbClr val="000000"/>
                </a:solidFill>
                <a:effectLst/>
                <a:latin typeface="+mj-lt"/>
              </a:rPr>
              <a:t>thống nhiều nhất</a:t>
            </a:r>
          </a:p>
          <a:p>
            <a:pPr marL="342900" indent="-342900">
              <a:buFont typeface="Wingdings" panose="05000000000000000000" pitchFamily="2" charset="2"/>
              <a:buChar char="Ø"/>
            </a:pPr>
            <a:r>
              <a:rPr lang="vi-VN" b="0" i="1" dirty="0">
                <a:solidFill>
                  <a:srgbClr val="000000"/>
                </a:solidFill>
                <a:effectLst/>
                <a:latin typeface="+mj-lt"/>
              </a:rPr>
              <a:t>Tính nhất quán</a:t>
            </a:r>
            <a:r>
              <a:rPr lang="vi-VN" b="0" i="0" dirty="0">
                <a:solidFill>
                  <a:srgbClr val="000000"/>
                </a:solidFill>
                <a:effectLst/>
                <a:latin typeface="+mj-lt"/>
              </a:rPr>
              <a:t>: giao diện cần nhất quán sao cho các thao tác gần</a:t>
            </a:r>
            <a:r>
              <a:rPr lang="en-US" b="0" i="0" dirty="0">
                <a:solidFill>
                  <a:srgbClr val="000000"/>
                </a:solidFill>
                <a:effectLst/>
                <a:latin typeface="+mj-lt"/>
              </a:rPr>
              <a:t> </a:t>
            </a:r>
            <a:r>
              <a:rPr lang="vi-VN" b="0" i="0" dirty="0">
                <a:solidFill>
                  <a:srgbClr val="000000"/>
                </a:solidFill>
                <a:effectLst/>
                <a:latin typeface="+mj-lt"/>
              </a:rPr>
              <a:t>giống nhau có thể được kích hoạt theo cùng kiểu.</a:t>
            </a:r>
          </a:p>
          <a:p>
            <a:pPr marL="342900" indent="-342900">
              <a:buFont typeface="Wingdings" panose="05000000000000000000" pitchFamily="2" charset="2"/>
              <a:buChar char="Ø"/>
            </a:pPr>
            <a:r>
              <a:rPr lang="vi-VN" b="0" i="1" dirty="0">
                <a:solidFill>
                  <a:srgbClr val="000000"/>
                </a:solidFill>
                <a:effectLst/>
                <a:latin typeface="+mj-lt"/>
              </a:rPr>
              <a:t>Ngạc nhiên tối thiểu</a:t>
            </a:r>
            <a:r>
              <a:rPr lang="vi-VN" b="0" i="0" dirty="0">
                <a:solidFill>
                  <a:srgbClr val="000000"/>
                </a:solidFill>
                <a:effectLst/>
                <a:latin typeface="+mj-lt"/>
              </a:rPr>
              <a:t>: Người dùng không bao giờ bị bất ngờ</a:t>
            </a:r>
            <a:br>
              <a:rPr lang="vi-VN" dirty="0">
                <a:latin typeface="+mj-lt"/>
              </a:rPr>
            </a:br>
            <a:r>
              <a:rPr lang="vi-VN" b="0" i="1" dirty="0">
                <a:solidFill>
                  <a:srgbClr val="000000"/>
                </a:solidFill>
                <a:effectLst/>
                <a:latin typeface="+mj-lt"/>
              </a:rPr>
              <a:t>Khôi phục được</a:t>
            </a:r>
            <a:r>
              <a:rPr lang="vi-VN" b="0" i="0" dirty="0">
                <a:solidFill>
                  <a:srgbClr val="000000"/>
                </a:solidFill>
                <a:effectLst/>
                <a:latin typeface="+mj-lt"/>
              </a:rPr>
              <a:t>: Giao diện nên có các cơ chế cho phép ngườidùng khôi phục lại tình trạng hoạt động bình thường sau khi gặp</a:t>
            </a:r>
            <a:r>
              <a:rPr lang="en-US" b="0" i="0" dirty="0">
                <a:solidFill>
                  <a:srgbClr val="000000"/>
                </a:solidFill>
                <a:effectLst/>
                <a:latin typeface="+mj-lt"/>
              </a:rPr>
              <a:t> </a:t>
            </a:r>
            <a:r>
              <a:rPr lang="vi-VN" b="0" i="0" dirty="0">
                <a:solidFill>
                  <a:srgbClr val="000000"/>
                </a:solidFill>
                <a:effectLst/>
                <a:latin typeface="+mj-lt"/>
              </a:rPr>
              <a:t>lỗi</a:t>
            </a:r>
          </a:p>
          <a:p>
            <a:pPr marL="342900" indent="-342900">
              <a:buFont typeface="Wingdings" panose="05000000000000000000" pitchFamily="2" charset="2"/>
              <a:buChar char="Ø"/>
            </a:pPr>
            <a:r>
              <a:rPr lang="vi-VN" b="0" i="1" dirty="0">
                <a:solidFill>
                  <a:srgbClr val="000000"/>
                </a:solidFill>
                <a:effectLst/>
                <a:latin typeface="+mj-lt"/>
              </a:rPr>
              <a:t>Hướng dẫn người dùng</a:t>
            </a:r>
            <a:r>
              <a:rPr lang="vi-VN" b="0" i="0" dirty="0">
                <a:solidFill>
                  <a:srgbClr val="000000"/>
                </a:solidFill>
                <a:effectLst/>
                <a:latin typeface="+mj-lt"/>
              </a:rPr>
              <a:t>: Giao diện nên có phản hồi có nghĩa khi</a:t>
            </a:r>
            <a:r>
              <a:rPr lang="en-US" b="0" i="0" dirty="0">
                <a:solidFill>
                  <a:srgbClr val="000000"/>
                </a:solidFill>
                <a:effectLst/>
                <a:latin typeface="+mj-lt"/>
              </a:rPr>
              <a:t> </a:t>
            </a:r>
            <a:r>
              <a:rPr lang="vi-VN" b="0" i="0" dirty="0">
                <a:solidFill>
                  <a:srgbClr val="000000"/>
                </a:solidFill>
                <a:effectLst/>
                <a:latin typeface="+mj-lt"/>
              </a:rPr>
              <a:t>xảy ra lỗi và cung cấp các tiện ích trợ giúp theo ngữ cảnh</a:t>
            </a:r>
          </a:p>
          <a:p>
            <a:pPr marL="342900" indent="-342900">
              <a:buFont typeface="Wingdings" panose="05000000000000000000" pitchFamily="2" charset="2"/>
              <a:buChar char="Ø"/>
            </a:pPr>
            <a:r>
              <a:rPr lang="vi-VN" b="0" i="1" dirty="0">
                <a:solidFill>
                  <a:srgbClr val="000000"/>
                </a:solidFill>
                <a:effectLst/>
                <a:latin typeface="+mj-lt"/>
              </a:rPr>
              <a:t>Người dùng đa dạng</a:t>
            </a:r>
            <a:r>
              <a:rPr lang="vi-VN" b="0" i="0" dirty="0">
                <a:solidFill>
                  <a:srgbClr val="000000"/>
                </a:solidFill>
                <a:effectLst/>
                <a:latin typeface="+mj-lt"/>
              </a:rPr>
              <a:t>: Giao diện nên cung cấp các tiện ích tương</a:t>
            </a:r>
            <a:r>
              <a:rPr lang="en-US" b="0" i="0" dirty="0">
                <a:solidFill>
                  <a:srgbClr val="000000"/>
                </a:solidFill>
                <a:effectLst/>
                <a:latin typeface="+mj-lt"/>
              </a:rPr>
              <a:t> </a:t>
            </a:r>
            <a:r>
              <a:rPr lang="vi-VN" b="0" i="0" dirty="0">
                <a:solidFill>
                  <a:srgbClr val="000000"/>
                </a:solidFill>
                <a:effectLst/>
                <a:latin typeface="+mj-lt"/>
              </a:rPr>
              <a:t>tác thích hợp cho các loại người dùng hệ thống khác nhau</a:t>
            </a:r>
            <a:r>
              <a:rPr lang="vi-VN" dirty="0">
                <a:latin typeface="+mj-lt"/>
              </a:rPr>
              <a:t> </a:t>
            </a:r>
            <a:br>
              <a:rPr lang="vi-VN" dirty="0">
                <a:latin typeface="+mj-lt"/>
              </a:rPr>
            </a:br>
            <a:endParaRPr lang="en-US" b="0" i="0" dirty="0">
              <a:solidFill>
                <a:schemeClr val="tx1"/>
              </a:solidFill>
              <a:effectLst/>
              <a:latin typeface="+mj-lt"/>
            </a:endParaRPr>
          </a:p>
        </p:txBody>
      </p:sp>
    </p:spTree>
    <p:extLst>
      <p:ext uri="{BB962C8B-B14F-4D97-AF65-F5344CB8AC3E}">
        <p14:creationId xmlns:p14="http://schemas.microsoft.com/office/powerpoint/2010/main" val="1998888298"/>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giao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diện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54965" y="1265997"/>
            <a:ext cx="9044609" cy="4692650"/>
          </a:xfrm>
        </p:spPr>
        <p:txBody>
          <a:bodyPr>
            <a:noAutofit/>
          </a:bodyPr>
          <a:lstStyle/>
          <a:p>
            <a:pPr marL="457200" indent="-457200">
              <a:buAutoNum type="arabicPeriod"/>
            </a:pPr>
            <a:r>
              <a:rPr lang="en-US" b="1" dirty="0" err="1">
                <a:solidFill>
                  <a:srgbClr val="000000"/>
                </a:solidFill>
                <a:latin typeface="+mj-lt"/>
              </a:rPr>
              <a:t>Đặt</a:t>
            </a:r>
            <a:r>
              <a:rPr lang="en-US" b="1" dirty="0">
                <a:solidFill>
                  <a:srgbClr val="000000"/>
                </a:solidFill>
                <a:latin typeface="+mj-lt"/>
              </a:rPr>
              <a:t> </a:t>
            </a:r>
            <a:r>
              <a:rPr lang="en-US" b="1" dirty="0" err="1">
                <a:solidFill>
                  <a:srgbClr val="000000"/>
                </a:solidFill>
                <a:latin typeface="+mj-lt"/>
              </a:rPr>
              <a:t>người</a:t>
            </a:r>
            <a:r>
              <a:rPr lang="en-US" b="1" dirty="0">
                <a:solidFill>
                  <a:srgbClr val="000000"/>
                </a:solidFill>
                <a:latin typeface="+mj-lt"/>
              </a:rPr>
              <a:t> </a:t>
            </a:r>
            <a:r>
              <a:rPr lang="en-US" b="1" dirty="0" err="1">
                <a:solidFill>
                  <a:srgbClr val="000000"/>
                </a:solidFill>
                <a:latin typeface="+mj-lt"/>
              </a:rPr>
              <a:t>dùng</a:t>
            </a:r>
            <a:r>
              <a:rPr lang="en-US" b="1" dirty="0">
                <a:solidFill>
                  <a:srgbClr val="000000"/>
                </a:solidFill>
                <a:latin typeface="+mj-lt"/>
              </a:rPr>
              <a:t> </a:t>
            </a:r>
            <a:r>
              <a:rPr lang="en-US" b="1" dirty="0" err="1">
                <a:solidFill>
                  <a:srgbClr val="000000"/>
                </a:solidFill>
                <a:latin typeface="+mj-lt"/>
              </a:rPr>
              <a:t>trong</a:t>
            </a:r>
            <a:r>
              <a:rPr lang="en-US" b="1" dirty="0">
                <a:solidFill>
                  <a:srgbClr val="000000"/>
                </a:solidFill>
                <a:latin typeface="+mj-lt"/>
              </a:rPr>
              <a:t> </a:t>
            </a:r>
            <a:r>
              <a:rPr lang="en-US" b="1" dirty="0" err="1">
                <a:solidFill>
                  <a:srgbClr val="000000"/>
                </a:solidFill>
                <a:latin typeface="+mj-lt"/>
              </a:rPr>
              <a:t>sự</a:t>
            </a:r>
            <a:r>
              <a:rPr lang="en-US" b="1" dirty="0">
                <a:solidFill>
                  <a:srgbClr val="000000"/>
                </a:solidFill>
                <a:latin typeface="+mj-lt"/>
              </a:rPr>
              <a:t> </a:t>
            </a:r>
            <a:r>
              <a:rPr lang="en-US" b="1" dirty="0" err="1">
                <a:solidFill>
                  <a:srgbClr val="000000"/>
                </a:solidFill>
                <a:latin typeface="+mj-lt"/>
              </a:rPr>
              <a:t>kiểm</a:t>
            </a:r>
            <a:r>
              <a:rPr lang="en-US" b="1" dirty="0">
                <a:solidFill>
                  <a:srgbClr val="000000"/>
                </a:solidFill>
                <a:latin typeface="+mj-lt"/>
              </a:rPr>
              <a:t> </a:t>
            </a:r>
            <a:r>
              <a:rPr lang="en-US" b="1" dirty="0" err="1">
                <a:solidFill>
                  <a:srgbClr val="000000"/>
                </a:solidFill>
                <a:latin typeface="+mj-lt"/>
              </a:rPr>
              <a:t>soát</a:t>
            </a:r>
            <a:r>
              <a:rPr lang="en-US" b="1" dirty="0">
                <a:solidFill>
                  <a:srgbClr val="000000"/>
                </a:solidFill>
                <a:latin typeface="+mj-lt"/>
              </a:rPr>
              <a:t>:</a:t>
            </a:r>
          </a:p>
          <a:p>
            <a:pPr marL="285750" indent="-285750">
              <a:buFont typeface="Wingdings" panose="05000000000000000000" pitchFamily="2" charset="2"/>
              <a:buChar char="Ø"/>
            </a:pPr>
            <a:r>
              <a:rPr lang="vi-VN" b="0" i="0" dirty="0">
                <a:solidFill>
                  <a:srgbClr val="000000"/>
                </a:solidFill>
                <a:effectLst/>
                <a:latin typeface="+mj-lt"/>
              </a:rPr>
              <a:t>Xác định phương thức tương tác theo một cách mà không ép</a:t>
            </a:r>
            <a:r>
              <a:rPr lang="en-US" b="0" i="0" dirty="0">
                <a:solidFill>
                  <a:srgbClr val="000000"/>
                </a:solidFill>
                <a:effectLst/>
                <a:latin typeface="+mj-lt"/>
              </a:rPr>
              <a:t> </a:t>
            </a:r>
            <a:r>
              <a:rPr lang="vi-VN" b="0" i="0" dirty="0">
                <a:solidFill>
                  <a:srgbClr val="000000"/>
                </a:solidFill>
                <a:effectLst/>
                <a:latin typeface="+mj-lt"/>
              </a:rPr>
              <a:t>người dùng tới những hành động không cần thiết hoặc không</a:t>
            </a:r>
            <a:r>
              <a:rPr lang="en-US" b="0" i="0" dirty="0">
                <a:solidFill>
                  <a:srgbClr val="000000"/>
                </a:solidFill>
                <a:effectLst/>
                <a:latin typeface="+mj-lt"/>
              </a:rPr>
              <a:t> </a:t>
            </a:r>
            <a:r>
              <a:rPr lang="vi-VN" b="0" i="0" dirty="0">
                <a:solidFill>
                  <a:srgbClr val="000000"/>
                </a:solidFill>
                <a:effectLst/>
                <a:latin typeface="+mj-lt"/>
              </a:rPr>
              <a:t>mong muốn.</a:t>
            </a:r>
          </a:p>
          <a:p>
            <a:pPr marL="285750" indent="-285750">
              <a:buFont typeface="Wingdings" panose="05000000000000000000" pitchFamily="2" charset="2"/>
              <a:buChar char="Ø"/>
            </a:pPr>
            <a:r>
              <a:rPr lang="vi-VN" b="0" i="0" dirty="0">
                <a:solidFill>
                  <a:srgbClr val="000000"/>
                </a:solidFill>
                <a:effectLst/>
                <a:latin typeface="+mj-lt"/>
              </a:rPr>
              <a:t>Cung cấp sự tương tác linh hoạt.</a:t>
            </a:r>
          </a:p>
          <a:p>
            <a:pPr marL="285750" indent="-285750">
              <a:buFont typeface="Wingdings" panose="05000000000000000000" pitchFamily="2" charset="2"/>
              <a:buChar char="Ø"/>
            </a:pPr>
            <a:r>
              <a:rPr lang="vi-VN" b="0" i="0" dirty="0">
                <a:solidFill>
                  <a:srgbClr val="000000"/>
                </a:solidFill>
                <a:effectLst/>
                <a:latin typeface="+mj-lt"/>
              </a:rPr>
              <a:t>Cho phép tương tác người dùng được ngắt và hoàn tác .</a:t>
            </a:r>
          </a:p>
          <a:p>
            <a:pPr marL="285750" indent="-285750">
              <a:buFont typeface="Wingdings" panose="05000000000000000000" pitchFamily="2" charset="2"/>
              <a:buChar char="Ø"/>
            </a:pPr>
            <a:r>
              <a:rPr lang="vi-VN" b="0" i="0" dirty="0">
                <a:solidFill>
                  <a:srgbClr val="000000"/>
                </a:solidFill>
                <a:effectLst/>
                <a:latin typeface="+mj-lt"/>
              </a:rPr>
              <a:t>Ẩn kỹ thuật bên trong với người sử dụng bình thường.</a:t>
            </a:r>
          </a:p>
          <a:p>
            <a:pPr marL="285750" indent="-285750">
              <a:buFont typeface="Wingdings" panose="05000000000000000000" pitchFamily="2" charset="2"/>
              <a:buChar char="Ø"/>
            </a:pPr>
            <a:r>
              <a:rPr lang="vi-VN" b="0" i="0" dirty="0">
                <a:solidFill>
                  <a:srgbClr val="000000"/>
                </a:solidFill>
                <a:effectLst/>
                <a:latin typeface="+mj-lt"/>
              </a:rPr>
              <a:t>Thiết kế cho tương tác trực tiếp với các đối tượng xuất hiện trên</a:t>
            </a:r>
            <a:r>
              <a:rPr lang="en-US" b="0" i="0" dirty="0">
                <a:solidFill>
                  <a:srgbClr val="000000"/>
                </a:solidFill>
                <a:effectLst/>
                <a:latin typeface="+mj-lt"/>
              </a:rPr>
              <a:t> </a:t>
            </a:r>
            <a:r>
              <a:rPr lang="vi-VN" b="0" i="0" dirty="0">
                <a:solidFill>
                  <a:srgbClr val="000000"/>
                </a:solidFill>
                <a:effectLst/>
                <a:latin typeface="+mj-lt"/>
              </a:rPr>
              <a:t>màn hình.</a:t>
            </a:r>
            <a:r>
              <a:rPr lang="vi-VN" dirty="0">
                <a:latin typeface="+mj-lt"/>
              </a:rPr>
              <a:t> </a:t>
            </a:r>
            <a:endParaRPr lang="en-US" dirty="0">
              <a:latin typeface="+mj-lt"/>
            </a:endParaRPr>
          </a:p>
          <a:p>
            <a:pPr>
              <a:spcBef>
                <a:spcPts val="600"/>
              </a:spcBef>
            </a:pPr>
            <a:r>
              <a:rPr lang="en-US" b="1" dirty="0">
                <a:solidFill>
                  <a:srgbClr val="000000"/>
                </a:solidFill>
                <a:latin typeface="+mj-lt"/>
              </a:rPr>
              <a:t>2.  </a:t>
            </a:r>
            <a:r>
              <a:rPr lang="en-US" b="1" dirty="0" err="1">
                <a:solidFill>
                  <a:srgbClr val="000000"/>
                </a:solidFill>
                <a:latin typeface="+mj-lt"/>
              </a:rPr>
              <a:t>Giảm</a:t>
            </a:r>
            <a:r>
              <a:rPr lang="en-US" b="1" dirty="0">
                <a:solidFill>
                  <a:srgbClr val="000000"/>
                </a:solidFill>
                <a:latin typeface="+mj-lt"/>
              </a:rPr>
              <a:t> </a:t>
            </a:r>
            <a:r>
              <a:rPr lang="en-US" b="1" dirty="0" err="1">
                <a:solidFill>
                  <a:srgbClr val="000000"/>
                </a:solidFill>
                <a:latin typeface="+mj-lt"/>
              </a:rPr>
              <a:t>tải</a:t>
            </a:r>
            <a:r>
              <a:rPr lang="en-US" b="1" dirty="0">
                <a:solidFill>
                  <a:srgbClr val="000000"/>
                </a:solidFill>
                <a:latin typeface="+mj-lt"/>
              </a:rPr>
              <a:t> </a:t>
            </a:r>
            <a:r>
              <a:rPr lang="en-US" b="1" dirty="0" err="1">
                <a:solidFill>
                  <a:srgbClr val="000000"/>
                </a:solidFill>
                <a:latin typeface="+mj-lt"/>
              </a:rPr>
              <a:t>bộ</a:t>
            </a:r>
            <a:r>
              <a:rPr lang="en-US" b="1" dirty="0">
                <a:solidFill>
                  <a:srgbClr val="000000"/>
                </a:solidFill>
                <a:latin typeface="+mj-lt"/>
              </a:rPr>
              <a:t> </a:t>
            </a:r>
            <a:r>
              <a:rPr lang="en-US" b="1" dirty="0" err="1">
                <a:solidFill>
                  <a:srgbClr val="000000"/>
                </a:solidFill>
                <a:latin typeface="+mj-lt"/>
              </a:rPr>
              <a:t>nhớ</a:t>
            </a:r>
            <a:endParaRPr lang="en-US" b="1" dirty="0">
              <a:solidFill>
                <a:srgbClr val="000000"/>
              </a:solidFill>
              <a:latin typeface="+mj-lt"/>
            </a:endParaRPr>
          </a:p>
          <a:p>
            <a:pPr marL="285750" indent="-285750">
              <a:buFont typeface="Wingdings" panose="05000000000000000000" pitchFamily="2" charset="2"/>
              <a:buChar char="Ø"/>
            </a:pPr>
            <a:r>
              <a:rPr lang="vi-VN" b="0" i="0" dirty="0">
                <a:solidFill>
                  <a:srgbClr val="000000"/>
                </a:solidFill>
                <a:effectLst/>
                <a:latin typeface="+mj-lt"/>
              </a:rPr>
              <a:t>Giảm nhu cầu về bộ nhớ ngắn hạn.</a:t>
            </a:r>
          </a:p>
          <a:p>
            <a:pPr marL="285750" indent="-285750">
              <a:buFont typeface="Wingdings" panose="05000000000000000000" pitchFamily="2" charset="2"/>
              <a:buChar char="Ø"/>
            </a:pPr>
            <a:r>
              <a:rPr lang="vi-VN" b="0" i="0" dirty="0">
                <a:solidFill>
                  <a:srgbClr val="000000"/>
                </a:solidFill>
                <a:effectLst/>
                <a:latin typeface="+mj-lt"/>
              </a:rPr>
              <a:t>Thiết lập các mặc định có ý nghĩa.</a:t>
            </a:r>
          </a:p>
          <a:p>
            <a:pPr marL="285750" indent="-285750">
              <a:buFont typeface="Wingdings" panose="05000000000000000000" pitchFamily="2" charset="2"/>
              <a:buChar char="Ø"/>
            </a:pPr>
            <a:r>
              <a:rPr lang="vi-VN" b="0" i="0" dirty="0">
                <a:solidFill>
                  <a:srgbClr val="000000"/>
                </a:solidFill>
                <a:effectLst/>
                <a:latin typeface="+mj-lt"/>
              </a:rPr>
              <a:t>Xác định các phím tắt trực quan.</a:t>
            </a:r>
          </a:p>
          <a:p>
            <a:pPr marL="285750" indent="-285750">
              <a:buFont typeface="Wingdings" panose="05000000000000000000" pitchFamily="2" charset="2"/>
              <a:buChar char="Ø"/>
            </a:pPr>
            <a:r>
              <a:rPr lang="vi-VN" b="0" i="0" dirty="0">
                <a:solidFill>
                  <a:srgbClr val="000000"/>
                </a:solidFill>
                <a:effectLst/>
                <a:latin typeface="+mj-lt"/>
              </a:rPr>
              <a:t>Các thiết kế trực quan của giao diện phải được dựa trên một</a:t>
            </a:r>
            <a:r>
              <a:rPr lang="en-US" b="0" i="0" dirty="0">
                <a:solidFill>
                  <a:srgbClr val="000000"/>
                </a:solidFill>
                <a:effectLst/>
                <a:latin typeface="+mj-lt"/>
              </a:rPr>
              <a:t> </a:t>
            </a:r>
            <a:r>
              <a:rPr lang="vi-VN" b="0" i="0" dirty="0">
                <a:solidFill>
                  <a:srgbClr val="000000"/>
                </a:solidFill>
                <a:effectLst/>
                <a:latin typeface="+mj-lt"/>
              </a:rPr>
              <a:t>phép ẩn dụ thế giới thực.</a:t>
            </a:r>
          </a:p>
          <a:p>
            <a:pPr marL="285750" indent="-285750">
              <a:buFont typeface="Wingdings" panose="05000000000000000000" pitchFamily="2" charset="2"/>
              <a:buChar char="Ø"/>
            </a:pPr>
            <a:r>
              <a:rPr lang="vi-VN" b="0" i="0" dirty="0">
                <a:solidFill>
                  <a:srgbClr val="000000"/>
                </a:solidFill>
                <a:effectLst/>
                <a:latin typeface="+mj-lt"/>
              </a:rPr>
              <a:t>Tiết lộ thông tin theo kiểu lũy tiến</a:t>
            </a:r>
            <a:r>
              <a:rPr lang="vi-VN" dirty="0">
                <a:latin typeface="+mj-lt"/>
              </a:rPr>
              <a:t> </a:t>
            </a:r>
            <a:br>
              <a:rPr lang="vi-VN" dirty="0">
                <a:latin typeface="+mj-lt"/>
              </a:rPr>
            </a:br>
            <a:endParaRPr lang="en-US" b="0" i="0" dirty="0">
              <a:solidFill>
                <a:schemeClr val="tx1"/>
              </a:solidFill>
              <a:effectLst/>
              <a:latin typeface="+mj-lt"/>
            </a:endParaRPr>
          </a:p>
        </p:txBody>
      </p:sp>
    </p:spTree>
    <p:extLst>
      <p:ext uri="{BB962C8B-B14F-4D97-AF65-F5344CB8AC3E}">
        <p14:creationId xmlns:p14="http://schemas.microsoft.com/office/powerpoint/2010/main" val="2309165811"/>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giao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diện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329070" y="1112808"/>
            <a:ext cx="3766930" cy="4102981"/>
          </a:xfrm>
        </p:spPr>
        <p:txBody>
          <a:bodyPr>
            <a:noAutofit/>
          </a:bodyPr>
          <a:lstStyle/>
          <a:p>
            <a:r>
              <a:rPr lang="en-US" b="1" dirty="0">
                <a:solidFill>
                  <a:srgbClr val="000000"/>
                </a:solidFill>
                <a:latin typeface="+mj-lt"/>
              </a:rPr>
              <a:t>3.  </a:t>
            </a:r>
            <a:r>
              <a:rPr lang="en-US" b="1" dirty="0" err="1">
                <a:solidFill>
                  <a:srgbClr val="000000"/>
                </a:solidFill>
                <a:latin typeface="+mj-lt"/>
              </a:rPr>
              <a:t>Đảm</a:t>
            </a:r>
            <a:r>
              <a:rPr lang="en-US" b="1" dirty="0">
                <a:solidFill>
                  <a:srgbClr val="000000"/>
                </a:solidFill>
                <a:latin typeface="+mj-lt"/>
              </a:rPr>
              <a:t> </a:t>
            </a:r>
            <a:r>
              <a:rPr lang="en-US" b="1" dirty="0" err="1">
                <a:solidFill>
                  <a:srgbClr val="000000"/>
                </a:solidFill>
                <a:latin typeface="+mj-lt"/>
              </a:rPr>
              <a:t>bảo</a:t>
            </a:r>
            <a:r>
              <a:rPr lang="en-US" b="1" dirty="0">
                <a:solidFill>
                  <a:srgbClr val="000000"/>
                </a:solidFill>
                <a:latin typeface="+mj-lt"/>
              </a:rPr>
              <a:t> </a:t>
            </a:r>
            <a:r>
              <a:rPr lang="en-US" b="1" dirty="0" err="1">
                <a:solidFill>
                  <a:srgbClr val="000000"/>
                </a:solidFill>
                <a:latin typeface="+mj-lt"/>
              </a:rPr>
              <a:t>tính</a:t>
            </a:r>
            <a:r>
              <a:rPr lang="en-US" b="1" dirty="0">
                <a:solidFill>
                  <a:srgbClr val="000000"/>
                </a:solidFill>
                <a:latin typeface="+mj-lt"/>
              </a:rPr>
              <a:t> </a:t>
            </a:r>
            <a:r>
              <a:rPr lang="en-US" b="1" dirty="0" err="1">
                <a:solidFill>
                  <a:srgbClr val="000000"/>
                </a:solidFill>
                <a:latin typeface="+mj-lt"/>
              </a:rPr>
              <a:t>nhất</a:t>
            </a:r>
            <a:r>
              <a:rPr lang="en-US" b="1" dirty="0">
                <a:solidFill>
                  <a:srgbClr val="000000"/>
                </a:solidFill>
                <a:latin typeface="+mj-lt"/>
              </a:rPr>
              <a:t> </a:t>
            </a:r>
            <a:r>
              <a:rPr lang="en-US" b="1" dirty="0" err="1">
                <a:solidFill>
                  <a:srgbClr val="000000"/>
                </a:solidFill>
                <a:latin typeface="+mj-lt"/>
              </a:rPr>
              <a:t>quán</a:t>
            </a:r>
            <a:endParaRPr lang="en-US" b="1" dirty="0">
              <a:solidFill>
                <a:srgbClr val="000000"/>
              </a:solidFill>
              <a:latin typeface="+mj-lt"/>
            </a:endParaRPr>
          </a:p>
          <a:p>
            <a:r>
              <a:rPr lang="vi-VN" sz="1800" b="0" i="0" dirty="0">
                <a:solidFill>
                  <a:srgbClr val="000000"/>
                </a:solidFill>
                <a:effectLst/>
                <a:latin typeface="+mj-lt"/>
              </a:rPr>
              <a:t>Cho phép người sử dụng đưa các tác vụ hiện hành vào một ngữ</a:t>
            </a:r>
            <a:r>
              <a:rPr lang="en-US" sz="1800" b="0" i="0" dirty="0">
                <a:solidFill>
                  <a:srgbClr val="000000"/>
                </a:solidFill>
                <a:effectLst/>
                <a:latin typeface="+mj-lt"/>
              </a:rPr>
              <a:t> </a:t>
            </a:r>
            <a:r>
              <a:rPr lang="vi-VN" sz="1800" b="0" i="0" dirty="0">
                <a:solidFill>
                  <a:srgbClr val="000000"/>
                </a:solidFill>
                <a:effectLst/>
                <a:latin typeface="+mj-lt"/>
              </a:rPr>
              <a:t>cảnh có ý nghĩa.</a:t>
            </a:r>
          </a:p>
          <a:p>
            <a:pPr algn="just"/>
            <a:r>
              <a:rPr lang="vi-VN" sz="1800" b="0" i="0" dirty="0">
                <a:solidFill>
                  <a:srgbClr val="000000"/>
                </a:solidFill>
                <a:effectLst/>
                <a:latin typeface="+mj-lt"/>
              </a:rPr>
              <a:t>Duy trì tính nhất quán giữa các ứng dụng.</a:t>
            </a:r>
          </a:p>
          <a:p>
            <a:r>
              <a:rPr lang="vi-VN" sz="1800" b="0" i="0" dirty="0">
                <a:solidFill>
                  <a:srgbClr val="000000"/>
                </a:solidFill>
                <a:effectLst/>
                <a:latin typeface="+mj-lt"/>
              </a:rPr>
              <a:t>Nếu mô hình tương tác cũ đã tạo ra những kỳ vọng của người</a:t>
            </a:r>
            <a:r>
              <a:rPr lang="en-US" sz="1800" b="0" i="0" dirty="0">
                <a:solidFill>
                  <a:srgbClr val="000000"/>
                </a:solidFill>
                <a:effectLst/>
                <a:latin typeface="+mj-lt"/>
              </a:rPr>
              <a:t> </a:t>
            </a:r>
            <a:r>
              <a:rPr lang="vi-VN" sz="1800" b="0" i="0" dirty="0">
                <a:solidFill>
                  <a:srgbClr val="000000"/>
                </a:solidFill>
                <a:effectLst/>
                <a:latin typeface="+mj-lt"/>
              </a:rPr>
              <a:t>dùng, không làm thay đổi trừ khi có một lý do thuyết phục để làm</a:t>
            </a:r>
            <a:r>
              <a:rPr lang="en-US" sz="1800" b="0" i="0" dirty="0">
                <a:solidFill>
                  <a:srgbClr val="000000"/>
                </a:solidFill>
                <a:effectLst/>
                <a:latin typeface="+mj-lt"/>
              </a:rPr>
              <a:t> </a:t>
            </a:r>
            <a:r>
              <a:rPr lang="vi-VN" sz="1800" b="0" i="0" dirty="0">
                <a:solidFill>
                  <a:srgbClr val="000000"/>
                </a:solidFill>
                <a:effectLst/>
                <a:latin typeface="+mj-lt"/>
              </a:rPr>
              <a:t>như vậy</a:t>
            </a:r>
            <a:r>
              <a:rPr lang="vi-VN" dirty="0">
                <a:latin typeface="+mj-lt"/>
              </a:rPr>
              <a:t> </a:t>
            </a:r>
            <a:br>
              <a:rPr lang="vi-VN" dirty="0">
                <a:latin typeface="+mj-lt"/>
              </a:rPr>
            </a:br>
            <a:br>
              <a:rPr lang="vi-VN" dirty="0">
                <a:latin typeface="+mj-lt"/>
              </a:rPr>
            </a:br>
            <a:endParaRPr lang="en-US" b="0" i="0" dirty="0">
              <a:solidFill>
                <a:schemeClr val="tx1"/>
              </a:solidFill>
              <a:effectLst/>
              <a:latin typeface="+mj-lt"/>
            </a:endParaRPr>
          </a:p>
        </p:txBody>
      </p:sp>
      <p:pic>
        <p:nvPicPr>
          <p:cNvPr id="5122" name="Picture 2" descr="The human-centered design process (ISO 9241-210) | Download Scientific  Diagram">
            <a:extLst>
              <a:ext uri="{FF2B5EF4-FFF2-40B4-BE49-F238E27FC236}">
                <a16:creationId xmlns:a16="http://schemas.microsoft.com/office/drawing/2014/main" id="{BED60B56-1725-4A3A-89E3-B6F1EEEFB3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2443" y="1006751"/>
            <a:ext cx="5826686" cy="4449832"/>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2">
            <a:extLst>
              <a:ext uri="{FF2B5EF4-FFF2-40B4-BE49-F238E27FC236}">
                <a16:creationId xmlns:a16="http://schemas.microsoft.com/office/drawing/2014/main" id="{194894B0-E708-496E-9D42-ECAC5653F01F}"/>
              </a:ext>
            </a:extLst>
          </p:cNvPr>
          <p:cNvSpPr txBox="1">
            <a:spLocks/>
          </p:cNvSpPr>
          <p:nvPr/>
        </p:nvSpPr>
        <p:spPr>
          <a:xfrm>
            <a:off x="8087139" y="5771116"/>
            <a:ext cx="3766930" cy="411024"/>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0"/>
              </a:spcBef>
              <a:buFont typeface="Arial" panose="020B0604020202020204" pitchFamily="34" charset="0"/>
              <a:buNone/>
              <a:defRPr sz="2000" kern="1200">
                <a:solidFill>
                  <a:schemeClr val="tx1">
                    <a:lumMod val="65000"/>
                    <a:lumOff val="35000"/>
                  </a:schemeClr>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solidFill>
                  <a:srgbClr val="000000"/>
                </a:solidFill>
                <a:latin typeface="+mj-lt"/>
              </a:rPr>
              <a:t>ISO 9241-210</a:t>
            </a:r>
            <a:endParaRPr lang="en-US" dirty="0">
              <a:solidFill>
                <a:schemeClr val="tx1"/>
              </a:solidFill>
              <a:latin typeface="+mj-lt"/>
            </a:endParaRPr>
          </a:p>
        </p:txBody>
      </p:sp>
    </p:spTree>
    <p:extLst>
      <p:ext uri="{BB962C8B-B14F-4D97-AF65-F5344CB8AC3E}">
        <p14:creationId xmlns:p14="http://schemas.microsoft.com/office/powerpoint/2010/main" val="2275540324"/>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giao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diện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74843" y="1082675"/>
            <a:ext cx="9044609" cy="4692650"/>
          </a:xfrm>
        </p:spPr>
        <p:txBody>
          <a:bodyPr>
            <a:noAutofit/>
          </a:bodyPr>
          <a:lstStyle/>
          <a:p>
            <a:r>
              <a:rPr lang="en-US" b="1" i="0" dirty="0" err="1">
                <a:solidFill>
                  <a:srgbClr val="000000"/>
                </a:solidFill>
                <a:effectLst/>
                <a:latin typeface="+mj-lt"/>
              </a:rPr>
              <a:t>Phân</a:t>
            </a:r>
            <a:r>
              <a:rPr lang="en-US" b="1" i="0" dirty="0">
                <a:solidFill>
                  <a:srgbClr val="000000"/>
                </a:solidFill>
                <a:effectLst/>
                <a:latin typeface="+mj-lt"/>
              </a:rPr>
              <a:t> </a:t>
            </a:r>
            <a:r>
              <a:rPr lang="en-US" b="1" i="0" dirty="0" err="1">
                <a:solidFill>
                  <a:srgbClr val="000000"/>
                </a:solidFill>
                <a:effectLst/>
                <a:latin typeface="+mj-lt"/>
              </a:rPr>
              <a:t>tích</a:t>
            </a:r>
            <a:r>
              <a:rPr lang="en-US" b="1" i="0" dirty="0">
                <a:solidFill>
                  <a:srgbClr val="000000"/>
                </a:solidFill>
                <a:effectLst/>
                <a:latin typeface="+mj-lt"/>
              </a:rPr>
              <a:t> </a:t>
            </a:r>
            <a:r>
              <a:rPr lang="en-US" b="1" i="0" dirty="0" err="1">
                <a:solidFill>
                  <a:srgbClr val="000000"/>
                </a:solidFill>
                <a:effectLst/>
                <a:latin typeface="+mj-lt"/>
              </a:rPr>
              <a:t>về</a:t>
            </a:r>
            <a:r>
              <a:rPr lang="en-US" b="1" i="0" dirty="0">
                <a:solidFill>
                  <a:srgbClr val="000000"/>
                </a:solidFill>
                <a:effectLst/>
                <a:latin typeface="+mj-lt"/>
              </a:rPr>
              <a:t> </a:t>
            </a:r>
            <a:r>
              <a:rPr lang="en-US" b="1" i="0" dirty="0" err="1">
                <a:solidFill>
                  <a:srgbClr val="000000"/>
                </a:solidFill>
                <a:effectLst/>
                <a:latin typeface="+mj-lt"/>
              </a:rPr>
              <a:t>người</a:t>
            </a:r>
            <a:r>
              <a:rPr lang="en-US" b="1" i="0" dirty="0">
                <a:solidFill>
                  <a:srgbClr val="000000"/>
                </a:solidFill>
                <a:effectLst/>
                <a:latin typeface="+mj-lt"/>
              </a:rPr>
              <a:t> </a:t>
            </a:r>
            <a:r>
              <a:rPr lang="en-US" b="1" i="0" dirty="0" err="1">
                <a:solidFill>
                  <a:srgbClr val="000000"/>
                </a:solidFill>
                <a:effectLst/>
                <a:latin typeface="+mj-lt"/>
              </a:rPr>
              <a:t>dùng</a:t>
            </a:r>
            <a:r>
              <a:rPr lang="en-US" b="1" i="0" dirty="0">
                <a:solidFill>
                  <a:srgbClr val="000000"/>
                </a:solidFill>
                <a:effectLst/>
                <a:latin typeface="+mj-lt"/>
              </a:rPr>
              <a:t>: </a:t>
            </a:r>
          </a:p>
          <a:p>
            <a:pPr marL="342900" indent="-342900">
              <a:buFont typeface="Wingdings" panose="05000000000000000000" pitchFamily="2" charset="2"/>
              <a:buChar char="Ø"/>
            </a:pPr>
            <a:r>
              <a:rPr lang="en-US" b="0" i="0" dirty="0">
                <a:solidFill>
                  <a:srgbClr val="000000"/>
                </a:solidFill>
                <a:effectLst/>
                <a:latin typeface="+mj-lt"/>
              </a:rPr>
              <a:t>L</a:t>
            </a:r>
            <a:r>
              <a:rPr lang="vi-VN" b="0" i="0" dirty="0">
                <a:solidFill>
                  <a:srgbClr val="000000"/>
                </a:solidFill>
                <a:effectLst/>
                <a:latin typeface="+mj-lt"/>
              </a:rPr>
              <a:t>iệu người dùng là các chuyên gia, kỹ thuật viên,</a:t>
            </a:r>
            <a:r>
              <a:rPr lang="en-US" b="0" i="0" dirty="0">
                <a:solidFill>
                  <a:srgbClr val="000000"/>
                </a:solidFill>
                <a:effectLst/>
                <a:latin typeface="+mj-lt"/>
              </a:rPr>
              <a:t> </a:t>
            </a:r>
            <a:r>
              <a:rPr lang="vi-VN" b="0" i="0" dirty="0">
                <a:solidFill>
                  <a:srgbClr val="000000"/>
                </a:solidFill>
                <a:effectLst/>
                <a:latin typeface="+mj-lt"/>
              </a:rPr>
              <a:t>văn thư hay là công nhân?</a:t>
            </a:r>
          </a:p>
          <a:p>
            <a:pPr marL="342900" indent="-342900">
              <a:buFont typeface="Wingdings" panose="05000000000000000000" pitchFamily="2" charset="2"/>
              <a:buChar char="Ø"/>
            </a:pPr>
            <a:r>
              <a:rPr lang="vi-VN" b="0" i="0" dirty="0">
                <a:solidFill>
                  <a:srgbClr val="000000"/>
                </a:solidFill>
                <a:effectLst/>
                <a:latin typeface="+mj-lt"/>
              </a:rPr>
              <a:t>Mức độ giáo dục trung bình của người dùng là gì?</a:t>
            </a:r>
          </a:p>
          <a:p>
            <a:pPr marL="342900" indent="-342900">
              <a:buFont typeface="Wingdings" panose="05000000000000000000" pitchFamily="2" charset="2"/>
              <a:buChar char="Ø"/>
            </a:pPr>
            <a:r>
              <a:rPr lang="vi-VN" b="0" i="0" dirty="0">
                <a:solidFill>
                  <a:srgbClr val="000000"/>
                </a:solidFill>
                <a:effectLst/>
                <a:latin typeface="+mj-lt"/>
              </a:rPr>
              <a:t>Liệu người dùng có thể học từ những tài liệu viết?</a:t>
            </a:r>
          </a:p>
          <a:p>
            <a:pPr marL="342900" indent="-342900">
              <a:buFont typeface="Wingdings" panose="05000000000000000000" pitchFamily="2" charset="2"/>
              <a:buChar char="Ø"/>
            </a:pPr>
            <a:r>
              <a:rPr lang="vi-VN" b="0" i="0" dirty="0">
                <a:solidFill>
                  <a:srgbClr val="000000"/>
                </a:solidFill>
                <a:effectLst/>
                <a:latin typeface="+mj-lt"/>
              </a:rPr>
              <a:t>Độ tuổi của cộng đồng người dùng là bao nhiêu?</a:t>
            </a:r>
          </a:p>
          <a:p>
            <a:pPr marL="342900" indent="-342900">
              <a:buFont typeface="Wingdings" panose="05000000000000000000" pitchFamily="2" charset="2"/>
              <a:buChar char="Ø"/>
            </a:pPr>
            <a:r>
              <a:rPr lang="vi-VN" b="0" i="0" dirty="0">
                <a:solidFill>
                  <a:srgbClr val="000000"/>
                </a:solidFill>
                <a:effectLst/>
                <a:latin typeface="+mj-lt"/>
              </a:rPr>
              <a:t>Liệu người dùng sẽ được đại diện chủ yếu bởi một giới tính?</a:t>
            </a:r>
          </a:p>
          <a:p>
            <a:pPr marL="342900" indent="-342900">
              <a:buFont typeface="Wingdings" panose="05000000000000000000" pitchFamily="2" charset="2"/>
              <a:buChar char="Ø"/>
            </a:pPr>
            <a:r>
              <a:rPr lang="vi-VN" b="0" i="0" dirty="0">
                <a:solidFill>
                  <a:srgbClr val="000000"/>
                </a:solidFill>
                <a:effectLst/>
                <a:latin typeface="+mj-lt"/>
              </a:rPr>
              <a:t>Người dùng sẽ trả cho công việc họ thực hiện như thế nào?</a:t>
            </a:r>
            <a:r>
              <a:rPr lang="vi-VN" dirty="0">
                <a:latin typeface="+mj-lt"/>
              </a:rPr>
              <a:t> </a:t>
            </a:r>
            <a:endParaRPr lang="en-US" dirty="0">
              <a:latin typeface="+mj-lt"/>
            </a:endParaRPr>
          </a:p>
          <a:p>
            <a:pPr marL="342900" indent="-342900">
              <a:buFont typeface="Wingdings" panose="05000000000000000000" pitchFamily="2" charset="2"/>
              <a:buChar char="Ø"/>
            </a:pPr>
            <a:r>
              <a:rPr lang="vi-VN" b="0" i="0" dirty="0">
                <a:solidFill>
                  <a:srgbClr val="000000"/>
                </a:solidFill>
                <a:effectLst/>
                <a:latin typeface="+mj-lt"/>
              </a:rPr>
              <a:t>Liệu phần mềm sẽ trở thành một phần quan trọng trong công</a:t>
            </a:r>
            <a:r>
              <a:rPr lang="en-US" b="0" i="0" dirty="0">
                <a:solidFill>
                  <a:srgbClr val="000000"/>
                </a:solidFill>
                <a:effectLst/>
                <a:latin typeface="+mj-lt"/>
              </a:rPr>
              <a:t> </a:t>
            </a:r>
            <a:r>
              <a:rPr lang="vi-VN" b="0" i="0" dirty="0">
                <a:solidFill>
                  <a:srgbClr val="000000"/>
                </a:solidFill>
                <a:effectLst/>
                <a:latin typeface="+mj-lt"/>
              </a:rPr>
              <a:t>việc của người dùng?</a:t>
            </a:r>
          </a:p>
          <a:p>
            <a:pPr marL="342900" indent="-342900">
              <a:buFont typeface="Wingdings" panose="05000000000000000000" pitchFamily="2" charset="2"/>
              <a:buChar char="Ø"/>
            </a:pPr>
            <a:r>
              <a:rPr lang="vi-VN" b="0" i="0" dirty="0">
                <a:solidFill>
                  <a:srgbClr val="000000"/>
                </a:solidFill>
                <a:effectLst/>
                <a:latin typeface="+mj-lt"/>
              </a:rPr>
              <a:t>Ngôn ngữ chính giữa các người dùng là gì?</a:t>
            </a:r>
          </a:p>
          <a:p>
            <a:pPr marL="342900" indent="-342900">
              <a:buFont typeface="Wingdings" panose="05000000000000000000" pitchFamily="2" charset="2"/>
              <a:buChar char="Ø"/>
            </a:pPr>
            <a:r>
              <a:rPr lang="vi-VN" b="0" i="0" dirty="0">
                <a:solidFill>
                  <a:srgbClr val="000000"/>
                </a:solidFill>
                <a:effectLst/>
                <a:latin typeface="+mj-lt"/>
              </a:rPr>
              <a:t>Sẽ có những hệ quả nào nếu người dùng gây ra lỗi khi sử dụng hệ</a:t>
            </a:r>
            <a:r>
              <a:rPr lang="en-US" b="0" i="0" dirty="0">
                <a:solidFill>
                  <a:srgbClr val="000000"/>
                </a:solidFill>
                <a:effectLst/>
                <a:latin typeface="+mj-lt"/>
              </a:rPr>
              <a:t> </a:t>
            </a:r>
            <a:r>
              <a:rPr lang="vi-VN" b="0" i="0" dirty="0">
                <a:solidFill>
                  <a:srgbClr val="000000"/>
                </a:solidFill>
                <a:effectLst/>
                <a:latin typeface="+mj-lt"/>
              </a:rPr>
              <a:t>thống?</a:t>
            </a:r>
          </a:p>
          <a:p>
            <a:pPr marL="342900" indent="-342900">
              <a:buFont typeface="Wingdings" panose="05000000000000000000" pitchFamily="2" charset="2"/>
              <a:buChar char="Ø"/>
            </a:pPr>
            <a:r>
              <a:rPr lang="vi-VN" b="0" i="0" dirty="0">
                <a:solidFill>
                  <a:srgbClr val="000000"/>
                </a:solidFill>
                <a:effectLst/>
                <a:latin typeface="+mj-lt"/>
              </a:rPr>
              <a:t>Liệu người dùng có phải là chuyên gia trong lĩnh vực </a:t>
            </a:r>
            <a:r>
              <a:rPr lang="en-US" dirty="0" err="1">
                <a:solidFill>
                  <a:srgbClr val="000000"/>
                </a:solidFill>
                <a:latin typeface="+mj-lt"/>
              </a:rPr>
              <a:t>đó</a:t>
            </a:r>
            <a:r>
              <a:rPr lang="vi-VN" b="0" i="0" dirty="0">
                <a:solidFill>
                  <a:srgbClr val="000000"/>
                </a:solidFill>
                <a:effectLst/>
                <a:latin typeface="+mj-lt"/>
              </a:rPr>
              <a:t>?</a:t>
            </a:r>
          </a:p>
          <a:p>
            <a:pPr marL="342900" indent="-342900">
              <a:buFont typeface="Wingdings" panose="05000000000000000000" pitchFamily="2" charset="2"/>
              <a:buChar char="Ø"/>
            </a:pPr>
            <a:r>
              <a:rPr lang="vi-VN" b="0" i="0" dirty="0">
                <a:solidFill>
                  <a:srgbClr val="000000"/>
                </a:solidFill>
                <a:effectLst/>
                <a:latin typeface="+mj-lt"/>
              </a:rPr>
              <a:t>Liệu người dùng có muốn biết về công nghệ phía sau giao diện?</a:t>
            </a:r>
            <a:r>
              <a:rPr lang="vi-VN" dirty="0">
                <a:latin typeface="+mj-lt"/>
              </a:rPr>
              <a:t> </a:t>
            </a:r>
            <a:br>
              <a:rPr lang="vi-VN" dirty="0">
                <a:latin typeface="+mj-lt"/>
              </a:rPr>
            </a:br>
            <a:br>
              <a:rPr lang="vi-VN" dirty="0">
                <a:latin typeface="+mj-lt"/>
              </a:rPr>
            </a:br>
            <a:endParaRPr lang="en-US" b="0" i="0" dirty="0">
              <a:solidFill>
                <a:schemeClr val="tx1"/>
              </a:solidFill>
              <a:effectLst/>
              <a:latin typeface="+mj-lt"/>
            </a:endParaRPr>
          </a:p>
        </p:txBody>
      </p:sp>
    </p:spTree>
    <p:extLst>
      <p:ext uri="{BB962C8B-B14F-4D97-AF65-F5344CB8AC3E}">
        <p14:creationId xmlns:p14="http://schemas.microsoft.com/office/powerpoint/2010/main" val="2578377166"/>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giao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diện</a:t>
            </a:r>
            <a:endParaRPr lang="aa-ET" sz="2800" dirty="0"/>
          </a:p>
        </p:txBody>
      </p:sp>
      <p:pic>
        <p:nvPicPr>
          <p:cNvPr id="7" name="Picture 6">
            <a:extLst>
              <a:ext uri="{FF2B5EF4-FFF2-40B4-BE49-F238E27FC236}">
                <a16:creationId xmlns:a16="http://schemas.microsoft.com/office/drawing/2014/main" id="{14932473-9F40-4F12-A30E-0236EB32C6BB}"/>
              </a:ext>
            </a:extLst>
          </p:cNvPr>
          <p:cNvPicPr>
            <a:picLocks noChangeAspect="1"/>
          </p:cNvPicPr>
          <p:nvPr/>
        </p:nvPicPr>
        <p:blipFill>
          <a:blip r:embed="rId2"/>
          <a:stretch>
            <a:fillRect/>
          </a:stretch>
        </p:blipFill>
        <p:spPr>
          <a:xfrm>
            <a:off x="7097975" y="1047939"/>
            <a:ext cx="3571901" cy="5000662"/>
          </a:xfrm>
          <a:prstGeom prst="rect">
            <a:avLst/>
          </a:prstGeom>
        </p:spPr>
      </p:pic>
      <p:pic>
        <p:nvPicPr>
          <p:cNvPr id="9" name="Picture 8">
            <a:extLst>
              <a:ext uri="{FF2B5EF4-FFF2-40B4-BE49-F238E27FC236}">
                <a16:creationId xmlns:a16="http://schemas.microsoft.com/office/drawing/2014/main" id="{7801A539-CE5F-466C-A758-9F622939CF79}"/>
              </a:ext>
            </a:extLst>
          </p:cNvPr>
          <p:cNvPicPr>
            <a:picLocks noChangeAspect="1"/>
          </p:cNvPicPr>
          <p:nvPr/>
        </p:nvPicPr>
        <p:blipFill>
          <a:blip r:embed="rId3"/>
          <a:stretch>
            <a:fillRect/>
          </a:stretch>
        </p:blipFill>
        <p:spPr>
          <a:xfrm>
            <a:off x="3256864" y="2146477"/>
            <a:ext cx="3233761" cy="2419368"/>
          </a:xfrm>
          <a:prstGeom prst="rect">
            <a:avLst/>
          </a:prstGeom>
        </p:spPr>
      </p:pic>
    </p:spTree>
    <p:extLst>
      <p:ext uri="{BB962C8B-B14F-4D97-AF65-F5344CB8AC3E}">
        <p14:creationId xmlns:p14="http://schemas.microsoft.com/office/powerpoint/2010/main" val="666607857"/>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74843" y="1082675"/>
            <a:ext cx="9044609" cy="4692650"/>
          </a:xfrm>
        </p:spPr>
        <p:txBody>
          <a:bodyPr>
            <a:noAutofit/>
          </a:bodyPr>
          <a:lstStyle/>
          <a:p>
            <a:pPr marL="12700" marR="5080">
              <a:lnSpc>
                <a:spcPct val="100000"/>
              </a:lnSpc>
              <a:spcBef>
                <a:spcPts val="100"/>
              </a:spcBef>
            </a:pPr>
            <a:r>
              <a:rPr lang="en-US" b="1" spc="-5" dirty="0" err="1">
                <a:solidFill>
                  <a:schemeClr val="tx1"/>
                </a:solidFill>
                <a:latin typeface="Arial"/>
                <a:cs typeface="Arial"/>
              </a:rPr>
              <a:t>Mục</a:t>
            </a:r>
            <a:r>
              <a:rPr lang="en-US" b="1" spc="-5" dirty="0">
                <a:solidFill>
                  <a:schemeClr val="tx1"/>
                </a:solidFill>
                <a:latin typeface="Arial"/>
                <a:cs typeface="Arial"/>
              </a:rPr>
              <a:t> </a:t>
            </a:r>
            <a:r>
              <a:rPr lang="en-US" b="1" spc="-5" dirty="0" err="1">
                <a:solidFill>
                  <a:schemeClr val="tx1"/>
                </a:solidFill>
                <a:latin typeface="Arial"/>
                <a:cs typeface="Arial"/>
              </a:rPr>
              <a:t>đích</a:t>
            </a:r>
            <a:r>
              <a:rPr lang="en-US" b="1" spc="-5" dirty="0">
                <a:solidFill>
                  <a:schemeClr val="tx1"/>
                </a:solidFill>
                <a:latin typeface="Arial"/>
                <a:cs typeface="Arial"/>
              </a:rPr>
              <a:t>:</a:t>
            </a:r>
          </a:p>
          <a:p>
            <a:pPr marL="12700" marR="5080">
              <a:lnSpc>
                <a:spcPct val="100000"/>
              </a:lnSpc>
              <a:spcBef>
                <a:spcPts val="100"/>
              </a:spcBef>
            </a:pPr>
            <a:r>
              <a:rPr lang="vi-VN" spc="-5" dirty="0">
                <a:solidFill>
                  <a:schemeClr val="tx1"/>
                </a:solidFill>
                <a:latin typeface="Arial"/>
                <a:cs typeface="Arial"/>
              </a:rPr>
              <a:t>Chuyển tài liệu phân </a:t>
            </a:r>
            <a:r>
              <a:rPr lang="vi-VN" dirty="0">
                <a:solidFill>
                  <a:schemeClr val="tx1"/>
                </a:solidFill>
                <a:latin typeface="Arial"/>
                <a:cs typeface="Arial"/>
              </a:rPr>
              <a:t>tích </a:t>
            </a:r>
            <a:r>
              <a:rPr lang="en-US" spc="-5" dirty="0">
                <a:solidFill>
                  <a:schemeClr val="tx1"/>
                </a:solidFill>
                <a:latin typeface="Arial"/>
                <a:cs typeface="Arial"/>
              </a:rPr>
              <a:t>t</a:t>
            </a:r>
            <a:r>
              <a:rPr lang="vi-VN" spc="-5" dirty="0">
                <a:solidFill>
                  <a:schemeClr val="tx1"/>
                </a:solidFill>
                <a:latin typeface="Arial"/>
                <a:cs typeface="Arial"/>
              </a:rPr>
              <a:t>ừ dạng đặc </a:t>
            </a:r>
            <a:r>
              <a:rPr lang="vi-VN" dirty="0">
                <a:solidFill>
                  <a:schemeClr val="tx1"/>
                </a:solidFill>
                <a:latin typeface="Arial"/>
                <a:cs typeface="Arial"/>
              </a:rPr>
              <a:t>tả  </a:t>
            </a:r>
            <a:r>
              <a:rPr lang="vi-VN" spc="-5" dirty="0">
                <a:solidFill>
                  <a:schemeClr val="tx1"/>
                </a:solidFill>
                <a:latin typeface="Arial"/>
                <a:cs typeface="Arial"/>
              </a:rPr>
              <a:t>nghiệp </a:t>
            </a:r>
            <a:r>
              <a:rPr lang="vi-VN" dirty="0">
                <a:solidFill>
                  <a:schemeClr val="tx1"/>
                </a:solidFill>
                <a:latin typeface="Arial"/>
                <a:cs typeface="Arial"/>
              </a:rPr>
              <a:t>vụ </a:t>
            </a:r>
            <a:r>
              <a:rPr lang="vi-VN" spc="-5" dirty="0">
                <a:solidFill>
                  <a:schemeClr val="tx1"/>
                </a:solidFill>
                <a:latin typeface="Arial"/>
                <a:cs typeface="Arial"/>
              </a:rPr>
              <a:t>hệ thống, sang dạng </a:t>
            </a:r>
            <a:r>
              <a:rPr lang="vi-VN" dirty="0">
                <a:solidFill>
                  <a:schemeClr val="tx1"/>
                </a:solidFill>
                <a:latin typeface="Arial"/>
                <a:cs typeface="Arial"/>
              </a:rPr>
              <a:t>có </a:t>
            </a:r>
            <a:r>
              <a:rPr lang="vi-VN" spc="-5" dirty="0">
                <a:solidFill>
                  <a:schemeClr val="tx1"/>
                </a:solidFill>
                <a:latin typeface="Arial"/>
                <a:cs typeface="Arial"/>
              </a:rPr>
              <a:t>thể </a:t>
            </a:r>
            <a:r>
              <a:rPr lang="vi-VN" dirty="0">
                <a:solidFill>
                  <a:schemeClr val="tx1"/>
                </a:solidFill>
                <a:latin typeface="Arial"/>
                <a:cs typeface="Arial"/>
              </a:rPr>
              <a:t>cài </a:t>
            </a:r>
            <a:r>
              <a:rPr lang="vi-VN" spc="-5" dirty="0">
                <a:solidFill>
                  <a:schemeClr val="tx1"/>
                </a:solidFill>
                <a:latin typeface="Arial"/>
                <a:cs typeface="Arial"/>
              </a:rPr>
              <a:t>đặt </a:t>
            </a:r>
            <a:r>
              <a:rPr lang="vi-VN" dirty="0">
                <a:solidFill>
                  <a:schemeClr val="tx1"/>
                </a:solidFill>
                <a:latin typeface="Arial"/>
                <a:cs typeface="Arial"/>
              </a:rPr>
              <a:t>và kiểm </a:t>
            </a:r>
            <a:r>
              <a:rPr lang="vi-VN" spc="-5" dirty="0">
                <a:solidFill>
                  <a:schemeClr val="tx1"/>
                </a:solidFill>
                <a:latin typeface="Arial"/>
                <a:cs typeface="Arial"/>
              </a:rPr>
              <a:t>thử</a:t>
            </a:r>
            <a:r>
              <a:rPr lang="vi-VN" spc="-35" dirty="0">
                <a:solidFill>
                  <a:schemeClr val="tx1"/>
                </a:solidFill>
                <a:latin typeface="Arial"/>
                <a:cs typeface="Arial"/>
              </a:rPr>
              <a:t> </a:t>
            </a:r>
            <a:r>
              <a:rPr lang="vi-VN" spc="-5" dirty="0">
                <a:solidFill>
                  <a:schemeClr val="tx1"/>
                </a:solidFill>
                <a:latin typeface="Arial"/>
                <a:cs typeface="Arial"/>
              </a:rPr>
              <a:t>được</a:t>
            </a:r>
            <a:r>
              <a:rPr lang="en-US" spc="-5" dirty="0">
                <a:solidFill>
                  <a:schemeClr val="tx1"/>
                </a:solidFill>
                <a:latin typeface="Arial"/>
                <a:cs typeface="Arial"/>
              </a:rPr>
              <a:t>.</a:t>
            </a:r>
          </a:p>
          <a:p>
            <a:pPr marL="12700" marR="5080">
              <a:lnSpc>
                <a:spcPct val="100000"/>
              </a:lnSpc>
              <a:spcBef>
                <a:spcPts val="100"/>
              </a:spcBef>
            </a:pPr>
            <a:endParaRPr lang="en-US" dirty="0">
              <a:solidFill>
                <a:schemeClr val="tx1"/>
              </a:solidFill>
              <a:latin typeface="Arial"/>
              <a:cs typeface="Arial"/>
            </a:endParaRPr>
          </a:p>
          <a:p>
            <a:pPr marL="12700" marR="5080">
              <a:lnSpc>
                <a:spcPct val="100000"/>
              </a:lnSpc>
              <a:spcBef>
                <a:spcPts val="100"/>
              </a:spcBef>
            </a:pPr>
            <a:r>
              <a:rPr lang="en-US" b="1" dirty="0" err="1">
                <a:solidFill>
                  <a:schemeClr val="tx1"/>
                </a:solidFill>
                <a:latin typeface="Arial"/>
                <a:cs typeface="Arial"/>
              </a:rPr>
              <a:t>Công</a:t>
            </a:r>
            <a:r>
              <a:rPr lang="en-US" b="1" dirty="0">
                <a:solidFill>
                  <a:schemeClr val="tx1"/>
                </a:solidFill>
                <a:latin typeface="Arial"/>
                <a:cs typeface="Arial"/>
              </a:rPr>
              <a:t> </a:t>
            </a:r>
            <a:r>
              <a:rPr lang="en-US" b="1" dirty="0" err="1">
                <a:solidFill>
                  <a:schemeClr val="tx1"/>
                </a:solidFill>
                <a:latin typeface="Arial"/>
                <a:cs typeface="Arial"/>
              </a:rPr>
              <a:t>việc</a:t>
            </a:r>
            <a:r>
              <a:rPr lang="en-US" b="1" dirty="0">
                <a:solidFill>
                  <a:schemeClr val="tx1"/>
                </a:solidFill>
                <a:latin typeface="Arial"/>
                <a:cs typeface="Arial"/>
              </a:rPr>
              <a:t> </a:t>
            </a:r>
            <a:r>
              <a:rPr lang="en-US" b="1" dirty="0" err="1">
                <a:solidFill>
                  <a:schemeClr val="tx1"/>
                </a:solidFill>
                <a:latin typeface="Arial"/>
                <a:cs typeface="Arial"/>
              </a:rPr>
              <a:t>cần</a:t>
            </a:r>
            <a:r>
              <a:rPr lang="en-US" b="1" dirty="0">
                <a:solidFill>
                  <a:schemeClr val="tx1"/>
                </a:solidFill>
                <a:latin typeface="Arial"/>
                <a:cs typeface="Arial"/>
              </a:rPr>
              <a:t> </a:t>
            </a:r>
            <a:r>
              <a:rPr lang="en-US" b="1" dirty="0" err="1">
                <a:solidFill>
                  <a:schemeClr val="tx1"/>
                </a:solidFill>
                <a:latin typeface="Arial"/>
                <a:cs typeface="Arial"/>
              </a:rPr>
              <a:t>thực</a:t>
            </a:r>
            <a:r>
              <a:rPr lang="en-US" b="1" dirty="0">
                <a:solidFill>
                  <a:schemeClr val="tx1"/>
                </a:solidFill>
                <a:latin typeface="Arial"/>
                <a:cs typeface="Arial"/>
              </a:rPr>
              <a:t> </a:t>
            </a:r>
            <a:r>
              <a:rPr lang="en-US" b="1" dirty="0" err="1">
                <a:solidFill>
                  <a:schemeClr val="tx1"/>
                </a:solidFill>
                <a:latin typeface="Arial"/>
                <a:cs typeface="Arial"/>
              </a:rPr>
              <a:t>hiện</a:t>
            </a:r>
            <a:r>
              <a:rPr lang="en-US" b="1" dirty="0">
                <a:solidFill>
                  <a:schemeClr val="tx1"/>
                </a:solidFill>
                <a:latin typeface="Arial"/>
                <a:cs typeface="Arial"/>
              </a:rPr>
              <a:t>:</a:t>
            </a:r>
          </a:p>
          <a:p>
            <a:pPr marL="342900" marR="0" lvl="0" indent="-342900">
              <a:lnSpc>
                <a:spcPct val="120000"/>
              </a:lnSpc>
              <a:spcBef>
                <a:spcPts val="600"/>
              </a:spcBef>
              <a:spcAft>
                <a:spcPts val="1000"/>
              </a:spcAft>
              <a:buFont typeface="Wingdings" panose="05000000000000000000" pitchFamily="2" charset="2"/>
              <a:buChar char="Ø"/>
              <a:tabLst>
                <a:tab pos="0" algn="l"/>
              </a:tabLst>
            </a:pPr>
            <a:r>
              <a:rPr lang="en-US" dirty="0" err="1">
                <a:solidFill>
                  <a:schemeClr val="tx1"/>
                </a:solidFill>
                <a:latin typeface="Arial"/>
                <a:cs typeface="Arial"/>
              </a:rPr>
              <a:t>Thiết</a:t>
            </a:r>
            <a:r>
              <a:rPr lang="en-US" dirty="0">
                <a:solidFill>
                  <a:schemeClr val="tx1"/>
                </a:solidFill>
                <a:latin typeface="Arial"/>
                <a:cs typeface="Arial"/>
              </a:rPr>
              <a:t> </a:t>
            </a:r>
            <a:r>
              <a:rPr lang="en-US" dirty="0" err="1">
                <a:solidFill>
                  <a:schemeClr val="tx1"/>
                </a:solidFill>
                <a:latin typeface="Arial"/>
                <a:cs typeface="Arial"/>
              </a:rPr>
              <a:t>kế</a:t>
            </a:r>
            <a:r>
              <a:rPr lang="en-US" dirty="0">
                <a:solidFill>
                  <a:schemeClr val="tx1"/>
                </a:solidFill>
                <a:latin typeface="Arial"/>
                <a:cs typeface="Arial"/>
              </a:rPr>
              <a:t> </a:t>
            </a:r>
            <a:r>
              <a:rPr lang="en-US" dirty="0" err="1">
                <a:solidFill>
                  <a:schemeClr val="tx1"/>
                </a:solidFill>
                <a:latin typeface="Arial"/>
                <a:cs typeface="Arial"/>
              </a:rPr>
              <a:t>lớp</a:t>
            </a:r>
            <a:r>
              <a:rPr lang="en-US" dirty="0">
                <a:solidFill>
                  <a:schemeClr val="tx1"/>
                </a:solidFill>
                <a:latin typeface="Arial"/>
                <a:cs typeface="Arial"/>
              </a:rPr>
              <a:t> </a:t>
            </a:r>
            <a:r>
              <a:rPr lang="en-US" dirty="0" err="1">
                <a:solidFill>
                  <a:schemeClr val="tx1"/>
                </a:solidFill>
                <a:latin typeface="Arial"/>
                <a:cs typeface="Arial"/>
              </a:rPr>
              <a:t>thực</a:t>
            </a:r>
            <a:r>
              <a:rPr lang="en-US" dirty="0">
                <a:solidFill>
                  <a:schemeClr val="tx1"/>
                </a:solidFill>
                <a:latin typeface="Arial"/>
                <a:cs typeface="Arial"/>
              </a:rPr>
              <a:t> </a:t>
            </a:r>
            <a:r>
              <a:rPr lang="en-US" dirty="0" err="1">
                <a:solidFill>
                  <a:schemeClr val="tx1"/>
                </a:solidFill>
                <a:latin typeface="Arial"/>
                <a:cs typeface="Arial"/>
              </a:rPr>
              <a:t>thể</a:t>
            </a:r>
            <a:endParaRPr lang="en-US" dirty="0">
              <a:solidFill>
                <a:schemeClr val="tx1"/>
              </a:solidFill>
              <a:latin typeface="Arial"/>
              <a:cs typeface="Arial"/>
            </a:endParaRPr>
          </a:p>
          <a:p>
            <a:pPr marL="342900" marR="0" lvl="0" indent="-342900">
              <a:lnSpc>
                <a:spcPct val="120000"/>
              </a:lnSpc>
              <a:spcBef>
                <a:spcPts val="600"/>
              </a:spcBef>
              <a:spcAft>
                <a:spcPts val="1000"/>
              </a:spcAft>
              <a:buFont typeface="Wingdings" panose="05000000000000000000" pitchFamily="2" charset="2"/>
              <a:buChar char="Ø"/>
              <a:tabLst>
                <a:tab pos="0" algn="l"/>
              </a:tabLst>
            </a:pPr>
            <a:r>
              <a:rPr lang="en-US" dirty="0" err="1">
                <a:solidFill>
                  <a:schemeClr val="tx1"/>
                </a:solidFill>
                <a:latin typeface="Arial"/>
                <a:cs typeface="Arial"/>
              </a:rPr>
              <a:t>Thiết</a:t>
            </a:r>
            <a:r>
              <a:rPr lang="en-US" dirty="0">
                <a:solidFill>
                  <a:schemeClr val="tx1"/>
                </a:solidFill>
                <a:latin typeface="Arial"/>
                <a:cs typeface="Arial"/>
              </a:rPr>
              <a:t> </a:t>
            </a:r>
            <a:r>
              <a:rPr lang="en-US" dirty="0" err="1">
                <a:solidFill>
                  <a:schemeClr val="tx1"/>
                </a:solidFill>
                <a:latin typeface="Arial"/>
                <a:cs typeface="Arial"/>
              </a:rPr>
              <a:t>kế</a:t>
            </a:r>
            <a:r>
              <a:rPr lang="en-US" dirty="0">
                <a:solidFill>
                  <a:schemeClr val="tx1"/>
                </a:solidFill>
                <a:latin typeface="Arial"/>
                <a:cs typeface="Arial"/>
              </a:rPr>
              <a:t> </a:t>
            </a:r>
            <a:r>
              <a:rPr lang="en-US" dirty="0" err="1">
                <a:solidFill>
                  <a:schemeClr val="tx1"/>
                </a:solidFill>
                <a:latin typeface="Arial"/>
                <a:cs typeface="Arial"/>
              </a:rPr>
              <a:t>cơ</a:t>
            </a:r>
            <a:r>
              <a:rPr lang="en-US" dirty="0">
                <a:solidFill>
                  <a:schemeClr val="tx1"/>
                </a:solidFill>
                <a:latin typeface="Arial"/>
                <a:cs typeface="Arial"/>
              </a:rPr>
              <a:t> </a:t>
            </a:r>
            <a:r>
              <a:rPr lang="en-US" dirty="0" err="1">
                <a:solidFill>
                  <a:schemeClr val="tx1"/>
                </a:solidFill>
                <a:latin typeface="Arial"/>
                <a:cs typeface="Arial"/>
              </a:rPr>
              <a:t>sở</a:t>
            </a:r>
            <a:r>
              <a:rPr lang="en-US" dirty="0">
                <a:solidFill>
                  <a:schemeClr val="tx1"/>
                </a:solidFill>
                <a:latin typeface="Arial"/>
                <a:cs typeface="Arial"/>
              </a:rPr>
              <a:t> </a:t>
            </a:r>
            <a:r>
              <a:rPr lang="en-US" dirty="0" err="1">
                <a:solidFill>
                  <a:schemeClr val="tx1"/>
                </a:solidFill>
                <a:latin typeface="Arial"/>
                <a:cs typeface="Arial"/>
              </a:rPr>
              <a:t>dữ</a:t>
            </a:r>
            <a:r>
              <a:rPr lang="en-US" dirty="0">
                <a:solidFill>
                  <a:schemeClr val="tx1"/>
                </a:solidFill>
                <a:latin typeface="Arial"/>
                <a:cs typeface="Arial"/>
              </a:rPr>
              <a:t> </a:t>
            </a:r>
            <a:r>
              <a:rPr lang="en-US" dirty="0" err="1">
                <a:solidFill>
                  <a:schemeClr val="tx1"/>
                </a:solidFill>
                <a:latin typeface="Arial"/>
                <a:cs typeface="Arial"/>
              </a:rPr>
              <a:t>liệu</a:t>
            </a:r>
            <a:endParaRPr lang="en-US" dirty="0">
              <a:solidFill>
                <a:schemeClr val="tx1"/>
              </a:solidFill>
              <a:latin typeface="Arial"/>
              <a:cs typeface="Arial"/>
            </a:endParaRPr>
          </a:p>
          <a:p>
            <a:pPr marL="342900" marR="0" lvl="0" indent="-342900" algn="just">
              <a:lnSpc>
                <a:spcPct val="120000"/>
              </a:lnSpc>
              <a:spcBef>
                <a:spcPts val="600"/>
              </a:spcBef>
              <a:spcAft>
                <a:spcPts val="1000"/>
              </a:spcAft>
              <a:buFont typeface="Wingdings" panose="05000000000000000000" pitchFamily="2" charset="2"/>
              <a:buChar char="Ø"/>
              <a:tabLst>
                <a:tab pos="0" algn="l"/>
              </a:tabLst>
            </a:pPr>
            <a:r>
              <a:rPr lang="en-US" dirty="0" err="1">
                <a:solidFill>
                  <a:schemeClr val="tx1"/>
                </a:solidFill>
                <a:latin typeface="Arial"/>
                <a:cs typeface="Arial"/>
              </a:rPr>
              <a:t>Thiết</a:t>
            </a:r>
            <a:r>
              <a:rPr lang="en-US" dirty="0">
                <a:solidFill>
                  <a:schemeClr val="tx1"/>
                </a:solidFill>
                <a:latin typeface="Arial"/>
                <a:cs typeface="Arial"/>
              </a:rPr>
              <a:t> </a:t>
            </a:r>
            <a:r>
              <a:rPr lang="en-US" dirty="0" err="1">
                <a:solidFill>
                  <a:schemeClr val="tx1"/>
                </a:solidFill>
                <a:latin typeface="Arial"/>
                <a:cs typeface="Arial"/>
              </a:rPr>
              <a:t>kế</a:t>
            </a:r>
            <a:r>
              <a:rPr lang="en-US" dirty="0">
                <a:solidFill>
                  <a:schemeClr val="tx1"/>
                </a:solidFill>
                <a:latin typeface="Arial"/>
                <a:cs typeface="Arial"/>
              </a:rPr>
              <a:t> chi </a:t>
            </a:r>
            <a:r>
              <a:rPr lang="en-US" dirty="0" err="1">
                <a:solidFill>
                  <a:schemeClr val="tx1"/>
                </a:solidFill>
                <a:latin typeface="Arial"/>
                <a:cs typeface="Arial"/>
              </a:rPr>
              <a:t>tiết</a:t>
            </a:r>
            <a:r>
              <a:rPr lang="en-US" dirty="0">
                <a:solidFill>
                  <a:schemeClr val="tx1"/>
                </a:solidFill>
                <a:latin typeface="Arial"/>
                <a:cs typeface="Arial"/>
              </a:rPr>
              <a:t> </a:t>
            </a:r>
            <a:r>
              <a:rPr lang="en-US" dirty="0" err="1">
                <a:solidFill>
                  <a:schemeClr val="tx1"/>
                </a:solidFill>
                <a:latin typeface="Arial"/>
                <a:cs typeface="Arial"/>
              </a:rPr>
              <a:t>các</a:t>
            </a:r>
            <a:r>
              <a:rPr lang="en-US" dirty="0">
                <a:solidFill>
                  <a:schemeClr val="tx1"/>
                </a:solidFill>
                <a:latin typeface="Arial"/>
                <a:cs typeface="Arial"/>
              </a:rPr>
              <a:t> </a:t>
            </a:r>
            <a:r>
              <a:rPr lang="en-US" dirty="0" err="1">
                <a:solidFill>
                  <a:schemeClr val="tx1"/>
                </a:solidFill>
                <a:latin typeface="Arial"/>
                <a:cs typeface="Arial"/>
              </a:rPr>
              <a:t>modul</a:t>
            </a:r>
            <a:r>
              <a:rPr lang="en-US" dirty="0">
                <a:solidFill>
                  <a:schemeClr val="tx1"/>
                </a:solidFill>
                <a:latin typeface="Arial"/>
                <a:cs typeface="Arial"/>
              </a:rPr>
              <a:t>.</a:t>
            </a:r>
          </a:p>
          <a:p>
            <a:pPr marL="12700" marR="5080">
              <a:lnSpc>
                <a:spcPct val="100000"/>
              </a:lnSpc>
              <a:spcBef>
                <a:spcPts val="100"/>
              </a:spcBef>
            </a:pPr>
            <a:endParaRPr lang="vi-VN" dirty="0">
              <a:solidFill>
                <a:schemeClr val="tx1"/>
              </a:solidFill>
              <a:latin typeface="Arial"/>
              <a:cs typeface="Arial"/>
            </a:endParaRPr>
          </a:p>
        </p:txBody>
      </p:sp>
    </p:spTree>
    <p:extLst>
      <p:ext uri="{BB962C8B-B14F-4D97-AF65-F5344CB8AC3E}">
        <p14:creationId xmlns:p14="http://schemas.microsoft.com/office/powerpoint/2010/main" val="3676290934"/>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74843" y="1082675"/>
            <a:ext cx="9044609" cy="4692650"/>
          </a:xfrm>
        </p:spPr>
        <p:txBody>
          <a:bodyPr>
            <a:noAutofit/>
          </a:bodyPr>
          <a:lstStyle/>
          <a:p>
            <a:pPr marL="12700" marR="323850">
              <a:spcBef>
                <a:spcPts val="100"/>
              </a:spcBef>
            </a:pPr>
            <a:r>
              <a:rPr lang="en-US" b="1" spc="-5" dirty="0" err="1">
                <a:solidFill>
                  <a:schemeClr val="tx1"/>
                </a:solidFill>
                <a:latin typeface="+mj-lt"/>
                <a:cs typeface="Arial"/>
              </a:rPr>
              <a:t>Thiết</a:t>
            </a:r>
            <a:r>
              <a:rPr lang="en-US" b="1" spc="-5" dirty="0">
                <a:solidFill>
                  <a:schemeClr val="tx1"/>
                </a:solidFill>
                <a:latin typeface="+mj-lt"/>
                <a:cs typeface="Arial"/>
              </a:rPr>
              <a:t> </a:t>
            </a:r>
            <a:r>
              <a:rPr lang="en-US" b="1" spc="-5" dirty="0" err="1">
                <a:solidFill>
                  <a:schemeClr val="tx1"/>
                </a:solidFill>
                <a:latin typeface="+mj-lt"/>
                <a:cs typeface="Arial"/>
              </a:rPr>
              <a:t>kế</a:t>
            </a:r>
            <a:r>
              <a:rPr lang="en-US" b="1" spc="-5" dirty="0">
                <a:solidFill>
                  <a:schemeClr val="tx1"/>
                </a:solidFill>
                <a:latin typeface="+mj-lt"/>
                <a:cs typeface="Arial"/>
              </a:rPr>
              <a:t> </a:t>
            </a:r>
            <a:r>
              <a:rPr lang="en-US" b="1" spc="-5" dirty="0" err="1">
                <a:solidFill>
                  <a:schemeClr val="tx1"/>
                </a:solidFill>
                <a:latin typeface="+mj-lt"/>
                <a:cs typeface="Arial"/>
              </a:rPr>
              <a:t>lớp</a:t>
            </a:r>
            <a:r>
              <a:rPr lang="en-US" b="1" spc="-5" dirty="0">
                <a:solidFill>
                  <a:schemeClr val="tx1"/>
                </a:solidFill>
                <a:latin typeface="+mj-lt"/>
                <a:cs typeface="Arial"/>
              </a:rPr>
              <a:t> </a:t>
            </a:r>
            <a:r>
              <a:rPr lang="en-US" b="1" spc="-5" dirty="0" err="1">
                <a:solidFill>
                  <a:schemeClr val="tx1"/>
                </a:solidFill>
                <a:latin typeface="+mj-lt"/>
                <a:cs typeface="Arial"/>
              </a:rPr>
              <a:t>thực</a:t>
            </a:r>
            <a:r>
              <a:rPr lang="en-US" b="1" spc="-5" dirty="0">
                <a:solidFill>
                  <a:schemeClr val="tx1"/>
                </a:solidFill>
                <a:latin typeface="+mj-lt"/>
                <a:cs typeface="Arial"/>
              </a:rPr>
              <a:t> </a:t>
            </a:r>
            <a:r>
              <a:rPr lang="en-US" b="1" spc="-5" dirty="0" err="1">
                <a:solidFill>
                  <a:schemeClr val="tx1"/>
                </a:solidFill>
                <a:latin typeface="+mj-lt"/>
                <a:cs typeface="Arial"/>
              </a:rPr>
              <a:t>thể</a:t>
            </a:r>
            <a:r>
              <a:rPr lang="en-US" b="1" spc="-5" dirty="0">
                <a:solidFill>
                  <a:schemeClr val="tx1"/>
                </a:solidFill>
                <a:latin typeface="+mj-lt"/>
                <a:cs typeface="Arial"/>
              </a:rPr>
              <a:t>:</a:t>
            </a: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Bổ</a:t>
            </a:r>
            <a:r>
              <a:rPr lang="en-US" dirty="0">
                <a:solidFill>
                  <a:schemeClr val="tx1"/>
                </a:solidFill>
                <a:effectLst/>
                <a:latin typeface="+mj-lt"/>
                <a:ea typeface="Times New Roman" panose="02020603050405020304" pitchFamily="18" charset="0"/>
                <a:cs typeface="OpenSymbol"/>
              </a:rPr>
              <a:t> sung </a:t>
            </a:r>
            <a:r>
              <a:rPr lang="en-US" dirty="0" err="1">
                <a:solidFill>
                  <a:schemeClr val="tx1"/>
                </a:solidFill>
                <a:effectLst/>
                <a:latin typeface="+mj-lt"/>
                <a:ea typeface="Times New Roman" panose="02020603050405020304" pitchFamily="18" charset="0"/>
                <a:cs typeface="OpenSymbol"/>
              </a:rPr>
              <a:t>kiểu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dữ</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liệu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thuộc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tính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đã</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có</a:t>
            </a:r>
            <a:endParaRPr lang="en-US" dirty="0">
              <a:solidFill>
                <a:schemeClr val="tx1"/>
              </a:solidFill>
              <a:effectLst/>
              <a:latin typeface="+mj-lt"/>
              <a:ea typeface="Times New Roman" panose="02020603050405020304" pitchFamily="18" charset="0"/>
              <a:cs typeface="OpenSymbol"/>
            </a:endParaRP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Bổ</a:t>
            </a:r>
            <a:r>
              <a:rPr lang="en-US" dirty="0">
                <a:solidFill>
                  <a:schemeClr val="tx1"/>
                </a:solidFill>
                <a:effectLst/>
                <a:latin typeface="+mj-lt"/>
                <a:ea typeface="Times New Roman" panose="02020603050405020304" pitchFamily="18" charset="0"/>
                <a:cs typeface="OpenSymbol"/>
              </a:rPr>
              <a:t> sung </a:t>
            </a:r>
            <a:r>
              <a:rPr lang="en-US" dirty="0" err="1">
                <a:solidFill>
                  <a:schemeClr val="tx1"/>
                </a:solidFill>
                <a:effectLst/>
                <a:latin typeface="+mj-lt"/>
                <a:ea typeface="Times New Roman" panose="02020603050405020304" pitchFamily="18" charset="0"/>
                <a:cs typeface="OpenSymbol"/>
              </a:rPr>
              <a:t>thuộc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tính</a:t>
            </a:r>
            <a:r>
              <a:rPr lang="en-US" dirty="0">
                <a:solidFill>
                  <a:schemeClr val="tx1"/>
                </a:solidFill>
                <a:effectLst/>
                <a:latin typeface="+mj-lt"/>
                <a:ea typeface="Times New Roman" panose="02020603050405020304" pitchFamily="18" charset="0"/>
                <a:cs typeface="OpenSymbol"/>
              </a:rPr>
              <a:t> id </a:t>
            </a:r>
            <a:r>
              <a:rPr lang="en-US" dirty="0" err="1">
                <a:solidFill>
                  <a:schemeClr val="tx1"/>
                </a:solidFill>
                <a:effectLst/>
                <a:latin typeface="+mj-lt"/>
                <a:ea typeface="Times New Roman" panose="02020603050405020304" pitchFamily="18" charset="0"/>
                <a:cs typeface="OpenSymbol"/>
              </a:rPr>
              <a:t>cho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không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kế</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thừa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từ</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khác</a:t>
            </a:r>
            <a:r>
              <a:rPr lang="en-US" dirty="0">
                <a:solidFill>
                  <a:schemeClr val="tx1"/>
                </a:solidFill>
                <a:effectLst/>
                <a:latin typeface="+mj-lt"/>
                <a:ea typeface="Times New Roman" panose="02020603050405020304" pitchFamily="18" charset="0"/>
                <a:cs typeface="OpenSymbol"/>
              </a:rPr>
              <a:t>.</a:t>
            </a: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Chuyển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đổi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association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nhiều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dụ</a:t>
            </a:r>
            <a:r>
              <a:rPr lang="en-US" dirty="0">
                <a:solidFill>
                  <a:schemeClr val="tx1"/>
                </a:solidFill>
                <a:effectLst/>
                <a:latin typeface="+mj-lt"/>
                <a:ea typeface="Times New Roman" panose="02020603050405020304" pitchFamily="18" charset="0"/>
                <a:cs typeface="OpenSymbol"/>
              </a:rPr>
              <a:t>: Quan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Room + Booking -&gt; </a:t>
            </a:r>
            <a:r>
              <a:rPr lang="en-US" dirty="0" err="1">
                <a:solidFill>
                  <a:schemeClr val="tx1"/>
                </a:solidFill>
                <a:effectLst/>
                <a:latin typeface="+mj-lt"/>
                <a:ea typeface="Times New Roman" panose="02020603050405020304" pitchFamily="18" charset="0"/>
                <a:cs typeface="OpenSymbol"/>
              </a:rPr>
              <a:t>BookedRoom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chuyển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Room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BookedRoom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BookedRoom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Booking. Quan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BookedRoom</a:t>
            </a:r>
            <a:r>
              <a:rPr lang="en-US" dirty="0">
                <a:solidFill>
                  <a:schemeClr val="tx1"/>
                </a:solidFill>
                <a:effectLst/>
                <a:latin typeface="+mj-lt"/>
                <a:ea typeface="Times New Roman" panose="02020603050405020304" pitchFamily="18" charset="0"/>
                <a:cs typeface="OpenSymbol"/>
              </a:rPr>
              <a:t> + Service -&gt; </a:t>
            </a:r>
            <a:r>
              <a:rPr lang="en-US" dirty="0" err="1">
                <a:solidFill>
                  <a:schemeClr val="tx1"/>
                </a:solidFill>
                <a:effectLst/>
                <a:latin typeface="+mj-lt"/>
                <a:ea typeface="Times New Roman" panose="02020603050405020304" pitchFamily="18" charset="0"/>
                <a:cs typeface="OpenSymbol"/>
              </a:rPr>
              <a:t>UsedService</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chuyển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Service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UsedService</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UsedService</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BookedRoom</a:t>
            </a:r>
            <a:r>
              <a:rPr lang="en-US" dirty="0">
                <a:solidFill>
                  <a:schemeClr val="tx1"/>
                </a:solidFill>
                <a:effectLst/>
                <a:latin typeface="+mj-lt"/>
                <a:ea typeface="Times New Roman" panose="02020603050405020304" pitchFamily="18" charset="0"/>
                <a:cs typeface="OpenSymbol"/>
              </a:rPr>
              <a:t>.</a:t>
            </a: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Bổ</a:t>
            </a:r>
            <a:r>
              <a:rPr lang="en-US" dirty="0">
                <a:solidFill>
                  <a:schemeClr val="tx1"/>
                </a:solidFill>
                <a:effectLst/>
                <a:latin typeface="+mj-lt"/>
                <a:ea typeface="Times New Roman" panose="02020603050405020304" pitchFamily="18" charset="0"/>
                <a:cs typeface="OpenSymbol"/>
              </a:rPr>
              <a:t> sung </a:t>
            </a: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thuộc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tính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tương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ứng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với</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phần</a:t>
            </a:r>
            <a:r>
              <a:rPr lang="en-US" dirty="0">
                <a:solidFill>
                  <a:schemeClr val="tx1"/>
                </a:solidFill>
                <a:effectLst/>
                <a:latin typeface="+mj-lt"/>
                <a:ea typeface="Times New Roman" panose="02020603050405020304" pitchFamily="18" charset="0"/>
                <a:cs typeface="OpenSymbol"/>
              </a:rPr>
              <a:t>.</a:t>
            </a:r>
          </a:p>
        </p:txBody>
      </p:sp>
    </p:spTree>
    <p:extLst>
      <p:ext uri="{BB962C8B-B14F-4D97-AF65-F5344CB8AC3E}">
        <p14:creationId xmlns:p14="http://schemas.microsoft.com/office/powerpoint/2010/main" val="909507060"/>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aa-ET" sz="2800" dirty="0"/>
          </a:p>
        </p:txBody>
      </p:sp>
      <p:sp>
        <p:nvSpPr>
          <p:cNvPr id="6" name="object 4">
            <a:extLst>
              <a:ext uri="{FF2B5EF4-FFF2-40B4-BE49-F238E27FC236}">
                <a16:creationId xmlns:a16="http://schemas.microsoft.com/office/drawing/2014/main" id="{770B2759-5D98-4BF0-A1C9-2E2FB196875D}"/>
              </a:ext>
            </a:extLst>
          </p:cNvPr>
          <p:cNvSpPr/>
          <p:nvPr/>
        </p:nvSpPr>
        <p:spPr>
          <a:xfrm>
            <a:off x="4211263" y="1218150"/>
            <a:ext cx="5401310" cy="505841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9347169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1</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777987" y="1285875"/>
            <a:ext cx="8575813" cy="4692650"/>
          </a:xfrm>
        </p:spPr>
        <p:txBody>
          <a:bodyPr>
            <a:normAutofit/>
          </a:bodyPr>
          <a:lstStyle/>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khái</a:t>
            </a:r>
            <a:r>
              <a:rPr lang="en-US" sz="2000" dirty="0">
                <a:latin typeface="+mj-lt"/>
                <a:cs typeface="Arial" panose="020B0604020202020204" pitchFamily="34" charset="0"/>
              </a:rPr>
              <a:t> </a:t>
            </a:r>
            <a:r>
              <a:rPr lang="en-US" sz="2000" dirty="0" err="1">
                <a:latin typeface="+mj-lt"/>
                <a:cs typeface="Arial" panose="020B0604020202020204" pitchFamily="34" charset="0"/>
              </a:rPr>
              <a:t>niệm</a:t>
            </a:r>
            <a:r>
              <a:rPr lang="en-US" sz="2000" dirty="0">
                <a:latin typeface="+mj-lt"/>
                <a:cs typeface="Arial" panose="020B0604020202020204" pitchFamily="34" charset="0"/>
              </a:rPr>
              <a:t> </a:t>
            </a:r>
            <a:r>
              <a:rPr lang="en-US" sz="2000" dirty="0" err="1">
                <a:latin typeface="+mj-lt"/>
                <a:cs typeface="Arial" panose="020B0604020202020204" pitchFamily="34" charset="0"/>
              </a:rPr>
              <a:t>cơ</a:t>
            </a:r>
            <a:r>
              <a:rPr lang="en-US" sz="2000" dirty="0">
                <a:latin typeface="+mj-lt"/>
                <a:cs typeface="Arial" panose="020B0604020202020204" pitchFamily="34" charset="0"/>
              </a:rPr>
              <a:t> </a:t>
            </a:r>
            <a:r>
              <a:rPr lang="en-US" sz="2000" dirty="0" err="1">
                <a:latin typeface="+mj-lt"/>
                <a:cs typeface="Arial" panose="020B0604020202020204" pitchFamily="34" charset="0"/>
              </a:rPr>
              <a:t>bản</a:t>
            </a:r>
            <a:r>
              <a:rPr lang="en-US" sz="2000" dirty="0">
                <a:latin typeface="+mj-lt"/>
                <a:cs typeface="Arial" panose="020B0604020202020204" pitchFamily="34" charset="0"/>
              </a:rPr>
              <a:t>: </a:t>
            </a:r>
            <a:r>
              <a:rPr lang="en-US" sz="2000" dirty="0" err="1">
                <a:latin typeface="+mj-lt"/>
                <a:cs typeface="Arial" panose="020B0604020202020204" pitchFamily="34" charset="0"/>
              </a:rPr>
              <a:t>khái</a:t>
            </a:r>
            <a:r>
              <a:rPr lang="en-US" sz="2000" dirty="0">
                <a:latin typeface="+mj-lt"/>
                <a:cs typeface="Arial" panose="020B0604020202020204" pitchFamily="34" charset="0"/>
              </a:rPr>
              <a:t> </a:t>
            </a:r>
            <a:r>
              <a:rPr lang="en-US" sz="2000" dirty="0" err="1">
                <a:latin typeface="+mj-lt"/>
                <a:cs typeface="Arial" panose="020B0604020202020204" pitchFamily="34" charset="0"/>
              </a:rPr>
              <a:t>niệm</a:t>
            </a:r>
            <a:r>
              <a:rPr lang="en-US" sz="2000" dirty="0">
                <a:latin typeface="+mj-lt"/>
                <a:cs typeface="Arial" panose="020B0604020202020204" pitchFamily="34" charset="0"/>
              </a:rPr>
              <a:t> </a:t>
            </a:r>
            <a:r>
              <a:rPr lang="en-US" sz="2000" dirty="0" err="1">
                <a:latin typeface="+mj-lt"/>
                <a:cs typeface="Arial" panose="020B0604020202020204" pitchFamily="34" charset="0"/>
              </a:rPr>
              <a:t>về</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r>
              <a:rPr lang="en-US" sz="2000" dirty="0">
                <a:latin typeface="+mj-lt"/>
                <a:cs typeface="Arial" panose="020B0604020202020204" pitchFamily="34" charset="0"/>
              </a:rPr>
              <a:t>, </a:t>
            </a:r>
            <a:r>
              <a:rPr lang="en-US" sz="2000" dirty="0" err="1">
                <a:latin typeface="+mj-lt"/>
                <a:cs typeface="Arial" panose="020B0604020202020204" pitchFamily="34" charset="0"/>
              </a:rPr>
              <a:t>đặc</a:t>
            </a:r>
            <a:r>
              <a:rPr lang="en-US" sz="2000" dirty="0">
                <a:latin typeface="+mj-lt"/>
                <a:cs typeface="Arial" panose="020B0604020202020204" pitchFamily="34" charset="0"/>
              </a:rPr>
              <a:t> </a:t>
            </a:r>
            <a:r>
              <a:rPr lang="en-US" sz="2000" dirty="0" err="1">
                <a:latin typeface="+mj-lt"/>
                <a:cs typeface="Arial" panose="020B0604020202020204" pitchFamily="34" charset="0"/>
              </a:rPr>
              <a:t>trưng</a:t>
            </a:r>
            <a:r>
              <a:rPr lang="en-US" sz="2000" dirty="0">
                <a:latin typeface="+mj-lt"/>
                <a:cs typeface="Arial" panose="020B0604020202020204" pitchFamily="34" charset="0"/>
              </a:rPr>
              <a:t> </a:t>
            </a:r>
            <a:r>
              <a:rPr lang="en-US" sz="2000" dirty="0" err="1">
                <a:latin typeface="+mj-lt"/>
                <a:cs typeface="Arial" panose="020B0604020202020204" pitchFamily="34" charset="0"/>
              </a:rPr>
              <a:t>của</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r>
              <a:rPr lang="en-US" sz="2000" dirty="0">
                <a:latin typeface="+mj-lt"/>
                <a:cs typeface="Arial" panose="020B0604020202020204" pitchFamily="34" charset="0"/>
              </a:rPr>
              <a:t>, </a:t>
            </a:r>
            <a:r>
              <a:rPr lang="en-US" sz="2000" dirty="0" err="1">
                <a:latin typeface="+mj-lt"/>
                <a:cs typeface="Arial" panose="020B0604020202020204" pitchFamily="34" charset="0"/>
              </a:rPr>
              <a:t>công</a:t>
            </a:r>
            <a:r>
              <a:rPr lang="en-US" sz="2000" dirty="0">
                <a:latin typeface="+mj-lt"/>
                <a:cs typeface="Arial" panose="020B0604020202020204" pitchFamily="34" charset="0"/>
              </a:rPr>
              <a:t> </a:t>
            </a:r>
            <a:r>
              <a:rPr lang="en-US" sz="2000" dirty="0" err="1">
                <a:latin typeface="+mj-lt"/>
                <a:cs typeface="Arial" panose="020B0604020202020204" pitchFamily="34" charset="0"/>
              </a:rPr>
              <a:t>nghệ</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Sự</a:t>
            </a:r>
            <a:r>
              <a:rPr lang="en-US" sz="2000" dirty="0">
                <a:latin typeface="+mj-lt"/>
                <a:cs typeface="Arial" panose="020B0604020202020204" pitchFamily="34" charset="0"/>
              </a:rPr>
              <a:t> </a:t>
            </a:r>
            <a:r>
              <a:rPr lang="en-US" sz="2000" dirty="0" err="1">
                <a:latin typeface="+mj-lt"/>
                <a:cs typeface="Arial" panose="020B0604020202020204" pitchFamily="34" charset="0"/>
              </a:rPr>
              <a:t>cần</a:t>
            </a:r>
            <a:r>
              <a:rPr lang="en-US" sz="2000" dirty="0">
                <a:latin typeface="+mj-lt"/>
                <a:cs typeface="Arial" panose="020B0604020202020204" pitchFamily="34" charset="0"/>
              </a:rPr>
              <a:t> </a:t>
            </a:r>
            <a:r>
              <a:rPr lang="en-US" sz="2000" dirty="0" err="1">
                <a:latin typeface="+mj-lt"/>
                <a:cs typeface="Arial" panose="020B0604020202020204" pitchFamily="34" charset="0"/>
              </a:rPr>
              <a:t>thiết</a:t>
            </a:r>
            <a:r>
              <a:rPr lang="en-US" sz="2000" dirty="0">
                <a:latin typeface="+mj-lt"/>
                <a:cs typeface="Arial" panose="020B0604020202020204" pitchFamily="34" charset="0"/>
              </a:rPr>
              <a:t> </a:t>
            </a:r>
            <a:r>
              <a:rPr lang="en-US" sz="2000" dirty="0" err="1">
                <a:latin typeface="+mj-lt"/>
                <a:cs typeface="Arial" panose="020B0604020202020204" pitchFamily="34" charset="0"/>
              </a:rPr>
              <a:t>của</a:t>
            </a:r>
            <a:r>
              <a:rPr lang="en-US" sz="2000" dirty="0">
                <a:latin typeface="+mj-lt"/>
                <a:cs typeface="Arial" panose="020B0604020202020204" pitchFamily="34" charset="0"/>
              </a:rPr>
              <a:t> </a:t>
            </a:r>
            <a:r>
              <a:rPr lang="en-US" sz="2000" dirty="0" err="1">
                <a:latin typeface="+mj-lt"/>
                <a:cs typeface="Arial" panose="020B0604020202020204" pitchFamily="34" charset="0"/>
              </a:rPr>
              <a:t>công</a:t>
            </a:r>
            <a:r>
              <a:rPr lang="en-US" sz="2000" dirty="0">
                <a:latin typeface="+mj-lt"/>
                <a:cs typeface="Arial" panose="020B0604020202020204" pitchFamily="34" charset="0"/>
              </a:rPr>
              <a:t> </a:t>
            </a:r>
            <a:r>
              <a:rPr lang="en-US" sz="2000" dirty="0" err="1">
                <a:latin typeface="+mj-lt"/>
                <a:cs typeface="Arial" panose="020B0604020202020204" pitchFamily="34" charset="0"/>
              </a:rPr>
              <a:t>nghệ</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r>
              <a:rPr lang="en-US" sz="2000" dirty="0">
                <a:latin typeface="+mj-lt"/>
                <a:cs typeface="Arial" panose="020B0604020202020204" pitchFamily="34" charset="0"/>
              </a:rPr>
              <a:t>: </a:t>
            </a:r>
            <a:r>
              <a:rPr lang="en-US" sz="2000" dirty="0" err="1">
                <a:latin typeface="+mj-lt"/>
                <a:cs typeface="Arial" panose="020B0604020202020204" pitchFamily="34" charset="0"/>
              </a:rPr>
              <a:t>tại</a:t>
            </a:r>
            <a:r>
              <a:rPr lang="en-US" sz="2000" dirty="0">
                <a:latin typeface="+mj-lt"/>
                <a:cs typeface="Arial" panose="020B0604020202020204" pitchFamily="34" charset="0"/>
              </a:rPr>
              <a:t> </a:t>
            </a:r>
            <a:r>
              <a:rPr lang="en-US" sz="2000" dirty="0" err="1">
                <a:latin typeface="+mj-lt"/>
                <a:cs typeface="Arial" panose="020B0604020202020204" pitchFamily="34" charset="0"/>
              </a:rPr>
              <a:t>sao</a:t>
            </a:r>
            <a:r>
              <a:rPr lang="en-US" sz="2000" dirty="0">
                <a:latin typeface="+mj-lt"/>
                <a:cs typeface="Arial" panose="020B0604020202020204" pitchFamily="34" charset="0"/>
              </a:rPr>
              <a:t> </a:t>
            </a:r>
            <a:r>
              <a:rPr lang="en-US" sz="2000" dirty="0" err="1">
                <a:latin typeface="+mj-lt"/>
                <a:cs typeface="Arial" panose="020B0604020202020204" pitchFamily="34" charset="0"/>
              </a:rPr>
              <a:t>cần</a:t>
            </a:r>
            <a:r>
              <a:rPr lang="en-US" sz="2000" dirty="0">
                <a:latin typeface="+mj-lt"/>
                <a:cs typeface="Arial" panose="020B0604020202020204" pitchFamily="34" charset="0"/>
              </a:rPr>
              <a:t> </a:t>
            </a:r>
            <a:r>
              <a:rPr lang="en-US" sz="2000" dirty="0" err="1">
                <a:latin typeface="+mj-lt"/>
                <a:cs typeface="Arial" panose="020B0604020202020204" pitchFamily="34" charset="0"/>
              </a:rPr>
              <a:t>có</a:t>
            </a:r>
            <a:r>
              <a:rPr lang="en-US" sz="2000" dirty="0">
                <a:latin typeface="+mj-lt"/>
                <a:cs typeface="Arial" panose="020B0604020202020204" pitchFamily="34" charset="0"/>
              </a:rPr>
              <a:t> </a:t>
            </a:r>
            <a:r>
              <a:rPr lang="en-US" sz="2000" dirty="0" err="1">
                <a:latin typeface="+mj-lt"/>
                <a:cs typeface="Arial" panose="020B0604020202020204" pitchFamily="34" charset="0"/>
              </a:rPr>
              <a:t>công</a:t>
            </a:r>
            <a:r>
              <a:rPr lang="en-US" sz="2000" dirty="0">
                <a:latin typeface="+mj-lt"/>
                <a:cs typeface="Arial" panose="020B0604020202020204" pitchFamily="34" charset="0"/>
              </a:rPr>
              <a:t> </a:t>
            </a:r>
            <a:r>
              <a:rPr lang="en-US" sz="2000" dirty="0" err="1">
                <a:latin typeface="+mj-lt"/>
                <a:cs typeface="Arial" panose="020B0604020202020204" pitchFamily="34" charset="0"/>
              </a:rPr>
              <a:t>nghệ</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r>
              <a:rPr lang="en-US" sz="2000" dirty="0">
                <a:latin typeface="+mj-lt"/>
                <a:cs typeface="Arial" panose="020B0604020202020204" pitchFamily="34" charset="0"/>
              </a:rPr>
              <a:t>, </a:t>
            </a:r>
            <a:r>
              <a:rPr lang="en-US" sz="2000" dirty="0" err="1">
                <a:latin typeface="+mj-lt"/>
                <a:cs typeface="Arial" panose="020B0604020202020204" pitchFamily="34" charset="0"/>
              </a:rPr>
              <a:t>gồm</a:t>
            </a:r>
            <a:r>
              <a:rPr lang="en-US" sz="2000" dirty="0">
                <a:latin typeface="+mj-lt"/>
                <a:cs typeface="Arial" panose="020B0604020202020204" pitchFamily="34" charset="0"/>
              </a:rPr>
              <a:t> </a:t>
            </a:r>
            <a:r>
              <a:rPr lang="en-US" sz="2000" dirty="0" err="1">
                <a:latin typeface="+mj-lt"/>
                <a:cs typeface="Arial" panose="020B0604020202020204" pitchFamily="34" charset="0"/>
              </a:rPr>
              <a:t>những</a:t>
            </a:r>
            <a:r>
              <a:rPr lang="en-US" sz="2000" dirty="0">
                <a:latin typeface="+mj-lt"/>
                <a:cs typeface="Arial" panose="020B0604020202020204" pitchFamily="34" charset="0"/>
              </a:rPr>
              <a:t> </a:t>
            </a:r>
            <a:r>
              <a:rPr lang="en-US" sz="2000" dirty="0" err="1">
                <a:latin typeface="+mj-lt"/>
                <a:cs typeface="Arial" panose="020B0604020202020204" pitchFamily="34" charset="0"/>
              </a:rPr>
              <a:t>thành</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gì</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vấn</a:t>
            </a:r>
            <a:r>
              <a:rPr lang="en-US" sz="2000" dirty="0">
                <a:latin typeface="+mj-lt"/>
                <a:cs typeface="Arial" panose="020B0604020202020204" pitchFamily="34" charset="0"/>
              </a:rPr>
              <a:t> </a:t>
            </a:r>
            <a:r>
              <a:rPr lang="en-US" sz="2000" dirty="0" err="1">
                <a:latin typeface="+mj-lt"/>
                <a:cs typeface="Arial" panose="020B0604020202020204" pitchFamily="34" charset="0"/>
              </a:rPr>
              <a:t>đề</a:t>
            </a:r>
            <a:r>
              <a:rPr lang="en-US" sz="2000" dirty="0">
                <a:latin typeface="+mj-lt"/>
                <a:cs typeface="Arial" panose="020B0604020202020204" pitchFamily="34" charset="0"/>
              </a:rPr>
              <a:t> </a:t>
            </a:r>
            <a:r>
              <a:rPr lang="en-US" sz="2000" dirty="0" err="1">
                <a:latin typeface="+mj-lt"/>
                <a:cs typeface="Arial" panose="020B0604020202020204" pitchFamily="34" charset="0"/>
              </a:rPr>
              <a:t>thường</a:t>
            </a:r>
            <a:r>
              <a:rPr lang="en-US" sz="2000" dirty="0">
                <a:latin typeface="+mj-lt"/>
                <a:cs typeface="Arial" panose="020B0604020202020204" pitchFamily="34" charset="0"/>
              </a:rPr>
              <a:t> </a:t>
            </a:r>
            <a:r>
              <a:rPr lang="en-US" sz="2000" dirty="0" err="1">
                <a:latin typeface="+mj-lt"/>
                <a:cs typeface="Arial" panose="020B0604020202020204" pitchFamily="34" charset="0"/>
              </a:rPr>
              <a:t>gặp</a:t>
            </a:r>
            <a:r>
              <a:rPr lang="en-US" sz="2000" dirty="0">
                <a:latin typeface="+mj-lt"/>
                <a:cs typeface="Arial" panose="020B0604020202020204" pitchFamily="34" charset="0"/>
              </a:rPr>
              <a:t> </a:t>
            </a:r>
            <a:r>
              <a:rPr lang="en-US" sz="2000" dirty="0" err="1">
                <a:latin typeface="+mj-lt"/>
                <a:cs typeface="Arial" panose="020B0604020202020204" pitchFamily="34" charset="0"/>
              </a:rPr>
              <a:t>khi</a:t>
            </a:r>
            <a:r>
              <a:rPr lang="en-US" sz="2000" dirty="0">
                <a:latin typeface="+mj-lt"/>
                <a:cs typeface="Arial" panose="020B0604020202020204" pitchFamily="34" charset="0"/>
              </a:rPr>
              <a:t> </a:t>
            </a:r>
            <a:r>
              <a:rPr lang="en-US" sz="2000" dirty="0" err="1">
                <a:latin typeface="+mj-lt"/>
                <a:cs typeface="Arial" panose="020B0604020202020204" pitchFamily="34" charset="0"/>
              </a:rPr>
              <a:t>phát</a:t>
            </a:r>
            <a:r>
              <a:rPr lang="en-US" sz="2000" dirty="0">
                <a:latin typeface="+mj-lt"/>
                <a:cs typeface="Arial" panose="020B0604020202020204" pitchFamily="34" charset="0"/>
              </a:rPr>
              <a:t> </a:t>
            </a:r>
            <a:r>
              <a:rPr lang="en-US" sz="2000" dirty="0" err="1">
                <a:latin typeface="+mj-lt"/>
                <a:cs typeface="Arial" panose="020B0604020202020204" pitchFamily="34" charset="0"/>
              </a:rPr>
              <a:t>triển</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vi-VN" sz="2000" dirty="0">
              <a:solidFill>
                <a:schemeClr val="tx1"/>
              </a:solidFill>
            </a:endParaRPr>
          </a:p>
        </p:txBody>
      </p:sp>
    </p:spTree>
    <p:extLst>
      <p:ext uri="{BB962C8B-B14F-4D97-AF65-F5344CB8AC3E}">
        <p14:creationId xmlns:p14="http://schemas.microsoft.com/office/powerpoint/2010/main" val="2663224517"/>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aa-ET" sz="2800" dirty="0"/>
          </a:p>
        </p:txBody>
      </p:sp>
      <p:pic>
        <p:nvPicPr>
          <p:cNvPr id="6146" name="Picture 2">
            <a:extLst>
              <a:ext uri="{FF2B5EF4-FFF2-40B4-BE49-F238E27FC236}">
                <a16:creationId xmlns:a16="http://schemas.microsoft.com/office/drawing/2014/main" id="{8E959BDD-0DE3-43C5-BC31-8064C99F99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0863" y="1243772"/>
            <a:ext cx="7807394" cy="46881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9198644"/>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74843" y="1082675"/>
            <a:ext cx="9044609" cy="4692650"/>
          </a:xfrm>
        </p:spPr>
        <p:txBody>
          <a:bodyPr>
            <a:noAutofit/>
          </a:bodyPr>
          <a:lstStyle/>
          <a:p>
            <a:pPr marL="12700" marR="323850">
              <a:spcBef>
                <a:spcPts val="100"/>
              </a:spcBef>
            </a:pPr>
            <a:r>
              <a:rPr lang="en-US" sz="2000" b="1" spc="-5" dirty="0" err="1">
                <a:solidFill>
                  <a:schemeClr val="tx1"/>
                </a:solidFill>
                <a:latin typeface="Arial"/>
                <a:cs typeface="Arial"/>
              </a:rPr>
              <a:t>Thiết</a:t>
            </a:r>
            <a:r>
              <a:rPr lang="en-US" sz="2000" b="1" spc="-5" dirty="0">
                <a:solidFill>
                  <a:schemeClr val="tx1"/>
                </a:solidFill>
                <a:latin typeface="Arial"/>
                <a:cs typeface="Arial"/>
              </a:rPr>
              <a:t> </a:t>
            </a:r>
            <a:r>
              <a:rPr lang="en-US" sz="2000" b="1" spc="-5" dirty="0" err="1">
                <a:solidFill>
                  <a:schemeClr val="tx1"/>
                </a:solidFill>
                <a:latin typeface="Arial"/>
                <a:cs typeface="Arial"/>
              </a:rPr>
              <a:t>kế</a:t>
            </a:r>
            <a:r>
              <a:rPr lang="en-US" sz="2000" b="1" spc="-5" dirty="0">
                <a:solidFill>
                  <a:schemeClr val="tx1"/>
                </a:solidFill>
                <a:latin typeface="Arial"/>
                <a:cs typeface="Arial"/>
              </a:rPr>
              <a:t> </a:t>
            </a:r>
            <a:r>
              <a:rPr lang="en-US" sz="2000" b="1" spc="-5" dirty="0" err="1">
                <a:solidFill>
                  <a:schemeClr val="tx1"/>
                </a:solidFill>
                <a:latin typeface="Arial"/>
                <a:cs typeface="Arial"/>
              </a:rPr>
              <a:t>cơ</a:t>
            </a:r>
            <a:r>
              <a:rPr lang="en-US" sz="2000" b="1" spc="-5" dirty="0">
                <a:solidFill>
                  <a:schemeClr val="tx1"/>
                </a:solidFill>
                <a:latin typeface="Arial"/>
                <a:cs typeface="Arial"/>
              </a:rPr>
              <a:t> </a:t>
            </a:r>
            <a:r>
              <a:rPr lang="en-US" sz="2000" b="1" spc="-5" dirty="0" err="1">
                <a:solidFill>
                  <a:schemeClr val="tx1"/>
                </a:solidFill>
                <a:latin typeface="Arial"/>
                <a:cs typeface="Arial"/>
              </a:rPr>
              <a:t>sở</a:t>
            </a:r>
            <a:r>
              <a:rPr lang="en-US" sz="2000" b="1" spc="-5" dirty="0">
                <a:solidFill>
                  <a:schemeClr val="tx1"/>
                </a:solidFill>
                <a:latin typeface="Arial"/>
                <a:cs typeface="Arial"/>
              </a:rPr>
              <a:t> </a:t>
            </a:r>
            <a:r>
              <a:rPr lang="en-US" sz="2000" b="1" spc="-5" dirty="0" err="1">
                <a:solidFill>
                  <a:schemeClr val="tx1"/>
                </a:solidFill>
                <a:latin typeface="Arial"/>
                <a:cs typeface="Arial"/>
              </a:rPr>
              <a:t>dữ</a:t>
            </a:r>
            <a:r>
              <a:rPr lang="en-US" sz="2000" b="1" spc="-5" dirty="0">
                <a:solidFill>
                  <a:schemeClr val="tx1"/>
                </a:solidFill>
                <a:latin typeface="Arial"/>
                <a:cs typeface="Arial"/>
              </a:rPr>
              <a:t> </a:t>
            </a:r>
            <a:r>
              <a:rPr lang="en-US" sz="2000" b="1" spc="-5" dirty="0" err="1">
                <a:solidFill>
                  <a:schemeClr val="tx1"/>
                </a:solidFill>
                <a:latin typeface="Arial"/>
                <a:cs typeface="Arial"/>
              </a:rPr>
              <a:t>liệu</a:t>
            </a:r>
            <a:r>
              <a:rPr lang="en-US" sz="2000" b="1" spc="-5" dirty="0">
                <a:solidFill>
                  <a:schemeClr val="tx1"/>
                </a:solidFill>
                <a:latin typeface="Arial"/>
                <a:cs typeface="Arial"/>
              </a:rPr>
              <a:t>:</a:t>
            </a:r>
          </a:p>
          <a:p>
            <a:pPr marL="12700" marR="323850">
              <a:spcBef>
                <a:spcPts val="100"/>
              </a:spcBef>
            </a:pPr>
            <a:r>
              <a:rPr lang="vi-VN" sz="2000" spc="-5" dirty="0">
                <a:solidFill>
                  <a:schemeClr val="tx1"/>
                </a:solidFill>
                <a:latin typeface="Arial"/>
                <a:cs typeface="Arial"/>
              </a:rPr>
              <a:t>B1: Mỗi lớp thực </a:t>
            </a:r>
            <a:r>
              <a:rPr lang="vi-VN" sz="2000" dirty="0">
                <a:solidFill>
                  <a:schemeClr val="tx1"/>
                </a:solidFill>
                <a:latin typeface="Arial"/>
                <a:cs typeface="Arial"/>
              </a:rPr>
              <a:t>thể </a:t>
            </a:r>
            <a:r>
              <a:rPr lang="vi-VN" sz="2000" spc="-5" dirty="0">
                <a:solidFill>
                  <a:schemeClr val="tx1"/>
                </a:solidFill>
                <a:latin typeface="Arial"/>
                <a:cs typeface="Arial"/>
              </a:rPr>
              <a:t>đề </a:t>
            </a:r>
            <a:r>
              <a:rPr lang="vi-VN" sz="2000" spc="-10" dirty="0">
                <a:solidFill>
                  <a:schemeClr val="tx1"/>
                </a:solidFill>
                <a:latin typeface="Arial"/>
                <a:cs typeface="Arial"/>
              </a:rPr>
              <a:t>xuất </a:t>
            </a:r>
            <a:r>
              <a:rPr lang="vi-VN" sz="2000" spc="-5" dirty="0">
                <a:solidFill>
                  <a:schemeClr val="tx1"/>
                </a:solidFill>
                <a:latin typeface="Arial"/>
                <a:cs typeface="Arial"/>
              </a:rPr>
              <a:t>thành một bảng tương  ứng trong </a:t>
            </a:r>
            <a:r>
              <a:rPr lang="vi-VN" sz="2000" spc="-10" dirty="0">
                <a:solidFill>
                  <a:schemeClr val="tx1"/>
                </a:solidFill>
                <a:latin typeface="Arial"/>
                <a:cs typeface="Arial"/>
              </a:rPr>
              <a:t>CSDL</a:t>
            </a:r>
            <a:endParaRPr lang="vi-VN" sz="2000" dirty="0">
              <a:solidFill>
                <a:schemeClr val="tx1"/>
              </a:solidFill>
              <a:latin typeface="Arial"/>
              <a:cs typeface="Arial"/>
            </a:endParaRPr>
          </a:p>
          <a:p>
            <a:pPr marL="12700" marR="344805">
              <a:spcBef>
                <a:spcPts val="800"/>
              </a:spcBef>
            </a:pPr>
            <a:r>
              <a:rPr lang="vi-VN" sz="2000" spc="-5" dirty="0">
                <a:solidFill>
                  <a:schemeClr val="tx1"/>
                </a:solidFill>
                <a:latin typeface="Arial"/>
                <a:cs typeface="Arial"/>
              </a:rPr>
              <a:t>B2: Với mỗi lớp </a:t>
            </a:r>
            <a:r>
              <a:rPr lang="vi-VN" sz="2000" dirty="0">
                <a:solidFill>
                  <a:schemeClr val="tx1"/>
                </a:solidFill>
                <a:latin typeface="Arial"/>
                <a:cs typeface="Arial"/>
              </a:rPr>
              <a:t>thực </a:t>
            </a:r>
            <a:r>
              <a:rPr lang="vi-VN" sz="2000" spc="-5" dirty="0">
                <a:solidFill>
                  <a:schemeClr val="tx1"/>
                </a:solidFill>
                <a:latin typeface="Arial"/>
                <a:cs typeface="Arial"/>
              </a:rPr>
              <a:t>thể, lấy các thuộc </a:t>
            </a:r>
            <a:r>
              <a:rPr lang="vi-VN" sz="2000" dirty="0">
                <a:solidFill>
                  <a:schemeClr val="tx1"/>
                </a:solidFill>
                <a:latin typeface="Arial"/>
                <a:cs typeface="Arial"/>
              </a:rPr>
              <a:t>tính </a:t>
            </a:r>
            <a:r>
              <a:rPr lang="vi-VN" sz="2000" spc="-5" dirty="0">
                <a:solidFill>
                  <a:schemeClr val="tx1"/>
                </a:solidFill>
                <a:latin typeface="Arial"/>
                <a:cs typeface="Arial"/>
              </a:rPr>
              <a:t>kiểu </a:t>
            </a:r>
            <a:r>
              <a:rPr lang="vi-VN" sz="2000" dirty="0">
                <a:solidFill>
                  <a:schemeClr val="tx1"/>
                </a:solidFill>
                <a:latin typeface="Arial"/>
                <a:cs typeface="Arial"/>
              </a:rPr>
              <a:t>cơ  </a:t>
            </a:r>
            <a:r>
              <a:rPr lang="vi-VN" sz="2000" spc="-5" dirty="0">
                <a:solidFill>
                  <a:schemeClr val="tx1"/>
                </a:solidFill>
                <a:latin typeface="Arial"/>
                <a:cs typeface="Arial"/>
              </a:rPr>
              <a:t>bản (không </a:t>
            </a:r>
            <a:r>
              <a:rPr lang="vi-VN" sz="2000" spc="-10" dirty="0">
                <a:solidFill>
                  <a:schemeClr val="tx1"/>
                </a:solidFill>
                <a:latin typeface="Arial"/>
                <a:cs typeface="Arial"/>
              </a:rPr>
              <a:t>phải </a:t>
            </a:r>
            <a:r>
              <a:rPr lang="vi-VN" sz="2000" spc="-5" dirty="0">
                <a:solidFill>
                  <a:schemeClr val="tx1"/>
                </a:solidFill>
                <a:latin typeface="Arial"/>
                <a:cs typeface="Arial"/>
              </a:rPr>
              <a:t>kiểu lớp thực </a:t>
            </a:r>
            <a:r>
              <a:rPr lang="vi-VN" sz="2000" dirty="0">
                <a:solidFill>
                  <a:schemeClr val="tx1"/>
                </a:solidFill>
                <a:latin typeface="Arial"/>
                <a:cs typeface="Arial"/>
              </a:rPr>
              <a:t>thể </a:t>
            </a:r>
            <a:r>
              <a:rPr lang="vi-VN" sz="2000" spc="-5" dirty="0">
                <a:solidFill>
                  <a:schemeClr val="tx1"/>
                </a:solidFill>
                <a:latin typeface="Arial"/>
                <a:cs typeface="Arial"/>
              </a:rPr>
              <a:t>khác) làm thuộc  </a:t>
            </a:r>
            <a:r>
              <a:rPr lang="vi-VN" sz="2000" dirty="0">
                <a:solidFill>
                  <a:schemeClr val="tx1"/>
                </a:solidFill>
                <a:latin typeface="Arial"/>
                <a:cs typeface="Arial"/>
              </a:rPr>
              <a:t>tính cho </a:t>
            </a:r>
            <a:r>
              <a:rPr lang="vi-VN" sz="2000" spc="-5" dirty="0">
                <a:solidFill>
                  <a:schemeClr val="tx1"/>
                </a:solidFill>
                <a:latin typeface="Arial"/>
                <a:cs typeface="Arial"/>
              </a:rPr>
              <a:t>bảng tương ứng </a:t>
            </a:r>
            <a:r>
              <a:rPr lang="vi-VN" sz="2000" dirty="0">
                <a:solidFill>
                  <a:schemeClr val="tx1"/>
                </a:solidFill>
                <a:latin typeface="Arial"/>
                <a:cs typeface="Arial"/>
              </a:rPr>
              <a:t>với </a:t>
            </a:r>
            <a:r>
              <a:rPr lang="vi-VN" sz="2000" spc="-5" dirty="0">
                <a:solidFill>
                  <a:schemeClr val="tx1"/>
                </a:solidFill>
                <a:latin typeface="Arial"/>
                <a:cs typeface="Arial"/>
              </a:rPr>
              <a:t>lớp thực </a:t>
            </a:r>
            <a:r>
              <a:rPr lang="vi-VN" sz="2000" dirty="0">
                <a:solidFill>
                  <a:schemeClr val="tx1"/>
                </a:solidFill>
                <a:latin typeface="Arial"/>
                <a:cs typeface="Arial"/>
              </a:rPr>
              <a:t>thể</a:t>
            </a:r>
            <a:r>
              <a:rPr lang="vi-VN" sz="2000" spc="-45" dirty="0">
                <a:solidFill>
                  <a:schemeClr val="tx1"/>
                </a:solidFill>
                <a:latin typeface="Arial"/>
                <a:cs typeface="Arial"/>
              </a:rPr>
              <a:t> </a:t>
            </a:r>
            <a:r>
              <a:rPr lang="vi-VN" sz="2000" spc="-10" dirty="0">
                <a:solidFill>
                  <a:schemeClr val="tx1"/>
                </a:solidFill>
                <a:latin typeface="Arial"/>
                <a:cs typeface="Arial"/>
              </a:rPr>
              <a:t>đó.</a:t>
            </a:r>
            <a:endParaRPr lang="vi-VN" sz="2000" dirty="0">
              <a:solidFill>
                <a:schemeClr val="tx1"/>
              </a:solidFill>
              <a:latin typeface="Arial"/>
              <a:cs typeface="Arial"/>
            </a:endParaRPr>
          </a:p>
          <a:p>
            <a:pPr marL="12700" marR="5080" algn="just">
              <a:spcBef>
                <a:spcPts val="800"/>
              </a:spcBef>
            </a:pPr>
            <a:r>
              <a:rPr lang="vi-VN" sz="2000" spc="-5" dirty="0">
                <a:solidFill>
                  <a:schemeClr val="tx1"/>
                </a:solidFill>
                <a:latin typeface="Arial"/>
                <a:cs typeface="Arial"/>
              </a:rPr>
              <a:t>B3: Giữa </a:t>
            </a:r>
            <a:r>
              <a:rPr lang="vi-VN" sz="2000" spc="-10" dirty="0">
                <a:solidFill>
                  <a:schemeClr val="tx1"/>
                </a:solidFill>
                <a:latin typeface="Arial"/>
                <a:cs typeface="Arial"/>
              </a:rPr>
              <a:t>hai </a:t>
            </a:r>
            <a:r>
              <a:rPr lang="vi-VN" sz="2000" spc="-5" dirty="0">
                <a:solidFill>
                  <a:schemeClr val="tx1"/>
                </a:solidFill>
                <a:latin typeface="Arial"/>
                <a:cs typeface="Arial"/>
              </a:rPr>
              <a:t>lớp </a:t>
            </a:r>
            <a:r>
              <a:rPr lang="vi-VN" sz="2000" dirty="0">
                <a:solidFill>
                  <a:schemeClr val="tx1"/>
                </a:solidFill>
                <a:latin typeface="Arial"/>
                <a:cs typeface="Arial"/>
              </a:rPr>
              <a:t>có </a:t>
            </a:r>
            <a:r>
              <a:rPr lang="vi-VN" sz="2000" spc="-5" dirty="0">
                <a:solidFill>
                  <a:schemeClr val="tx1"/>
                </a:solidFill>
                <a:latin typeface="Arial"/>
                <a:cs typeface="Arial"/>
              </a:rPr>
              <a:t>quan hệ thành </a:t>
            </a:r>
            <a:r>
              <a:rPr lang="vi-VN" sz="2000" spc="-10" dirty="0">
                <a:solidFill>
                  <a:schemeClr val="tx1"/>
                </a:solidFill>
                <a:latin typeface="Arial"/>
                <a:cs typeface="Arial"/>
              </a:rPr>
              <a:t>phần, </a:t>
            </a:r>
            <a:r>
              <a:rPr lang="vi-VN" sz="2000" spc="-5" dirty="0">
                <a:solidFill>
                  <a:schemeClr val="tx1"/>
                </a:solidFill>
                <a:latin typeface="Arial"/>
                <a:cs typeface="Arial"/>
              </a:rPr>
              <a:t>liên </a:t>
            </a:r>
            <a:r>
              <a:rPr lang="vi-VN" sz="2000" dirty="0">
                <a:solidFill>
                  <a:schemeClr val="tx1"/>
                </a:solidFill>
                <a:latin typeface="Arial"/>
                <a:cs typeface="Arial"/>
              </a:rPr>
              <a:t>kết, </a:t>
            </a:r>
            <a:r>
              <a:rPr lang="vi-VN" sz="2000" spc="-5" dirty="0">
                <a:solidFill>
                  <a:schemeClr val="tx1"/>
                </a:solidFill>
                <a:latin typeface="Arial"/>
                <a:cs typeface="Arial"/>
              </a:rPr>
              <a:t>hợp  </a:t>
            </a:r>
            <a:r>
              <a:rPr lang="vi-VN" sz="2000" dirty="0">
                <a:solidFill>
                  <a:schemeClr val="tx1"/>
                </a:solidFill>
                <a:latin typeface="Arial"/>
                <a:cs typeface="Arial"/>
              </a:rPr>
              <a:t>thì </a:t>
            </a:r>
            <a:r>
              <a:rPr lang="vi-VN" sz="2000" spc="-5" dirty="0">
                <a:solidFill>
                  <a:schemeClr val="tx1"/>
                </a:solidFill>
                <a:latin typeface="Arial"/>
                <a:cs typeface="Arial"/>
              </a:rPr>
              <a:t>giữa </a:t>
            </a:r>
            <a:r>
              <a:rPr lang="vi-VN" sz="2000" spc="-10" dirty="0">
                <a:solidFill>
                  <a:schemeClr val="tx1"/>
                </a:solidFill>
                <a:latin typeface="Arial"/>
                <a:cs typeface="Arial"/>
              </a:rPr>
              <a:t>hai bảng </a:t>
            </a:r>
            <a:r>
              <a:rPr lang="vi-VN" sz="2000" spc="-5" dirty="0">
                <a:solidFill>
                  <a:schemeClr val="tx1"/>
                </a:solidFill>
                <a:latin typeface="Arial"/>
                <a:cs typeface="Arial"/>
              </a:rPr>
              <a:t>tương ứng phải </a:t>
            </a:r>
            <a:r>
              <a:rPr lang="vi-VN" sz="2000" dirty="0">
                <a:solidFill>
                  <a:schemeClr val="tx1"/>
                </a:solidFill>
                <a:latin typeface="Arial"/>
                <a:cs typeface="Arial"/>
              </a:rPr>
              <a:t>có </a:t>
            </a:r>
            <a:r>
              <a:rPr lang="vi-VN" sz="2000" spc="-5" dirty="0">
                <a:solidFill>
                  <a:schemeClr val="tx1"/>
                </a:solidFill>
                <a:latin typeface="Arial"/>
                <a:cs typeface="Arial"/>
              </a:rPr>
              <a:t>quan hệ n-n, 1-n  hoặc 1-1, tùy từng trường</a:t>
            </a:r>
            <a:r>
              <a:rPr lang="vi-VN" sz="2000" spc="20" dirty="0">
                <a:solidFill>
                  <a:schemeClr val="tx1"/>
                </a:solidFill>
                <a:latin typeface="Arial"/>
                <a:cs typeface="Arial"/>
              </a:rPr>
              <a:t> </a:t>
            </a:r>
            <a:r>
              <a:rPr lang="vi-VN" sz="2000" spc="-10" dirty="0">
                <a:solidFill>
                  <a:schemeClr val="tx1"/>
                </a:solidFill>
                <a:latin typeface="Arial"/>
                <a:cs typeface="Arial"/>
              </a:rPr>
              <a:t>hợp.</a:t>
            </a:r>
            <a:endParaRPr lang="vi-VN" sz="2000" dirty="0">
              <a:solidFill>
                <a:schemeClr val="tx1"/>
              </a:solidFill>
              <a:latin typeface="Arial"/>
              <a:cs typeface="Arial"/>
            </a:endParaRPr>
          </a:p>
          <a:p>
            <a:pPr marL="12700" marR="173355" algn="just">
              <a:spcBef>
                <a:spcPts val="800"/>
              </a:spcBef>
            </a:pPr>
            <a:r>
              <a:rPr lang="vi-VN" sz="2000" spc="-5" dirty="0">
                <a:solidFill>
                  <a:schemeClr val="tx1"/>
                </a:solidFill>
                <a:latin typeface="Arial"/>
                <a:cs typeface="Arial"/>
              </a:rPr>
              <a:t>B4: </a:t>
            </a:r>
            <a:r>
              <a:rPr lang="vi-VN" sz="2000" spc="-10" dirty="0">
                <a:solidFill>
                  <a:schemeClr val="tx1"/>
                </a:solidFill>
                <a:latin typeface="Arial"/>
                <a:cs typeface="Arial"/>
              </a:rPr>
              <a:t>Định nghĩa </a:t>
            </a:r>
            <a:r>
              <a:rPr lang="vi-VN" sz="2000" spc="-5" dirty="0">
                <a:solidFill>
                  <a:schemeClr val="tx1"/>
                </a:solidFill>
                <a:latin typeface="Arial"/>
                <a:cs typeface="Arial"/>
              </a:rPr>
              <a:t>khóa chính </a:t>
            </a:r>
            <a:r>
              <a:rPr lang="vi-VN" sz="2000" dirty="0">
                <a:solidFill>
                  <a:schemeClr val="tx1"/>
                </a:solidFill>
                <a:latin typeface="Arial"/>
                <a:cs typeface="Arial"/>
              </a:rPr>
              <a:t>và </a:t>
            </a:r>
            <a:r>
              <a:rPr lang="vi-VN" sz="2000" spc="-5" dirty="0">
                <a:solidFill>
                  <a:schemeClr val="tx1"/>
                </a:solidFill>
                <a:latin typeface="Arial"/>
                <a:cs typeface="Arial"/>
              </a:rPr>
              <a:t>khóa </a:t>
            </a:r>
            <a:r>
              <a:rPr lang="vi-VN" sz="2000" spc="-10" dirty="0">
                <a:solidFill>
                  <a:schemeClr val="tx1"/>
                </a:solidFill>
                <a:latin typeface="Arial"/>
                <a:cs typeface="Arial"/>
              </a:rPr>
              <a:t>ngoài </a:t>
            </a:r>
            <a:r>
              <a:rPr lang="vi-VN" sz="2000" spc="-5" dirty="0">
                <a:solidFill>
                  <a:schemeClr val="tx1"/>
                </a:solidFill>
                <a:latin typeface="Arial"/>
                <a:cs typeface="Arial"/>
              </a:rPr>
              <a:t>tương ứng  </a:t>
            </a:r>
            <a:r>
              <a:rPr lang="vi-VN" sz="2000" dirty="0">
                <a:solidFill>
                  <a:schemeClr val="tx1"/>
                </a:solidFill>
                <a:latin typeface="Arial"/>
                <a:cs typeface="Arial"/>
              </a:rPr>
              <a:t>với </a:t>
            </a:r>
            <a:r>
              <a:rPr lang="vi-VN" sz="2000" spc="-5" dirty="0">
                <a:solidFill>
                  <a:schemeClr val="tx1"/>
                </a:solidFill>
                <a:latin typeface="Arial"/>
                <a:cs typeface="Arial"/>
              </a:rPr>
              <a:t>các quan hệ </a:t>
            </a:r>
            <a:r>
              <a:rPr lang="vi-VN" sz="2000" spc="-10" dirty="0">
                <a:solidFill>
                  <a:schemeClr val="tx1"/>
                </a:solidFill>
                <a:latin typeface="Arial"/>
                <a:cs typeface="Arial"/>
              </a:rPr>
              <a:t>giữa </a:t>
            </a:r>
            <a:r>
              <a:rPr lang="vi-VN" sz="2000" spc="-5" dirty="0">
                <a:solidFill>
                  <a:schemeClr val="tx1"/>
                </a:solidFill>
                <a:latin typeface="Arial"/>
                <a:cs typeface="Arial"/>
              </a:rPr>
              <a:t>các</a:t>
            </a:r>
            <a:r>
              <a:rPr lang="vi-VN" sz="2000" spc="5" dirty="0">
                <a:solidFill>
                  <a:schemeClr val="tx1"/>
                </a:solidFill>
                <a:latin typeface="Arial"/>
                <a:cs typeface="Arial"/>
              </a:rPr>
              <a:t> </a:t>
            </a:r>
            <a:r>
              <a:rPr lang="vi-VN" sz="2000" spc="-5" dirty="0">
                <a:solidFill>
                  <a:schemeClr val="tx1"/>
                </a:solidFill>
                <a:latin typeface="Arial"/>
                <a:cs typeface="Arial"/>
              </a:rPr>
              <a:t>bảng</a:t>
            </a:r>
            <a:endParaRPr lang="vi-VN" sz="2000" dirty="0">
              <a:solidFill>
                <a:schemeClr val="tx1"/>
              </a:solidFill>
              <a:latin typeface="Arial"/>
              <a:cs typeface="Arial"/>
            </a:endParaRPr>
          </a:p>
          <a:p>
            <a:pPr marL="12700" algn="just">
              <a:spcBef>
                <a:spcPts val="800"/>
              </a:spcBef>
            </a:pPr>
            <a:r>
              <a:rPr lang="vi-VN" sz="2000" spc="-5" dirty="0">
                <a:solidFill>
                  <a:schemeClr val="tx1"/>
                </a:solidFill>
                <a:latin typeface="Arial"/>
                <a:cs typeface="Arial"/>
              </a:rPr>
              <a:t>B5: Gộp bảng nếu </a:t>
            </a:r>
            <a:r>
              <a:rPr lang="vi-VN" sz="2000" dirty="0">
                <a:solidFill>
                  <a:schemeClr val="tx1"/>
                </a:solidFill>
                <a:latin typeface="Arial"/>
                <a:cs typeface="Arial"/>
              </a:rPr>
              <a:t>có </a:t>
            </a:r>
            <a:r>
              <a:rPr lang="vi-VN" sz="2000" spc="-10" dirty="0">
                <a:solidFill>
                  <a:schemeClr val="tx1"/>
                </a:solidFill>
                <a:latin typeface="Arial"/>
                <a:cs typeface="Arial"/>
              </a:rPr>
              <a:t>quan </a:t>
            </a:r>
            <a:r>
              <a:rPr lang="vi-VN" sz="2000" spc="-5" dirty="0">
                <a:solidFill>
                  <a:schemeClr val="tx1"/>
                </a:solidFill>
                <a:latin typeface="Arial"/>
                <a:cs typeface="Arial"/>
              </a:rPr>
              <a:t>hệ 1-1, </a:t>
            </a:r>
            <a:r>
              <a:rPr lang="vi-VN" sz="2000" dirty="0">
                <a:solidFill>
                  <a:schemeClr val="tx1"/>
                </a:solidFill>
                <a:latin typeface="Arial"/>
                <a:cs typeface="Arial"/>
              </a:rPr>
              <a:t>tách </a:t>
            </a:r>
            <a:r>
              <a:rPr lang="vi-VN" sz="2000" spc="-5" dirty="0">
                <a:solidFill>
                  <a:schemeClr val="tx1"/>
                </a:solidFill>
                <a:latin typeface="Arial"/>
                <a:cs typeface="Arial"/>
              </a:rPr>
              <a:t>bảng nếu</a:t>
            </a:r>
            <a:r>
              <a:rPr lang="vi-VN" sz="2000" spc="-25" dirty="0">
                <a:solidFill>
                  <a:schemeClr val="tx1"/>
                </a:solidFill>
                <a:latin typeface="Arial"/>
                <a:cs typeface="Arial"/>
              </a:rPr>
              <a:t> </a:t>
            </a:r>
            <a:r>
              <a:rPr lang="vi-VN" sz="2000" dirty="0">
                <a:solidFill>
                  <a:schemeClr val="tx1"/>
                </a:solidFill>
                <a:latin typeface="Arial"/>
                <a:cs typeface="Arial"/>
              </a:rPr>
              <a:t>có</a:t>
            </a:r>
            <a:r>
              <a:rPr lang="en-US" sz="2000" dirty="0">
                <a:solidFill>
                  <a:schemeClr val="tx1"/>
                </a:solidFill>
                <a:latin typeface="Arial"/>
                <a:cs typeface="Arial"/>
              </a:rPr>
              <a:t> </a:t>
            </a:r>
            <a:r>
              <a:rPr lang="en-US" sz="2000" dirty="0" err="1">
                <a:solidFill>
                  <a:schemeClr val="tx1"/>
                </a:solidFill>
                <a:latin typeface="Arial"/>
                <a:cs typeface="Arial"/>
              </a:rPr>
              <a:t>có</a:t>
            </a:r>
            <a:r>
              <a:rPr lang="en-US" sz="2000" dirty="0">
                <a:solidFill>
                  <a:schemeClr val="tx1"/>
                </a:solidFill>
                <a:latin typeface="Arial"/>
                <a:cs typeface="Arial"/>
              </a:rPr>
              <a:t> </a:t>
            </a:r>
            <a:r>
              <a:rPr lang="en-US" sz="2000" dirty="0" err="1">
                <a:solidFill>
                  <a:schemeClr val="tx1"/>
                </a:solidFill>
                <a:latin typeface="Arial"/>
                <a:cs typeface="Arial"/>
              </a:rPr>
              <a:t>quan</a:t>
            </a:r>
            <a:r>
              <a:rPr lang="en-US" sz="2000" dirty="0">
                <a:solidFill>
                  <a:schemeClr val="tx1"/>
                </a:solidFill>
                <a:latin typeface="Arial"/>
                <a:cs typeface="Arial"/>
              </a:rPr>
              <a:t> </a:t>
            </a:r>
            <a:r>
              <a:rPr lang="en-US" sz="2000" dirty="0" err="1">
                <a:solidFill>
                  <a:schemeClr val="tx1"/>
                </a:solidFill>
                <a:latin typeface="Arial"/>
                <a:cs typeface="Arial"/>
              </a:rPr>
              <a:t>hệ</a:t>
            </a:r>
            <a:r>
              <a:rPr lang="en-US" sz="2000" dirty="0">
                <a:solidFill>
                  <a:schemeClr val="tx1"/>
                </a:solidFill>
                <a:latin typeface="Arial"/>
                <a:cs typeface="Arial"/>
              </a:rPr>
              <a:t> n-n</a:t>
            </a:r>
            <a:endParaRPr lang="vi-VN" sz="2000" dirty="0">
              <a:solidFill>
                <a:schemeClr val="tx1"/>
              </a:solidFill>
              <a:latin typeface="Arial"/>
              <a:cs typeface="Arial"/>
            </a:endParaRPr>
          </a:p>
        </p:txBody>
      </p:sp>
    </p:spTree>
    <p:extLst>
      <p:ext uri="{BB962C8B-B14F-4D97-AF65-F5344CB8AC3E}">
        <p14:creationId xmlns:p14="http://schemas.microsoft.com/office/powerpoint/2010/main" val="2830925410"/>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aa-ET" sz="2800" dirty="0"/>
          </a:p>
        </p:txBody>
      </p:sp>
      <p:pic>
        <p:nvPicPr>
          <p:cNvPr id="7170" name="Picture 2">
            <a:extLst>
              <a:ext uri="{FF2B5EF4-FFF2-40B4-BE49-F238E27FC236}">
                <a16:creationId xmlns:a16="http://schemas.microsoft.com/office/drawing/2014/main" id="{4B30D02D-EE4A-4CEF-AFBA-24C13BF95E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1477" y="1112808"/>
            <a:ext cx="7313072" cy="51302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96457959"/>
      </p:ext>
    </p:extLst>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474843" y="1082675"/>
            <a:ext cx="9044609" cy="4692650"/>
          </a:xfrm>
        </p:spPr>
        <p:txBody>
          <a:bodyPr>
            <a:noAutofit/>
          </a:bodyPr>
          <a:lstStyle/>
          <a:p>
            <a:pPr marL="12700" marR="323850">
              <a:spcBef>
                <a:spcPts val="100"/>
              </a:spcBef>
            </a:pPr>
            <a:r>
              <a:rPr lang="en-US" b="1" spc="-5" dirty="0" err="1">
                <a:solidFill>
                  <a:schemeClr val="tx1"/>
                </a:solidFill>
                <a:latin typeface="+mj-lt"/>
                <a:cs typeface="Arial"/>
              </a:rPr>
              <a:t>Thiết</a:t>
            </a:r>
            <a:r>
              <a:rPr lang="en-US" b="1" spc="-5" dirty="0">
                <a:solidFill>
                  <a:schemeClr val="tx1"/>
                </a:solidFill>
                <a:latin typeface="+mj-lt"/>
                <a:cs typeface="Arial"/>
              </a:rPr>
              <a:t> </a:t>
            </a:r>
            <a:r>
              <a:rPr lang="en-US" b="1" spc="-5" dirty="0" err="1">
                <a:solidFill>
                  <a:schemeClr val="tx1"/>
                </a:solidFill>
                <a:latin typeface="+mj-lt"/>
                <a:cs typeface="Arial"/>
              </a:rPr>
              <a:t>kế</a:t>
            </a:r>
            <a:r>
              <a:rPr lang="en-US" b="1" spc="-5" dirty="0">
                <a:solidFill>
                  <a:schemeClr val="tx1"/>
                </a:solidFill>
                <a:latin typeface="+mj-lt"/>
                <a:cs typeface="Arial"/>
              </a:rPr>
              <a:t> chi </a:t>
            </a:r>
            <a:r>
              <a:rPr lang="en-US" b="1" spc="-5" dirty="0" err="1">
                <a:solidFill>
                  <a:schemeClr val="tx1"/>
                </a:solidFill>
                <a:latin typeface="+mj-lt"/>
                <a:cs typeface="Arial"/>
              </a:rPr>
              <a:t>tiết</a:t>
            </a:r>
            <a:r>
              <a:rPr lang="en-US" b="1" spc="-5" dirty="0">
                <a:solidFill>
                  <a:schemeClr val="tx1"/>
                </a:solidFill>
                <a:latin typeface="+mj-lt"/>
                <a:cs typeface="Arial"/>
              </a:rPr>
              <a:t> module</a:t>
            </a:r>
          </a:p>
          <a:p>
            <a:pPr marL="0" marR="0" algn="just">
              <a:lnSpc>
                <a:spcPct val="120000"/>
              </a:lnSpc>
              <a:spcBef>
                <a:spcPts val="0"/>
              </a:spcBef>
              <a:spcAft>
                <a:spcPts val="1000"/>
              </a:spcAft>
            </a:pPr>
            <a:r>
              <a:rPr lang="en-US" dirty="0">
                <a:solidFill>
                  <a:schemeClr val="tx1"/>
                </a:solidFill>
                <a:effectLst/>
                <a:latin typeface="+mj-lt"/>
                <a:ea typeface="Times New Roman" panose="02020603050405020304" pitchFamily="18" charset="0"/>
              </a:rPr>
              <a:t>Ở </a:t>
            </a:r>
            <a:r>
              <a:rPr lang="en-US" dirty="0" err="1">
                <a:solidFill>
                  <a:schemeClr val="tx1"/>
                </a:solidFill>
                <a:effectLst/>
                <a:latin typeface="+mj-lt"/>
                <a:ea typeface="Times New Roman" panose="02020603050405020304" pitchFamily="18" charset="0"/>
              </a:rPr>
              <a:t>bước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thiết</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kế</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tĩnh</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chúng</a:t>
            </a:r>
            <a:r>
              <a:rPr lang="en-US" dirty="0">
                <a:solidFill>
                  <a:schemeClr val="tx1"/>
                </a:solidFill>
                <a:effectLst/>
                <a:latin typeface="+mj-lt"/>
                <a:ea typeface="Times New Roman" panose="02020603050405020304" pitchFamily="18" charset="0"/>
              </a:rPr>
              <a:t> ta </a:t>
            </a:r>
            <a:r>
              <a:rPr lang="en-US" dirty="0" err="1">
                <a:solidFill>
                  <a:schemeClr val="tx1"/>
                </a:solidFill>
                <a:effectLst/>
                <a:latin typeface="+mj-lt"/>
                <a:ea typeface="Times New Roman" panose="02020603050405020304" pitchFamily="18" charset="0"/>
              </a:rPr>
              <a:t>cần</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các</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lớp</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theo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mô</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hình</a:t>
            </a:r>
            <a:r>
              <a:rPr lang="en-US" dirty="0">
                <a:solidFill>
                  <a:schemeClr val="tx1"/>
                </a:solidFill>
                <a:effectLst/>
                <a:latin typeface="+mj-lt"/>
                <a:ea typeface="Times New Roman" panose="02020603050405020304" pitchFamily="18" charset="0"/>
              </a:rPr>
              <a:t> MVC </a:t>
            </a:r>
            <a:r>
              <a:rPr lang="en-US" dirty="0" err="1">
                <a:solidFill>
                  <a:schemeClr val="tx1"/>
                </a:solidFill>
                <a:effectLst/>
                <a:latin typeface="+mj-lt"/>
                <a:ea typeface="Times New Roman" panose="02020603050405020304" pitchFamily="18" charset="0"/>
              </a:rPr>
              <a:t>cho</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modul</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này</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như</a:t>
            </a:r>
            <a:r>
              <a:rPr lang="en-US" dirty="0">
                <a:solidFill>
                  <a:schemeClr val="tx1"/>
                </a:solidFill>
                <a:effectLst/>
                <a:latin typeface="+mj-lt"/>
                <a:ea typeface="Times New Roman" panose="02020603050405020304" pitchFamily="18" charset="0"/>
              </a:rPr>
              <a:t> </a:t>
            </a:r>
            <a:r>
              <a:rPr lang="en-US" dirty="0" err="1">
                <a:solidFill>
                  <a:schemeClr val="tx1"/>
                </a:solidFill>
                <a:effectLst/>
                <a:latin typeface="+mj-lt"/>
                <a:ea typeface="Times New Roman" panose="02020603050405020304" pitchFamily="18" charset="0"/>
              </a:rPr>
              <a:t>sau</a:t>
            </a:r>
            <a:r>
              <a:rPr lang="en-US" dirty="0">
                <a:solidFill>
                  <a:schemeClr val="tx1"/>
                </a:solidFill>
                <a:effectLst/>
                <a:latin typeface="+mj-lt"/>
                <a:ea typeface="Times New Roman" panose="02020603050405020304" pitchFamily="18" charset="0"/>
              </a:rPr>
              <a:t>:</a:t>
            </a: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tầng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LoginFrm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đăng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nhập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ManagerHomeFrm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chính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của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nhân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viên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quản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ManageRoomFrm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quản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SearchRoomFrm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tìm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để</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sửa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EditRoomFrm</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giao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diện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sửa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một</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đã</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chọn</a:t>
            </a:r>
            <a:r>
              <a:rPr lang="en-US" dirty="0">
                <a:solidFill>
                  <a:schemeClr val="tx1"/>
                </a:solidFill>
                <a:effectLst/>
                <a:latin typeface="+mj-lt"/>
                <a:ea typeface="Times New Roman" panose="02020603050405020304" pitchFamily="18" charset="0"/>
                <a:cs typeface="OpenSymbol"/>
              </a:rPr>
              <a:t>.</a:t>
            </a: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tầng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điều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khiển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UserDAO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truy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cập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dữ</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liệu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xử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liên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đến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thành</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viên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hệ</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thống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RoomDAO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là</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truy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cập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dữ</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liệu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xử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thông</a:t>
            </a:r>
            <a:r>
              <a:rPr lang="en-US" dirty="0">
                <a:solidFill>
                  <a:schemeClr val="tx1"/>
                </a:solidFill>
                <a:effectLst/>
                <a:latin typeface="+mj-lt"/>
                <a:ea typeface="Times New Roman" panose="02020603050405020304" pitchFamily="18" charset="0"/>
                <a:cs typeface="OpenSymbol"/>
              </a:rPr>
              <a:t> tin </a:t>
            </a:r>
            <a:r>
              <a:rPr lang="en-US" dirty="0" err="1">
                <a:solidFill>
                  <a:schemeClr val="tx1"/>
                </a:solidFill>
                <a:effectLst/>
                <a:latin typeface="+mj-lt"/>
                <a:ea typeface="Times New Roman" panose="02020603050405020304" pitchFamily="18" charset="0"/>
                <a:cs typeface="OpenSymbol"/>
              </a:rPr>
              <a:t>liên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đến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phòng</a:t>
            </a:r>
            <a:r>
              <a:rPr lang="en-US" dirty="0">
                <a:solidFill>
                  <a:schemeClr val="tx1"/>
                </a:solidFill>
                <a:effectLst/>
                <a:latin typeface="+mj-lt"/>
                <a:ea typeface="Times New Roman" panose="02020603050405020304" pitchFamily="18" charset="0"/>
                <a:cs typeface="OpenSymbol"/>
              </a:rPr>
              <a:t>. Hai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này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đều</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kế</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thừa</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DAO </a:t>
            </a:r>
            <a:r>
              <a:rPr lang="en-US" dirty="0" err="1">
                <a:solidFill>
                  <a:schemeClr val="tx1"/>
                </a:solidFill>
                <a:effectLst/>
                <a:latin typeface="+mj-lt"/>
                <a:ea typeface="Times New Roman" panose="02020603050405020304" pitchFamily="18" charset="0"/>
                <a:cs typeface="OpenSymbol"/>
              </a:rPr>
              <a:t>để</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xử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lí</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cơ</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chế</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dùng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chung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truy</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cập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vào</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cơ</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sở</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dữ</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liệu</a:t>
            </a:r>
            <a:r>
              <a:rPr lang="en-US" dirty="0">
                <a:solidFill>
                  <a:schemeClr val="tx1"/>
                </a:solidFill>
                <a:effectLst/>
                <a:latin typeface="+mj-lt"/>
                <a:ea typeface="Times New Roman" panose="02020603050405020304" pitchFamily="18" charset="0"/>
                <a:cs typeface="OpenSymbol"/>
              </a:rPr>
              <a:t>.</a:t>
            </a:r>
          </a:p>
          <a:p>
            <a:pPr marL="342900" marR="0" lvl="0" indent="-342900" algn="just">
              <a:lnSpc>
                <a:spcPct val="120000"/>
              </a:lnSpc>
              <a:spcBef>
                <a:spcPts val="0"/>
              </a:spcBef>
              <a:spcAft>
                <a:spcPts val="1000"/>
              </a:spcAft>
              <a:buFont typeface="Wingdings" panose="05000000000000000000" pitchFamily="2" charset="2"/>
              <a:buChar char="Ø"/>
              <a:tabLst>
                <a:tab pos="457200" algn="l"/>
              </a:tabLst>
            </a:pPr>
            <a:r>
              <a:rPr lang="en-US" dirty="0" err="1">
                <a:solidFill>
                  <a:schemeClr val="tx1"/>
                </a:solidFill>
                <a:effectLst/>
                <a:latin typeface="+mj-lt"/>
                <a:ea typeface="Times New Roman" panose="02020603050405020304" pitchFamily="18" charset="0"/>
                <a:cs typeface="OpenSymbol"/>
              </a:rPr>
              <a:t>Các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lớp</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tầng</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thực</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thể</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liên</a:t>
            </a:r>
            <a:r>
              <a:rPr lang="en-US" dirty="0">
                <a:solidFill>
                  <a:schemeClr val="tx1"/>
                </a:solidFill>
                <a:effectLst/>
                <a:latin typeface="+mj-lt"/>
                <a:ea typeface="Times New Roman" panose="02020603050405020304" pitchFamily="18" charset="0"/>
                <a:cs typeface="OpenSymbol"/>
              </a:rPr>
              <a:t> </a:t>
            </a:r>
            <a:r>
              <a:rPr lang="en-US" dirty="0" err="1">
                <a:solidFill>
                  <a:schemeClr val="tx1"/>
                </a:solidFill>
                <a:effectLst/>
                <a:latin typeface="+mj-lt"/>
                <a:ea typeface="Times New Roman" panose="02020603050405020304" pitchFamily="18" charset="0"/>
                <a:cs typeface="OpenSymbol"/>
              </a:rPr>
              <a:t>quan</a:t>
            </a:r>
            <a:r>
              <a:rPr lang="en-US" dirty="0">
                <a:solidFill>
                  <a:schemeClr val="tx1"/>
                </a:solidFill>
                <a:effectLst/>
                <a:latin typeface="+mj-lt"/>
                <a:ea typeface="Times New Roman" panose="02020603050405020304" pitchFamily="18" charset="0"/>
                <a:cs typeface="OpenSymbol"/>
              </a:rPr>
              <a:t>: User, Room.</a:t>
            </a:r>
          </a:p>
        </p:txBody>
      </p:sp>
    </p:spTree>
    <p:extLst>
      <p:ext uri="{BB962C8B-B14F-4D97-AF65-F5344CB8AC3E}">
        <p14:creationId xmlns:p14="http://schemas.microsoft.com/office/powerpoint/2010/main" val="3635364073"/>
      </p:ext>
    </p:extLst>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aa-ET" sz="2800" dirty="0"/>
          </a:p>
        </p:txBody>
      </p:sp>
      <p:pic>
        <p:nvPicPr>
          <p:cNvPr id="8194" name="Picture 2">
            <a:extLst>
              <a:ext uri="{FF2B5EF4-FFF2-40B4-BE49-F238E27FC236}">
                <a16:creationId xmlns:a16="http://schemas.microsoft.com/office/drawing/2014/main" id="{CAA26B6C-7E08-4289-A1AF-947BEFEEB2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92550" y="992980"/>
            <a:ext cx="6722441" cy="548847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82672511"/>
      </p:ext>
    </p:extLst>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Thiết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kế</a:t>
            </a:r>
            <a:r>
              <a:rPr lang="en-US" sz="2800" i="1" dirty="0">
                <a:latin typeface="+mj-lt"/>
                <a:ea typeface="Calibri" panose="020F0502020204030204" pitchFamily="34" charset="0"/>
              </a:rPr>
              <a:t> chi </a:t>
            </a:r>
            <a:r>
              <a:rPr lang="en-US" sz="2800" i="1" dirty="0" err="1">
                <a:latin typeface="+mj-lt"/>
                <a:ea typeface="Calibri" panose="020F0502020204030204" pitchFamily="34" charset="0"/>
              </a:rPr>
              <a:t>tiết</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chức</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năng</a:t>
            </a:r>
            <a:endParaRPr lang="aa-ET" sz="2800" dirty="0"/>
          </a:p>
        </p:txBody>
      </p:sp>
      <p:pic>
        <p:nvPicPr>
          <p:cNvPr id="9218" name="Picture 2">
            <a:extLst>
              <a:ext uri="{FF2B5EF4-FFF2-40B4-BE49-F238E27FC236}">
                <a16:creationId xmlns:a16="http://schemas.microsoft.com/office/drawing/2014/main" id="{482A03CF-B1A1-4278-9667-37856E86C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2513" y="198044"/>
            <a:ext cx="4759008" cy="646191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27091241"/>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7</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98474" y="1285875"/>
            <a:ext cx="8655326" cy="4692650"/>
          </a:xfrm>
        </p:spPr>
        <p:txBody>
          <a:bodyPr>
            <a:normAutofit/>
          </a:bodyPr>
          <a:lstStyle/>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Khái</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quát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chung</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về</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phần</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mềm</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Kiến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trúc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giao</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diện</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chi </a:t>
            </a:r>
            <a:r>
              <a:rPr lang="en-US" sz="2000" kern="50" dirty="0" err="1">
                <a:latin typeface="+mj-lt"/>
                <a:ea typeface="SimSun" panose="02010600030101010101" pitchFamily="2" charset="-122"/>
                <a:cs typeface="Tahoma" panose="020B0604030504040204" pitchFamily="34" charset="0"/>
              </a:rPr>
              <a:t>tiết</a:t>
            </a:r>
            <a:endParaRPr lang="en-US" sz="2000" kern="50" dirty="0">
              <a:effectLst/>
              <a:latin typeface="+mj-lt"/>
              <a:ea typeface="SimSun" panose="02010600030101010101" pitchFamily="2" charset="-122"/>
              <a:cs typeface="Tahoma" panose="020B0604030504040204" pitchFamily="34" charset="0"/>
            </a:endParaRPr>
          </a:p>
          <a:p>
            <a:pPr marL="342900" indent="-342900">
              <a:buFont typeface="Wingdings" panose="05000000000000000000" pitchFamily="2" charset="2"/>
              <a:buChar char="Ø"/>
            </a:pPr>
            <a:endParaRPr lang="vi-VN" dirty="0">
              <a:solidFill>
                <a:schemeClr val="tx1"/>
              </a:solidFill>
            </a:endParaRPr>
          </a:p>
        </p:txBody>
      </p:sp>
    </p:spTree>
    <p:extLst>
      <p:ext uri="{BB962C8B-B14F-4D97-AF65-F5344CB8AC3E}">
        <p14:creationId xmlns:p14="http://schemas.microsoft.com/office/powerpoint/2010/main" val="1353002319"/>
      </p:ext>
    </p:extLst>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2181139"/>
          </a:xfrm>
        </p:spPr>
        <p:txBody>
          <a:bodyPr anchor="b">
            <a:normAutofit/>
          </a:bodyPr>
          <a:lstStyle/>
          <a:p>
            <a:r>
              <a:rPr lang="en-US" dirty="0" err="1"/>
              <a:t>Chương</a:t>
            </a:r>
            <a:r>
              <a:rPr lang="en-US" dirty="0"/>
              <a:t> 8: </a:t>
            </a:r>
            <a:r>
              <a:rPr lang="en-US" b="1" kern="50" dirty="0" err="1">
                <a:latin typeface="+mj-lt"/>
                <a:ea typeface="SimSun" panose="02010600030101010101" pitchFamily="2" charset="-122"/>
                <a:cs typeface="Tahoma" panose="020B0604030504040204" pitchFamily="34" charset="0"/>
              </a:rPr>
              <a:t>Cài</a:t>
            </a:r>
            <a:r>
              <a:rPr lang="en-US" b="1" kern="50" dirty="0">
                <a:latin typeface="+mj-lt"/>
                <a:ea typeface="SimSun" panose="02010600030101010101" pitchFamily="2" charset="-122"/>
                <a:cs typeface="Tahoma" panose="020B0604030504040204" pitchFamily="34" charset="0"/>
              </a:rPr>
              <a:t> </a:t>
            </a:r>
            <a:r>
              <a:rPr lang="en-US" b="1" kern="50" dirty="0" err="1">
                <a:latin typeface="+mj-lt"/>
                <a:ea typeface="SimSun" panose="02010600030101010101" pitchFamily="2" charset="-122"/>
                <a:cs typeface="Tahoma" panose="020B0604030504040204" pitchFamily="34" charset="0"/>
              </a:rPr>
              <a:t>đặt</a:t>
            </a:r>
            <a:r>
              <a:rPr lang="en-US" b="1" kern="50" dirty="0">
                <a:latin typeface="+mj-lt"/>
                <a:ea typeface="SimSun" panose="02010600030101010101" pitchFamily="2" charset="-122"/>
                <a:cs typeface="Tahoma" panose="020B0604030504040204" pitchFamily="34" charset="0"/>
              </a:rPr>
              <a:t> </a:t>
            </a:r>
            <a:r>
              <a:rPr lang="en-US" b="1" kern="50" dirty="0" err="1">
                <a:latin typeface="+mj-lt"/>
                <a:ea typeface="SimSun" panose="02010600030101010101" pitchFamily="2" charset="-122"/>
                <a:cs typeface="Tahoma" panose="020B0604030504040204" pitchFamily="34" charset="0"/>
              </a:rPr>
              <a:t>và</a:t>
            </a:r>
            <a:r>
              <a:rPr lang="en-US" b="1" kern="50" dirty="0">
                <a:latin typeface="+mj-lt"/>
                <a:ea typeface="SimSun" panose="02010600030101010101" pitchFamily="2" charset="-122"/>
                <a:cs typeface="Tahoma" panose="020B0604030504040204" pitchFamily="34" charset="0"/>
              </a:rPr>
              <a:t> </a:t>
            </a:r>
            <a:r>
              <a:rPr lang="en-US" b="1" kern="50" dirty="0" err="1">
                <a:latin typeface="+mj-lt"/>
                <a:ea typeface="SimSun" panose="02010600030101010101" pitchFamily="2" charset="-122"/>
                <a:cs typeface="Tahoma" panose="020B0604030504040204" pitchFamily="34" charset="0"/>
              </a:rPr>
              <a:t>Kiểm</a:t>
            </a:r>
            <a:r>
              <a:rPr lang="en-US" b="1" kern="50" dirty="0">
                <a:latin typeface="+mj-lt"/>
                <a:ea typeface="SimSun" panose="02010600030101010101" pitchFamily="2" charset="-122"/>
                <a:cs typeface="Tahoma" panose="020B0604030504040204" pitchFamily="34" charset="0"/>
              </a:rPr>
              <a:t> </a:t>
            </a:r>
            <a:r>
              <a:rPr lang="en-US" b="1" kern="50" dirty="0" err="1">
                <a:latin typeface="+mj-lt"/>
                <a:ea typeface="SimSun" panose="02010600030101010101" pitchFamily="2" charset="-122"/>
                <a:cs typeface="Tahoma" panose="020B0604030504040204" pitchFamily="34" charset="0"/>
              </a:rPr>
              <a:t>thử</a:t>
            </a:r>
            <a:endParaRPr lang="aa-ET" dirty="0"/>
          </a:p>
        </p:txBody>
      </p:sp>
    </p:spTree>
    <p:extLst>
      <p:ext uri="{BB962C8B-B14F-4D97-AF65-F5344CB8AC3E}">
        <p14:creationId xmlns:p14="http://schemas.microsoft.com/office/powerpoint/2010/main" val="3739507433"/>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8: </a:t>
            </a:r>
            <a:r>
              <a:rPr lang="en-US" sz="2800" dirty="0" err="1"/>
              <a:t>Cài</a:t>
            </a:r>
            <a:r>
              <a:rPr lang="en-US" sz="2800" dirty="0"/>
              <a:t> </a:t>
            </a:r>
            <a:r>
              <a:rPr lang="en-US" sz="2800" dirty="0" err="1"/>
              <a:t>đặt</a:t>
            </a:r>
            <a:r>
              <a:rPr lang="en-US" sz="2800" dirty="0"/>
              <a:t> </a:t>
            </a:r>
            <a:r>
              <a:rPr lang="en-US" sz="2800" dirty="0" err="1"/>
              <a:t>và</a:t>
            </a:r>
            <a:r>
              <a:rPr lang="en-US" sz="2800" dirty="0"/>
              <a:t> </a:t>
            </a:r>
            <a:r>
              <a:rPr lang="en-US" sz="2800" dirty="0" err="1"/>
              <a:t>Kiểm</a:t>
            </a:r>
            <a:r>
              <a:rPr lang="en-US" sz="2800" dirty="0"/>
              <a:t> </a:t>
            </a:r>
            <a:r>
              <a:rPr lang="en-US" sz="2800" dirty="0" err="1"/>
              <a:t>thử</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66830" y="1285875"/>
            <a:ext cx="8386970"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8: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lập</a:t>
            </a:r>
            <a:r>
              <a:rPr lang="en-US" dirty="0">
                <a:solidFill>
                  <a:schemeClr val="tx1"/>
                </a:solidFill>
                <a:latin typeface="+mj-lt"/>
              </a:rPr>
              <a:t> </a:t>
            </a:r>
            <a:r>
              <a:rPr lang="en-US" dirty="0" err="1">
                <a:solidFill>
                  <a:schemeClr val="tx1"/>
                </a:solidFill>
                <a:latin typeface="+mj-lt"/>
              </a:rPr>
              <a:t>trình</a:t>
            </a:r>
            <a:r>
              <a:rPr lang="en-US" dirty="0">
                <a:solidFill>
                  <a:schemeClr val="tx1"/>
                </a:solidFill>
                <a:latin typeface="+mj-lt"/>
              </a:rPr>
              <a:t> </a:t>
            </a:r>
            <a:r>
              <a:rPr lang="en-US" dirty="0" err="1">
                <a:solidFill>
                  <a:schemeClr val="tx1"/>
                </a:solidFill>
                <a:latin typeface="+mj-lt"/>
              </a:rPr>
              <a:t>phát</a:t>
            </a:r>
            <a:r>
              <a:rPr lang="en-US" dirty="0">
                <a:solidFill>
                  <a:schemeClr val="tx1"/>
                </a:solidFill>
                <a:latin typeface="+mj-lt"/>
              </a:rPr>
              <a:t> </a:t>
            </a:r>
            <a:r>
              <a:rPr lang="en-US" dirty="0" err="1">
                <a:solidFill>
                  <a:schemeClr val="tx1"/>
                </a:solidFill>
                <a:latin typeface="+mj-lt"/>
              </a:rPr>
              <a:t>triển</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8:</a:t>
            </a:r>
          </a:p>
          <a:p>
            <a:pPr lvl="1">
              <a:lnSpc>
                <a:spcPct val="120000"/>
              </a:lnSpc>
              <a:spcBef>
                <a:spcPts val="0"/>
              </a:spcBef>
              <a:buFont typeface="Wingdings" panose="05000000000000000000" pitchFamily="2" charset="2"/>
              <a:buChar char="Ø"/>
            </a:pPr>
            <a:r>
              <a:rPr lang="fr-FR" sz="2000" kern="50" dirty="0" err="1">
                <a:latin typeface="+mj-lt"/>
                <a:ea typeface="SimSun" panose="02010600030101010101" pitchFamily="2" charset="-122"/>
                <a:cs typeface="Tahoma" panose="020B0604030504040204" pitchFamily="34" charset="0"/>
              </a:rPr>
              <a:t>Lập</a:t>
            </a:r>
            <a:r>
              <a:rPr lang="fr-FR" sz="2000" kern="50" dirty="0">
                <a:latin typeface="+mj-lt"/>
                <a:ea typeface="SimSun" panose="02010600030101010101" pitchFamily="2" charset="-122"/>
                <a:cs typeface="Tahoma" panose="020B0604030504040204" pitchFamily="34" charset="0"/>
              </a:rPr>
              <a:t> </a:t>
            </a:r>
            <a:r>
              <a:rPr lang="fr-FR" sz="2000" kern="50" dirty="0" err="1">
                <a:latin typeface="+mj-lt"/>
                <a:ea typeface="SimSun" panose="02010600030101010101" pitchFamily="2" charset="-122"/>
                <a:cs typeface="Tahoma" panose="020B0604030504040204" pitchFamily="34" charset="0"/>
              </a:rPr>
              <a:t>trình</a:t>
            </a:r>
            <a:endParaRPr lang="fr-FR" sz="2000" kern="50" dirty="0">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fr-FR" sz="2000" kern="50" dirty="0">
                <a:latin typeface="+mj-lt"/>
                <a:ea typeface="SimSun" panose="02010600030101010101" pitchFamily="2" charset="-122"/>
                <a:cs typeface="Tahoma" panose="020B0604030504040204" pitchFamily="34" charset="0"/>
              </a:rPr>
              <a:t>Code convention</a:t>
            </a:r>
          </a:p>
          <a:p>
            <a:pPr lvl="1">
              <a:lnSpc>
                <a:spcPct val="120000"/>
              </a:lnSpc>
              <a:spcBef>
                <a:spcPts val="3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cấp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độ</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lnSpc>
                <a:spcPct val="120000"/>
              </a:lnSpc>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Xây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dựng</a:t>
            </a:r>
            <a:r>
              <a:rPr lang="en-US" sz="2000" kern="50" dirty="0">
                <a:latin typeface="+mj-lt"/>
                <a:ea typeface="SimSun" panose="02010600030101010101" pitchFamily="2" charset="-122"/>
                <a:cs typeface="Tahoma" panose="020B0604030504040204" pitchFamily="34" charset="0"/>
              </a:rPr>
              <a:t> ca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lnSpc>
                <a:spcPct val="120000"/>
              </a:lnSpc>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Bảo</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trì</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3149388859"/>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42591" y="1112808"/>
            <a:ext cx="8203096" cy="4692650"/>
          </a:xfrm>
        </p:spPr>
        <p:txBody>
          <a:bodyPr>
            <a:noAutofit/>
          </a:bodyPr>
          <a:lstStyle/>
          <a:p>
            <a:pPr algn="just"/>
            <a:r>
              <a:rPr lang="vi-VN" b="1" i="0" dirty="0">
                <a:solidFill>
                  <a:srgbClr val="000000"/>
                </a:solidFill>
                <a:effectLst/>
                <a:latin typeface="+mj-lt"/>
              </a:rPr>
              <a:t>Coding</a:t>
            </a:r>
            <a:r>
              <a:rPr lang="vi-VN" b="0" i="0" dirty="0">
                <a:solidFill>
                  <a:srgbClr val="000000"/>
                </a:solidFill>
                <a:effectLst/>
                <a:latin typeface="+mj-lt"/>
              </a:rPr>
              <a:t>: viết mã nguồn</a:t>
            </a:r>
          </a:p>
          <a:p>
            <a:pPr marL="285750" indent="-285750" algn="just">
              <a:buFont typeface="Wingdings" panose="05000000000000000000" pitchFamily="2" charset="2"/>
              <a:buChar char="Ø"/>
            </a:pPr>
            <a:r>
              <a:rPr lang="vi-VN" b="0" i="0" dirty="0">
                <a:solidFill>
                  <a:srgbClr val="000000"/>
                </a:solidFill>
                <a:effectLst/>
                <a:latin typeface="+mj-lt"/>
              </a:rPr>
              <a:t>Chuyển đổi </a:t>
            </a:r>
            <a:r>
              <a:rPr lang="vi-VN" b="1" i="0" dirty="0">
                <a:solidFill>
                  <a:srgbClr val="000000"/>
                </a:solidFill>
                <a:effectLst/>
                <a:latin typeface="+mj-lt"/>
              </a:rPr>
              <a:t>thiết kế chi tiết </a:t>
            </a:r>
            <a:r>
              <a:rPr lang="vi-VN" b="0" i="0" dirty="0">
                <a:solidFill>
                  <a:srgbClr val="000000"/>
                </a:solidFill>
                <a:effectLst/>
                <a:latin typeface="+mj-lt"/>
              </a:rPr>
              <a:t>của một hệ thống thành mã</a:t>
            </a:r>
            <a:r>
              <a:rPr lang="en-US" b="0" i="0" dirty="0">
                <a:solidFill>
                  <a:srgbClr val="000000"/>
                </a:solidFill>
                <a:effectLst/>
                <a:latin typeface="+mj-lt"/>
              </a:rPr>
              <a:t> </a:t>
            </a:r>
            <a:r>
              <a:rPr lang="vi-VN" b="0" i="0" dirty="0">
                <a:solidFill>
                  <a:srgbClr val="000000"/>
                </a:solidFill>
                <a:effectLst/>
                <a:latin typeface="+mj-lt"/>
              </a:rPr>
              <a:t>nguồn</a:t>
            </a:r>
            <a:r>
              <a:rPr lang="en-US" b="0" i="0" dirty="0">
                <a:solidFill>
                  <a:srgbClr val="000000"/>
                </a:solidFill>
                <a:effectLst/>
                <a:latin typeface="+mj-lt"/>
              </a:rPr>
              <a:t>.</a:t>
            </a:r>
            <a:endParaRPr lang="vi-VN" b="0" i="0" dirty="0">
              <a:solidFill>
                <a:srgbClr val="000000"/>
              </a:solidFill>
              <a:effectLst/>
              <a:latin typeface="+mj-lt"/>
            </a:endParaRPr>
          </a:p>
          <a:p>
            <a:pPr marL="285750" indent="-285750" algn="just">
              <a:buFont typeface="Wingdings" panose="05000000000000000000" pitchFamily="2" charset="2"/>
              <a:buChar char="Ø"/>
            </a:pPr>
            <a:r>
              <a:rPr lang="vi-VN" b="0" i="0" dirty="0">
                <a:solidFill>
                  <a:srgbClr val="000000"/>
                </a:solidFill>
                <a:effectLst/>
                <a:latin typeface="+mj-lt"/>
              </a:rPr>
              <a:t>Việc chuyển đổi mã này sẽ phải được thực hiện theo các cấp</a:t>
            </a:r>
            <a:r>
              <a:rPr lang="en-US" b="0" i="0" dirty="0">
                <a:solidFill>
                  <a:srgbClr val="000000"/>
                </a:solidFill>
                <a:effectLst/>
                <a:latin typeface="+mj-lt"/>
              </a:rPr>
              <a:t> </a:t>
            </a:r>
            <a:r>
              <a:rPr lang="vi-VN" b="0" i="0" dirty="0">
                <a:solidFill>
                  <a:srgbClr val="000000"/>
                </a:solidFill>
                <a:effectLst/>
                <a:latin typeface="+mj-lt"/>
              </a:rPr>
              <a:t>độ từng</a:t>
            </a:r>
            <a:r>
              <a:rPr lang="en-US" b="0" i="0" dirty="0">
                <a:solidFill>
                  <a:srgbClr val="000000"/>
                </a:solidFill>
                <a:effectLst/>
                <a:latin typeface="+mj-lt"/>
              </a:rPr>
              <a:t> </a:t>
            </a:r>
            <a:r>
              <a:rPr lang="vi-VN" b="0" i="0" dirty="0">
                <a:solidFill>
                  <a:srgbClr val="000000"/>
                </a:solidFill>
                <a:effectLst/>
                <a:latin typeface="+mj-lt"/>
              </a:rPr>
              <a:t>unit/modul/component riêng lẻ, sau đó các thành</a:t>
            </a:r>
            <a:r>
              <a:rPr lang="en-US" b="0" i="0" dirty="0">
                <a:solidFill>
                  <a:srgbClr val="000000"/>
                </a:solidFill>
                <a:effectLst/>
                <a:latin typeface="+mj-lt"/>
              </a:rPr>
              <a:t> </a:t>
            </a:r>
            <a:r>
              <a:rPr lang="vi-VN" b="0" i="0" dirty="0">
                <a:solidFill>
                  <a:srgbClr val="000000"/>
                </a:solidFill>
                <a:effectLst/>
                <a:latin typeface="+mj-lt"/>
              </a:rPr>
              <a:t>phần riêng lẻ này phải được tích hợp lại</a:t>
            </a:r>
            <a:r>
              <a:rPr lang="en-US" b="0" i="0" dirty="0">
                <a:solidFill>
                  <a:srgbClr val="000000"/>
                </a:solidFill>
                <a:effectLst/>
                <a:latin typeface="+mj-lt"/>
              </a:rPr>
              <a:t> </a:t>
            </a:r>
            <a:r>
              <a:rPr lang="vi-VN" b="0" i="0" dirty="0">
                <a:solidFill>
                  <a:srgbClr val="000000"/>
                </a:solidFill>
                <a:effectLst/>
                <a:latin typeface="+mj-lt"/>
              </a:rPr>
              <a:t>(unit/modul/component integration)</a:t>
            </a:r>
          </a:p>
          <a:p>
            <a:pPr algn="just"/>
            <a:endParaRPr lang="en-US" b="0" i="0" dirty="0">
              <a:solidFill>
                <a:srgbClr val="000000"/>
              </a:solidFill>
              <a:effectLst/>
              <a:latin typeface="+mj-lt"/>
            </a:endParaRPr>
          </a:p>
          <a:p>
            <a:pPr algn="just"/>
            <a:r>
              <a:rPr lang="vi-VN" b="1" i="0" dirty="0">
                <a:solidFill>
                  <a:srgbClr val="000000"/>
                </a:solidFill>
                <a:effectLst/>
                <a:latin typeface="+mj-lt"/>
              </a:rPr>
              <a:t>Documenting</a:t>
            </a:r>
            <a:r>
              <a:rPr lang="vi-VN" b="0" i="0" dirty="0">
                <a:solidFill>
                  <a:srgbClr val="000000"/>
                </a:solidFill>
                <a:effectLst/>
                <a:latin typeface="+mj-lt"/>
              </a:rPr>
              <a:t>: biên soạn tài liệu đi kèm với mã nguồn</a:t>
            </a:r>
          </a:p>
          <a:p>
            <a:pPr marL="285750" indent="-285750" algn="just">
              <a:buFont typeface="Wingdings" panose="05000000000000000000" pitchFamily="2" charset="2"/>
              <a:buChar char="Ø"/>
            </a:pPr>
            <a:r>
              <a:rPr lang="vi-VN" b="0" i="0" dirty="0">
                <a:solidFill>
                  <a:srgbClr val="000000"/>
                </a:solidFill>
                <a:effectLst/>
                <a:latin typeface="+mj-lt"/>
              </a:rPr>
              <a:t>giúp xác minh sự phù hợp giữa mã nguồn với bản đặc tả của</a:t>
            </a:r>
            <a:r>
              <a:rPr lang="en-US" b="0" i="0" dirty="0">
                <a:solidFill>
                  <a:srgbClr val="000000"/>
                </a:solidFill>
                <a:effectLst/>
                <a:latin typeface="+mj-lt"/>
              </a:rPr>
              <a:t> </a:t>
            </a:r>
            <a:r>
              <a:rPr lang="vi-VN" b="0" i="0" dirty="0">
                <a:solidFill>
                  <a:srgbClr val="000000"/>
                </a:solidFill>
                <a:effectLst/>
                <a:latin typeface="+mj-lt"/>
              </a:rPr>
              <a:t>unit/modul/component, đảm bảo chất lượng của mã nguồn</a:t>
            </a:r>
          </a:p>
          <a:p>
            <a:pPr marL="285750" indent="-285750" algn="just">
              <a:buFont typeface="Wingdings" panose="05000000000000000000" pitchFamily="2" charset="2"/>
              <a:buChar char="Ø"/>
            </a:pPr>
            <a:r>
              <a:rPr lang="vi-VN" b="0" i="0" dirty="0">
                <a:solidFill>
                  <a:srgbClr val="000000"/>
                </a:solidFill>
                <a:effectLst/>
                <a:latin typeface="+mj-lt"/>
              </a:rPr>
              <a:t>giúp chia sẻ các công việc có thể bị lặp lại giữa các project</a:t>
            </a:r>
          </a:p>
          <a:p>
            <a:pPr algn="just"/>
            <a:endParaRPr lang="en-US" b="0" i="0" dirty="0">
              <a:solidFill>
                <a:srgbClr val="000000"/>
              </a:solidFill>
              <a:effectLst/>
              <a:latin typeface="+mj-lt"/>
            </a:endParaRPr>
          </a:p>
          <a:p>
            <a:pPr algn="just"/>
            <a:r>
              <a:rPr lang="vi-VN" b="1" i="0" dirty="0">
                <a:solidFill>
                  <a:srgbClr val="000000"/>
                </a:solidFill>
                <a:effectLst/>
                <a:latin typeface="+mj-lt"/>
              </a:rPr>
              <a:t>Unit Testing</a:t>
            </a:r>
            <a:r>
              <a:rPr lang="vi-VN" b="0" i="0" dirty="0">
                <a:solidFill>
                  <a:srgbClr val="000000"/>
                </a:solidFill>
                <a:effectLst/>
                <a:latin typeface="+mj-lt"/>
              </a:rPr>
              <a:t>: kiểm thử đơn vị phải được thực hiện ở</a:t>
            </a:r>
            <a:r>
              <a:rPr lang="en-US" b="0" i="0" dirty="0">
                <a:solidFill>
                  <a:srgbClr val="000000"/>
                </a:solidFill>
                <a:effectLst/>
                <a:latin typeface="+mj-lt"/>
              </a:rPr>
              <a:t> </a:t>
            </a:r>
            <a:r>
              <a:rPr lang="vi-VN" b="0" i="0" dirty="0">
                <a:solidFill>
                  <a:srgbClr val="000000"/>
                </a:solidFill>
                <a:effectLst/>
                <a:latin typeface="+mj-lt"/>
              </a:rPr>
              <a:t>giai đoạn này cho từng unit/module/component một</a:t>
            </a:r>
            <a:r>
              <a:rPr lang="en-US" b="0" i="0" dirty="0">
                <a:solidFill>
                  <a:srgbClr val="000000"/>
                </a:solidFill>
                <a:effectLst/>
                <a:latin typeface="+mj-lt"/>
              </a:rPr>
              <a:t> </a:t>
            </a:r>
            <a:r>
              <a:rPr lang="vi-VN" b="0" i="0" dirty="0">
                <a:solidFill>
                  <a:srgbClr val="000000"/>
                </a:solidFill>
                <a:effectLst/>
                <a:latin typeface="+mj-lt"/>
              </a:rPr>
              <a:t>cách độc lập</a:t>
            </a:r>
            <a:endParaRPr lang="en-US" b="0" i="0" dirty="0">
              <a:solidFill>
                <a:srgbClr val="000000"/>
              </a:solidFill>
              <a:effectLst/>
              <a:latin typeface="+mj-lt"/>
            </a:endParaRPr>
          </a:p>
          <a:p>
            <a:pPr algn="just"/>
            <a:r>
              <a:rPr lang="vi-VN" dirty="0">
                <a:latin typeface="+mj-lt"/>
              </a:rPr>
              <a:t> </a:t>
            </a:r>
            <a:br>
              <a:rPr lang="vi-VN" dirty="0"/>
            </a:br>
            <a:endParaRPr lang="en-US" dirty="0">
              <a:solidFill>
                <a:schemeClr val="tx1"/>
              </a:solidFill>
              <a:latin typeface="+mj-lt"/>
            </a:endParaRPr>
          </a:p>
        </p:txBody>
      </p:sp>
    </p:spTree>
    <p:extLst>
      <p:ext uri="{BB962C8B-B14F-4D97-AF65-F5344CB8AC3E}">
        <p14:creationId xmlns:p14="http://schemas.microsoft.com/office/powerpoint/2010/main" val="22321905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2181139"/>
          </a:xfrm>
        </p:spPr>
        <p:txBody>
          <a:bodyPr anchor="b">
            <a:normAutofit/>
          </a:bodyPr>
          <a:lstStyle/>
          <a:p>
            <a:r>
              <a:rPr lang="en-US" dirty="0" err="1"/>
              <a:t>Chương</a:t>
            </a:r>
            <a:r>
              <a:rPr lang="en-US" dirty="0"/>
              <a:t> 2: </a:t>
            </a:r>
            <a:r>
              <a:rPr lang="en-US" sz="4400" dirty="0" err="1"/>
              <a:t>Tiến</a:t>
            </a:r>
            <a:r>
              <a:rPr lang="en-US" sz="4400" dirty="0"/>
              <a:t> </a:t>
            </a:r>
            <a:r>
              <a:rPr lang="en-US" sz="4400" dirty="0" err="1"/>
              <a:t>trình</a:t>
            </a:r>
            <a:r>
              <a:rPr lang="en-US" sz="4400" dirty="0"/>
              <a:t> </a:t>
            </a:r>
            <a:r>
              <a:rPr lang="en-US" sz="4400" dirty="0" err="1"/>
              <a:t>phần</a:t>
            </a:r>
            <a:r>
              <a:rPr lang="en-US" sz="4400" dirty="0"/>
              <a:t> </a:t>
            </a:r>
            <a:r>
              <a:rPr lang="en-US" sz="4400" dirty="0" err="1"/>
              <a:t>mềm</a:t>
            </a:r>
            <a:endParaRPr lang="aa-ET" dirty="0"/>
          </a:p>
        </p:txBody>
      </p:sp>
    </p:spTree>
    <p:extLst>
      <p:ext uri="{BB962C8B-B14F-4D97-AF65-F5344CB8AC3E}">
        <p14:creationId xmlns:p14="http://schemas.microsoft.com/office/powerpoint/2010/main" val="4180188349"/>
      </p:ext>
    </p:extLst>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41982" y="1181514"/>
            <a:ext cx="8203096" cy="4692650"/>
          </a:xfrm>
        </p:spPr>
        <p:txBody>
          <a:bodyPr>
            <a:normAutofit lnSpcReduction="10000"/>
          </a:bodyPr>
          <a:lstStyle/>
          <a:p>
            <a:pPr algn="just">
              <a:lnSpc>
                <a:spcPct val="130000"/>
              </a:lnSpc>
            </a:pPr>
            <a:r>
              <a:rPr lang="en-US" sz="2100" b="0" i="0" dirty="0">
                <a:solidFill>
                  <a:schemeClr val="tx1"/>
                </a:solidFill>
                <a:effectLst/>
                <a:latin typeface="+mj-lt"/>
              </a:rPr>
              <a:t>Coding</a:t>
            </a:r>
            <a:r>
              <a:rPr lang="vi-VN" sz="2100" b="0" i="0" dirty="0">
                <a:solidFill>
                  <a:schemeClr val="tx1"/>
                </a:solidFill>
                <a:effectLst/>
                <a:latin typeface="+mj-lt"/>
              </a:rPr>
              <a:t> </a:t>
            </a:r>
            <a:r>
              <a:rPr lang="en-US" sz="2100" b="0" i="0" dirty="0" err="1">
                <a:solidFill>
                  <a:schemeClr val="tx1"/>
                </a:solidFill>
                <a:effectLst/>
                <a:latin typeface="+mj-lt"/>
              </a:rPr>
              <a:t>là</a:t>
            </a:r>
            <a:r>
              <a:rPr lang="vi-VN" sz="2100" b="0" i="0" dirty="0">
                <a:solidFill>
                  <a:schemeClr val="tx1"/>
                </a:solidFill>
                <a:effectLst/>
                <a:latin typeface="+mj-lt"/>
              </a:rPr>
              <a:t> triển khai thiết kế chi tiết thành chương trình</a:t>
            </a:r>
          </a:p>
          <a:p>
            <a:pPr marL="342900" indent="-342900" algn="just">
              <a:lnSpc>
                <a:spcPct val="130000"/>
              </a:lnSpc>
              <a:buFont typeface="Wingdings" panose="05000000000000000000" pitchFamily="2" charset="2"/>
              <a:buChar char="Ø"/>
            </a:pPr>
            <a:r>
              <a:rPr lang="vi-VN" sz="2100" b="0" i="0" dirty="0">
                <a:solidFill>
                  <a:schemeClr val="tx1"/>
                </a:solidFill>
                <a:effectLst/>
                <a:latin typeface="+mj-lt"/>
              </a:rPr>
              <a:t>Sản phẩm phần mềm tốt, hiệu quả kinh tế cao</a:t>
            </a:r>
            <a:r>
              <a:rPr lang="en-US" sz="2100" b="0" i="0" dirty="0">
                <a:solidFill>
                  <a:schemeClr val="tx1"/>
                </a:solidFill>
                <a:effectLst/>
                <a:latin typeface="+mj-lt"/>
              </a:rPr>
              <a:t>.</a:t>
            </a:r>
            <a:endParaRPr lang="vi-VN" sz="2100"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sz="2100" b="0" i="0" dirty="0">
                <a:solidFill>
                  <a:schemeClr val="tx1"/>
                </a:solidFill>
                <a:effectLst/>
                <a:latin typeface="+mj-lt"/>
              </a:rPr>
              <a:t>Hạn chế tối đa xảy ra lỗi</a:t>
            </a:r>
            <a:r>
              <a:rPr lang="en-US" sz="2100" b="0" i="0" dirty="0">
                <a:solidFill>
                  <a:schemeClr val="tx1"/>
                </a:solidFill>
                <a:effectLst/>
                <a:latin typeface="+mj-lt"/>
              </a:rPr>
              <a:t>.</a:t>
            </a:r>
            <a:endParaRPr lang="vi-VN" sz="2100"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sz="2100" b="0" i="0" dirty="0">
                <a:solidFill>
                  <a:schemeClr val="tx1"/>
                </a:solidFill>
                <a:effectLst/>
                <a:latin typeface="+mj-lt"/>
              </a:rPr>
              <a:t>Mã nguồn dễ bảo trì: dễ hiểu, dễ sửa lỗi</a:t>
            </a:r>
            <a:r>
              <a:rPr lang="en-US" sz="2100" b="0" i="0" dirty="0">
                <a:solidFill>
                  <a:schemeClr val="tx1"/>
                </a:solidFill>
                <a:effectLst/>
                <a:latin typeface="+mj-lt"/>
              </a:rPr>
              <a:t> </a:t>
            </a:r>
            <a:r>
              <a:rPr lang="vi-VN" sz="2100" b="0" i="0" dirty="0">
                <a:solidFill>
                  <a:schemeClr val="tx1"/>
                </a:solidFill>
                <a:effectLst/>
                <a:latin typeface="+mj-lt"/>
              </a:rPr>
              <a:t>được, </a:t>
            </a:r>
            <a:endParaRPr lang="en-US" sz="2100"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sz="2100" b="0" i="0" dirty="0">
                <a:solidFill>
                  <a:schemeClr val="tx1"/>
                </a:solidFill>
                <a:effectLst/>
                <a:latin typeface="+mj-lt"/>
              </a:rPr>
              <a:t>nâng cấp – thay đổi dễ dàng.</a:t>
            </a:r>
          </a:p>
          <a:p>
            <a:pPr marL="342900" indent="-342900" algn="just">
              <a:lnSpc>
                <a:spcPct val="130000"/>
              </a:lnSpc>
              <a:buFont typeface="Wingdings" panose="05000000000000000000" pitchFamily="2" charset="2"/>
              <a:buChar char="Ø"/>
            </a:pPr>
            <a:r>
              <a:rPr lang="vi-VN" sz="2100" b="0" i="0" dirty="0">
                <a:solidFill>
                  <a:schemeClr val="tx1"/>
                </a:solidFill>
                <a:effectLst/>
                <a:latin typeface="+mj-lt"/>
              </a:rPr>
              <a:t>Khả năng tái sự dụng cao</a:t>
            </a:r>
            <a:r>
              <a:rPr lang="en-US" sz="2100" b="0" i="0" dirty="0">
                <a:solidFill>
                  <a:schemeClr val="tx1"/>
                </a:solidFill>
                <a:effectLst/>
                <a:latin typeface="+mj-lt"/>
              </a:rPr>
              <a:t>.</a:t>
            </a:r>
          </a:p>
          <a:p>
            <a:pPr algn="just">
              <a:lnSpc>
                <a:spcPct val="130000"/>
              </a:lnSpc>
            </a:pPr>
            <a:endParaRPr lang="en-US" sz="2100" dirty="0">
              <a:solidFill>
                <a:schemeClr val="tx1"/>
              </a:solidFill>
              <a:latin typeface="+mj-lt"/>
            </a:endParaRPr>
          </a:p>
          <a:p>
            <a:pPr algn="just">
              <a:lnSpc>
                <a:spcPct val="130000"/>
              </a:lnSpc>
            </a:pPr>
            <a:r>
              <a:rPr lang="en-US" sz="2100" b="0" i="0" dirty="0" err="1">
                <a:solidFill>
                  <a:schemeClr val="tx1"/>
                </a:solidFill>
                <a:effectLst/>
                <a:latin typeface="+mj-lt"/>
              </a:rPr>
              <a:t>Kỹ</a:t>
            </a:r>
            <a:r>
              <a:rPr lang="en-US" sz="2100" b="0" i="0" dirty="0">
                <a:solidFill>
                  <a:schemeClr val="tx1"/>
                </a:solidFill>
                <a:effectLst/>
                <a:latin typeface="+mj-lt"/>
              </a:rPr>
              <a:t> </a:t>
            </a:r>
            <a:r>
              <a:rPr lang="en-US" sz="2100" b="0" i="0" dirty="0" err="1">
                <a:solidFill>
                  <a:schemeClr val="tx1"/>
                </a:solidFill>
                <a:effectLst/>
                <a:latin typeface="+mj-lt"/>
              </a:rPr>
              <a:t>thuật</a:t>
            </a:r>
            <a:r>
              <a:rPr lang="en-US" sz="2100" b="0" i="0" dirty="0">
                <a:solidFill>
                  <a:schemeClr val="tx1"/>
                </a:solidFill>
                <a:effectLst/>
                <a:latin typeface="+mj-lt"/>
              </a:rPr>
              <a:t> </a:t>
            </a:r>
            <a:r>
              <a:rPr lang="en-US" sz="2100" b="0" i="0" dirty="0" err="1">
                <a:solidFill>
                  <a:schemeClr val="tx1"/>
                </a:solidFill>
                <a:effectLst/>
                <a:latin typeface="+mj-lt"/>
              </a:rPr>
              <a:t>lập</a:t>
            </a:r>
            <a:r>
              <a:rPr lang="en-US" sz="2100" b="0" i="0" dirty="0">
                <a:solidFill>
                  <a:schemeClr val="tx1"/>
                </a:solidFill>
                <a:effectLst/>
                <a:latin typeface="+mj-lt"/>
              </a:rPr>
              <a:t> </a:t>
            </a:r>
            <a:r>
              <a:rPr lang="en-US" sz="2100" b="0" i="0" dirty="0" err="1">
                <a:solidFill>
                  <a:schemeClr val="tx1"/>
                </a:solidFill>
                <a:effectLst/>
                <a:latin typeface="+mj-lt"/>
              </a:rPr>
              <a:t>trình</a:t>
            </a:r>
            <a:r>
              <a:rPr lang="en-US" sz="2100" b="0" i="0" dirty="0">
                <a:solidFill>
                  <a:schemeClr val="tx1"/>
                </a:solidFill>
                <a:effectLst/>
                <a:latin typeface="+mj-lt"/>
              </a:rPr>
              <a:t> </a:t>
            </a:r>
            <a:r>
              <a:rPr lang="en-US" sz="2100" b="0" i="0" dirty="0" err="1">
                <a:solidFill>
                  <a:schemeClr val="tx1"/>
                </a:solidFill>
                <a:effectLst/>
                <a:latin typeface="+mj-lt"/>
              </a:rPr>
              <a:t>chuyên</a:t>
            </a:r>
            <a:r>
              <a:rPr lang="en-US" sz="2100" b="0" i="0" dirty="0">
                <a:solidFill>
                  <a:schemeClr val="tx1"/>
                </a:solidFill>
                <a:effectLst/>
                <a:latin typeface="+mj-lt"/>
              </a:rPr>
              <a:t> </a:t>
            </a:r>
            <a:r>
              <a:rPr lang="en-US" sz="2100" b="0" i="0" dirty="0" err="1">
                <a:solidFill>
                  <a:schemeClr val="tx1"/>
                </a:solidFill>
                <a:effectLst/>
                <a:latin typeface="+mj-lt"/>
              </a:rPr>
              <a:t>nghiệp</a:t>
            </a:r>
            <a:endParaRPr lang="en-US" sz="2100" b="0" i="0" dirty="0">
              <a:solidFill>
                <a:schemeClr val="tx1"/>
              </a:solidFill>
              <a:effectLst/>
              <a:latin typeface="+mj-lt"/>
            </a:endParaRPr>
          </a:p>
          <a:p>
            <a:pPr marL="342900" indent="-342900" algn="just">
              <a:lnSpc>
                <a:spcPct val="130000"/>
              </a:lnSpc>
              <a:buFont typeface="Wingdings" panose="05000000000000000000" pitchFamily="2" charset="2"/>
              <a:buChar char="Ø"/>
            </a:pPr>
            <a:r>
              <a:rPr lang="en-US" sz="2100" b="0" i="0" dirty="0" err="1">
                <a:solidFill>
                  <a:schemeClr val="tx1"/>
                </a:solidFill>
                <a:effectLst/>
                <a:latin typeface="+mj-lt"/>
              </a:rPr>
              <a:t>Tuân</a:t>
            </a:r>
            <a:r>
              <a:rPr lang="en-US" sz="2100" b="0" i="0" dirty="0">
                <a:solidFill>
                  <a:schemeClr val="tx1"/>
                </a:solidFill>
                <a:effectLst/>
                <a:latin typeface="+mj-lt"/>
              </a:rPr>
              <a:t> </a:t>
            </a:r>
            <a:r>
              <a:rPr lang="en-US" sz="2100" b="0" i="0" dirty="0" err="1">
                <a:solidFill>
                  <a:schemeClr val="tx1"/>
                </a:solidFill>
                <a:effectLst/>
                <a:latin typeface="+mj-lt"/>
              </a:rPr>
              <a:t>theo</a:t>
            </a:r>
            <a:r>
              <a:rPr lang="en-US" sz="2100" b="0" i="0" dirty="0">
                <a:solidFill>
                  <a:schemeClr val="tx1"/>
                </a:solidFill>
                <a:effectLst/>
                <a:latin typeface="+mj-lt"/>
              </a:rPr>
              <a:t> </a:t>
            </a:r>
            <a:r>
              <a:rPr lang="en-US" sz="2100" b="0" i="0" dirty="0" err="1">
                <a:solidFill>
                  <a:schemeClr val="tx1"/>
                </a:solidFill>
                <a:effectLst/>
                <a:latin typeface="+mj-lt"/>
              </a:rPr>
              <a:t>các</a:t>
            </a:r>
            <a:r>
              <a:rPr lang="en-US" sz="2100" b="0" i="0" dirty="0">
                <a:solidFill>
                  <a:schemeClr val="tx1"/>
                </a:solidFill>
                <a:effectLst/>
                <a:latin typeface="+mj-lt"/>
              </a:rPr>
              <a:t> </a:t>
            </a:r>
            <a:r>
              <a:rPr lang="en-US" sz="2100" b="0" i="0" dirty="0" err="1">
                <a:solidFill>
                  <a:schemeClr val="tx1"/>
                </a:solidFill>
                <a:effectLst/>
                <a:latin typeface="+mj-lt"/>
              </a:rPr>
              <a:t>chuẩn</a:t>
            </a:r>
            <a:r>
              <a:rPr lang="en-US" sz="2100" b="0" i="0" dirty="0">
                <a:solidFill>
                  <a:schemeClr val="tx1"/>
                </a:solidFill>
                <a:effectLst/>
                <a:latin typeface="+mj-lt"/>
              </a:rPr>
              <a:t> </a:t>
            </a:r>
            <a:r>
              <a:rPr lang="en-US" sz="2100" b="0" i="0" dirty="0" err="1">
                <a:solidFill>
                  <a:schemeClr val="tx1"/>
                </a:solidFill>
                <a:effectLst/>
                <a:latin typeface="+mj-lt"/>
              </a:rPr>
              <a:t>viết</a:t>
            </a:r>
            <a:r>
              <a:rPr lang="en-US" sz="2100" b="0" i="0" dirty="0">
                <a:solidFill>
                  <a:schemeClr val="tx1"/>
                </a:solidFill>
                <a:effectLst/>
                <a:latin typeface="+mj-lt"/>
              </a:rPr>
              <a:t> </a:t>
            </a:r>
            <a:r>
              <a:rPr lang="en-US" sz="2100" b="0" i="0" dirty="0" err="1">
                <a:solidFill>
                  <a:schemeClr val="tx1"/>
                </a:solidFill>
                <a:effectLst/>
                <a:latin typeface="+mj-lt"/>
              </a:rPr>
              <a:t>mã</a:t>
            </a:r>
            <a:r>
              <a:rPr lang="en-US" sz="2100" b="0" i="0" dirty="0">
                <a:solidFill>
                  <a:schemeClr val="tx1"/>
                </a:solidFill>
                <a:effectLst/>
                <a:latin typeface="+mj-lt"/>
              </a:rPr>
              <a:t> </a:t>
            </a:r>
            <a:r>
              <a:rPr lang="en-US" sz="2100" b="0" i="0" dirty="0" err="1">
                <a:solidFill>
                  <a:schemeClr val="tx1"/>
                </a:solidFill>
                <a:effectLst/>
                <a:latin typeface="+mj-lt"/>
              </a:rPr>
              <a:t>nguồn</a:t>
            </a:r>
            <a:r>
              <a:rPr lang="en-US" sz="2100" b="0" i="0" dirty="0">
                <a:solidFill>
                  <a:schemeClr val="tx1"/>
                </a:solidFill>
                <a:effectLst/>
                <a:latin typeface="+mj-lt"/>
              </a:rPr>
              <a:t> (coding styles, coding convention, programming styles).</a:t>
            </a:r>
          </a:p>
          <a:p>
            <a:pPr marL="342900" indent="-342900" algn="just">
              <a:lnSpc>
                <a:spcPct val="130000"/>
              </a:lnSpc>
              <a:buFont typeface="Wingdings" panose="05000000000000000000" pitchFamily="2" charset="2"/>
              <a:buChar char="Ø"/>
            </a:pPr>
            <a:r>
              <a:rPr lang="en-US" sz="2100" b="0" i="0" dirty="0" err="1">
                <a:solidFill>
                  <a:schemeClr val="tx1"/>
                </a:solidFill>
                <a:effectLst/>
                <a:latin typeface="+mj-lt"/>
              </a:rPr>
              <a:t>Các</a:t>
            </a:r>
            <a:r>
              <a:rPr lang="en-US" sz="2100" b="0" i="0" dirty="0">
                <a:solidFill>
                  <a:schemeClr val="tx1"/>
                </a:solidFill>
                <a:effectLst/>
                <a:latin typeface="+mj-lt"/>
              </a:rPr>
              <a:t> </a:t>
            </a:r>
            <a:r>
              <a:rPr lang="en-US" sz="2100" b="0" i="0" dirty="0" err="1">
                <a:solidFill>
                  <a:schemeClr val="tx1"/>
                </a:solidFill>
                <a:effectLst/>
                <a:latin typeface="+mj-lt"/>
              </a:rPr>
              <a:t>chuẩn</a:t>
            </a:r>
            <a:r>
              <a:rPr lang="en-US" sz="2100" b="0" i="0" dirty="0">
                <a:solidFill>
                  <a:schemeClr val="tx1"/>
                </a:solidFill>
                <a:effectLst/>
                <a:latin typeface="+mj-lt"/>
              </a:rPr>
              <a:t> </a:t>
            </a:r>
            <a:r>
              <a:rPr lang="en-US" sz="2100" b="0" i="0" dirty="0" err="1">
                <a:solidFill>
                  <a:schemeClr val="tx1"/>
                </a:solidFill>
                <a:effectLst/>
                <a:latin typeface="+mj-lt"/>
              </a:rPr>
              <a:t>quy</a:t>
            </a:r>
            <a:r>
              <a:rPr lang="en-US" sz="2100" b="0" i="0" dirty="0">
                <a:solidFill>
                  <a:schemeClr val="tx1"/>
                </a:solidFill>
                <a:effectLst/>
                <a:latin typeface="+mj-lt"/>
              </a:rPr>
              <a:t> </a:t>
            </a:r>
            <a:r>
              <a:rPr lang="en-US" sz="2100" b="0" i="0" dirty="0" err="1">
                <a:solidFill>
                  <a:schemeClr val="tx1"/>
                </a:solidFill>
                <a:effectLst/>
                <a:latin typeface="+mj-lt"/>
              </a:rPr>
              <a:t>định</a:t>
            </a:r>
            <a:r>
              <a:rPr lang="en-US" sz="2100" b="0" i="0" dirty="0">
                <a:solidFill>
                  <a:schemeClr val="tx1"/>
                </a:solidFill>
                <a:effectLst/>
                <a:latin typeface="+mj-lt"/>
              </a:rPr>
              <a:t> do </a:t>
            </a:r>
            <a:r>
              <a:rPr lang="en-US" sz="2100" b="0" i="0" dirty="0" err="1">
                <a:solidFill>
                  <a:schemeClr val="tx1"/>
                </a:solidFill>
                <a:effectLst/>
                <a:latin typeface="+mj-lt"/>
              </a:rPr>
              <a:t>Ngôn</a:t>
            </a:r>
            <a:r>
              <a:rPr lang="en-US" sz="2100" b="0" i="0" dirty="0">
                <a:solidFill>
                  <a:schemeClr val="tx1"/>
                </a:solidFill>
                <a:effectLst/>
                <a:latin typeface="+mj-lt"/>
              </a:rPr>
              <a:t> </a:t>
            </a:r>
            <a:r>
              <a:rPr lang="en-US" sz="2100" b="0" i="0" dirty="0" err="1">
                <a:solidFill>
                  <a:schemeClr val="tx1"/>
                </a:solidFill>
                <a:effectLst/>
                <a:latin typeface="+mj-lt"/>
              </a:rPr>
              <a:t>ngữ</a:t>
            </a:r>
            <a:r>
              <a:rPr lang="en-US" sz="2100" b="0" i="0" dirty="0">
                <a:solidFill>
                  <a:schemeClr val="tx1"/>
                </a:solidFill>
                <a:effectLst/>
                <a:latin typeface="+mj-lt"/>
              </a:rPr>
              <a:t> </a:t>
            </a:r>
            <a:r>
              <a:rPr lang="en-US" sz="2100" b="0" i="0" dirty="0" err="1">
                <a:solidFill>
                  <a:schemeClr val="tx1"/>
                </a:solidFill>
                <a:effectLst/>
                <a:latin typeface="+mj-lt"/>
              </a:rPr>
              <a:t>lập</a:t>
            </a:r>
            <a:r>
              <a:rPr lang="en-US" sz="2100" b="0" i="0" dirty="0">
                <a:solidFill>
                  <a:schemeClr val="tx1"/>
                </a:solidFill>
                <a:effectLst/>
                <a:latin typeface="+mj-lt"/>
              </a:rPr>
              <a:t> </a:t>
            </a:r>
            <a:r>
              <a:rPr lang="en-US" sz="2100" b="0" i="0" dirty="0" err="1">
                <a:solidFill>
                  <a:schemeClr val="tx1"/>
                </a:solidFill>
                <a:effectLst/>
                <a:latin typeface="+mj-lt"/>
              </a:rPr>
              <a:t>trình</a:t>
            </a:r>
            <a:r>
              <a:rPr lang="en-US" sz="2100" b="0" i="0" dirty="0">
                <a:solidFill>
                  <a:schemeClr val="tx1"/>
                </a:solidFill>
                <a:effectLst/>
                <a:latin typeface="+mj-lt"/>
              </a:rPr>
              <a:t>, do </a:t>
            </a:r>
            <a:r>
              <a:rPr lang="en-US" sz="2100" b="0" i="0" dirty="0" err="1">
                <a:solidFill>
                  <a:schemeClr val="tx1"/>
                </a:solidFill>
                <a:effectLst/>
                <a:latin typeface="+mj-lt"/>
              </a:rPr>
              <a:t>Công</a:t>
            </a:r>
            <a:r>
              <a:rPr lang="en-US" sz="2100" b="0" i="0" dirty="0">
                <a:solidFill>
                  <a:schemeClr val="tx1"/>
                </a:solidFill>
                <a:effectLst/>
                <a:latin typeface="+mj-lt"/>
              </a:rPr>
              <a:t> ty</a:t>
            </a:r>
            <a:r>
              <a:rPr lang="en-US" sz="2100" dirty="0">
                <a:solidFill>
                  <a:schemeClr val="tx1"/>
                </a:solidFill>
                <a:latin typeface="+mj-lt"/>
              </a:rPr>
              <a:t> qui </a:t>
            </a:r>
            <a:r>
              <a:rPr lang="en-US" sz="2100" dirty="0" err="1">
                <a:solidFill>
                  <a:schemeClr val="tx1"/>
                </a:solidFill>
                <a:latin typeface="+mj-lt"/>
              </a:rPr>
              <a:t>định</a:t>
            </a:r>
            <a:r>
              <a:rPr lang="en-US" sz="2100" dirty="0">
                <a:solidFill>
                  <a:schemeClr val="tx1"/>
                </a:solidFill>
                <a:latin typeface="+mj-lt"/>
              </a:rPr>
              <a:t>.</a:t>
            </a:r>
            <a:br>
              <a:rPr lang="en-US" sz="2100" dirty="0">
                <a:solidFill>
                  <a:schemeClr val="tx1"/>
                </a:solidFill>
                <a:latin typeface="+mj-lt"/>
              </a:rPr>
            </a:br>
            <a:endParaRPr lang="en-US" sz="2100" dirty="0">
              <a:solidFill>
                <a:schemeClr val="tx1"/>
              </a:solidFill>
              <a:latin typeface="+mj-lt"/>
            </a:endParaRPr>
          </a:p>
        </p:txBody>
      </p:sp>
    </p:spTree>
    <p:extLst>
      <p:ext uri="{BB962C8B-B14F-4D97-AF65-F5344CB8AC3E}">
        <p14:creationId xmlns:p14="http://schemas.microsoft.com/office/powerpoint/2010/main" val="3882608809"/>
      </p:ext>
    </p:extLst>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7682" y="1166605"/>
            <a:ext cx="8203096" cy="4692650"/>
          </a:xfrm>
        </p:spPr>
        <p:txBody>
          <a:bodyPr>
            <a:normAutofit/>
          </a:bodyPr>
          <a:lstStyle/>
          <a:p>
            <a:pPr>
              <a:lnSpc>
                <a:spcPct val="150000"/>
              </a:lnSpc>
            </a:pPr>
            <a:r>
              <a:rPr lang="en-US" sz="2100" b="0" i="0" dirty="0" err="1">
                <a:solidFill>
                  <a:schemeClr val="tx1"/>
                </a:solidFill>
                <a:effectLst/>
                <a:latin typeface="+mj-lt"/>
              </a:rPr>
              <a:t>Kỹ</a:t>
            </a:r>
            <a:r>
              <a:rPr lang="en-US" sz="2100" b="0" i="0" dirty="0">
                <a:solidFill>
                  <a:schemeClr val="tx1"/>
                </a:solidFill>
                <a:effectLst/>
                <a:latin typeface="+mj-lt"/>
              </a:rPr>
              <a:t> </a:t>
            </a:r>
            <a:r>
              <a:rPr lang="en-US" sz="2100" b="0" i="0" dirty="0" err="1">
                <a:solidFill>
                  <a:schemeClr val="tx1"/>
                </a:solidFill>
                <a:effectLst/>
                <a:latin typeface="+mj-lt"/>
              </a:rPr>
              <a:t>thuật</a:t>
            </a:r>
            <a:r>
              <a:rPr lang="en-US" sz="2100" b="0" i="0" dirty="0">
                <a:solidFill>
                  <a:schemeClr val="tx1"/>
                </a:solidFill>
                <a:effectLst/>
                <a:latin typeface="+mj-lt"/>
              </a:rPr>
              <a:t> </a:t>
            </a:r>
            <a:r>
              <a:rPr lang="en-US" sz="2100" b="0" i="0" dirty="0" err="1">
                <a:solidFill>
                  <a:schemeClr val="tx1"/>
                </a:solidFill>
                <a:effectLst/>
                <a:latin typeface="+mj-lt"/>
              </a:rPr>
              <a:t>lập</a:t>
            </a:r>
            <a:r>
              <a:rPr lang="en-US" sz="2100" b="0" i="0" dirty="0">
                <a:solidFill>
                  <a:schemeClr val="tx1"/>
                </a:solidFill>
                <a:effectLst/>
                <a:latin typeface="+mj-lt"/>
              </a:rPr>
              <a:t> </a:t>
            </a:r>
            <a:r>
              <a:rPr lang="en-US" sz="2100" b="0" i="0" dirty="0" err="1">
                <a:solidFill>
                  <a:schemeClr val="tx1"/>
                </a:solidFill>
                <a:effectLst/>
                <a:latin typeface="+mj-lt"/>
              </a:rPr>
              <a:t>trình</a:t>
            </a:r>
            <a:r>
              <a:rPr lang="en-US" sz="2100" b="0" i="0" dirty="0">
                <a:solidFill>
                  <a:schemeClr val="tx1"/>
                </a:solidFill>
                <a:effectLst/>
                <a:latin typeface="+mj-lt"/>
              </a:rPr>
              <a:t> </a:t>
            </a:r>
            <a:r>
              <a:rPr lang="en-US" sz="2100" b="0" i="0" dirty="0" err="1">
                <a:solidFill>
                  <a:schemeClr val="tx1"/>
                </a:solidFill>
                <a:effectLst/>
                <a:latin typeface="+mj-lt"/>
              </a:rPr>
              <a:t>hiệu</a:t>
            </a:r>
            <a:r>
              <a:rPr lang="en-US" sz="2100" b="0" i="0" dirty="0">
                <a:solidFill>
                  <a:schemeClr val="tx1"/>
                </a:solidFill>
                <a:effectLst/>
                <a:latin typeface="+mj-lt"/>
              </a:rPr>
              <a:t> </a:t>
            </a:r>
            <a:r>
              <a:rPr lang="en-US" sz="2100" b="0" i="0" dirty="0" err="1">
                <a:solidFill>
                  <a:schemeClr val="tx1"/>
                </a:solidFill>
                <a:effectLst/>
                <a:latin typeface="+mj-lt"/>
              </a:rPr>
              <a:t>quả</a:t>
            </a:r>
            <a:endParaRPr lang="en-US" sz="2100" b="0" i="0" dirty="0">
              <a:solidFill>
                <a:schemeClr val="tx1"/>
              </a:solidFill>
              <a:effectLst/>
              <a:latin typeface="+mj-lt"/>
            </a:endParaRPr>
          </a:p>
          <a:p>
            <a:pPr marL="285750" indent="-285750">
              <a:lnSpc>
                <a:spcPct val="150000"/>
              </a:lnSpc>
              <a:buFont typeface="Wingdings" panose="05000000000000000000" pitchFamily="2" charset="2"/>
              <a:buChar char="Ø"/>
            </a:pPr>
            <a:r>
              <a:rPr lang="en-US" sz="2100" b="0" i="0" dirty="0" err="1">
                <a:solidFill>
                  <a:schemeClr val="tx1"/>
                </a:solidFill>
                <a:effectLst/>
                <a:latin typeface="+mj-lt"/>
              </a:rPr>
              <a:t>Dễ</a:t>
            </a:r>
            <a:r>
              <a:rPr lang="en-US" sz="2100" b="0" i="0" dirty="0">
                <a:solidFill>
                  <a:schemeClr val="tx1"/>
                </a:solidFill>
                <a:effectLst/>
                <a:latin typeface="+mj-lt"/>
              </a:rPr>
              <a:t> </a:t>
            </a:r>
            <a:r>
              <a:rPr lang="en-US" sz="2100" b="0" i="0" dirty="0" err="1">
                <a:solidFill>
                  <a:schemeClr val="tx1"/>
                </a:solidFill>
                <a:effectLst/>
                <a:latin typeface="+mj-lt"/>
              </a:rPr>
              <a:t>dàng</a:t>
            </a:r>
            <a:r>
              <a:rPr lang="en-US" sz="2100" b="0" i="0" dirty="0">
                <a:solidFill>
                  <a:schemeClr val="tx1"/>
                </a:solidFill>
                <a:effectLst/>
                <a:latin typeface="+mj-lt"/>
              </a:rPr>
              <a:t> </a:t>
            </a:r>
            <a:r>
              <a:rPr lang="en-US" sz="2100" b="0" i="0" dirty="0" err="1">
                <a:solidFill>
                  <a:schemeClr val="tx1"/>
                </a:solidFill>
                <a:effectLst/>
                <a:latin typeface="+mj-lt"/>
              </a:rPr>
              <a:t>bảo</a:t>
            </a:r>
            <a:r>
              <a:rPr lang="en-US" sz="2100" b="0" i="0" dirty="0">
                <a:solidFill>
                  <a:schemeClr val="tx1"/>
                </a:solidFill>
                <a:effectLst/>
                <a:latin typeface="+mj-lt"/>
              </a:rPr>
              <a:t> </a:t>
            </a:r>
            <a:r>
              <a:rPr lang="en-US" sz="2100" b="0" i="0" dirty="0" err="1">
                <a:solidFill>
                  <a:schemeClr val="tx1"/>
                </a:solidFill>
                <a:effectLst/>
                <a:latin typeface="+mj-lt"/>
              </a:rPr>
              <a:t>trì</a:t>
            </a:r>
            <a:r>
              <a:rPr lang="en-US" sz="2100" b="0" i="0" dirty="0">
                <a:solidFill>
                  <a:schemeClr val="tx1"/>
                </a:solidFill>
                <a:effectLst/>
                <a:latin typeface="+mj-lt"/>
              </a:rPr>
              <a:t>: </a:t>
            </a:r>
            <a:r>
              <a:rPr lang="en-US" sz="2100" b="0" i="0" dirty="0" err="1">
                <a:solidFill>
                  <a:schemeClr val="tx1"/>
                </a:solidFill>
                <a:effectLst/>
                <a:latin typeface="+mj-lt"/>
              </a:rPr>
              <a:t>dễ</a:t>
            </a:r>
            <a:r>
              <a:rPr lang="en-US" sz="2100" b="0" i="0" dirty="0">
                <a:solidFill>
                  <a:schemeClr val="tx1"/>
                </a:solidFill>
                <a:effectLst/>
                <a:latin typeface="+mj-lt"/>
              </a:rPr>
              <a:t> </a:t>
            </a:r>
            <a:r>
              <a:rPr lang="en-US" sz="2100" b="0" i="0" dirty="0" err="1">
                <a:solidFill>
                  <a:schemeClr val="tx1"/>
                </a:solidFill>
                <a:effectLst/>
                <a:latin typeface="+mj-lt"/>
              </a:rPr>
              <a:t>hiểu</a:t>
            </a:r>
            <a:r>
              <a:rPr lang="en-US" sz="2100" b="0" i="0" dirty="0">
                <a:solidFill>
                  <a:schemeClr val="tx1"/>
                </a:solidFill>
                <a:effectLst/>
                <a:latin typeface="+mj-lt"/>
              </a:rPr>
              <a:t>, </a:t>
            </a:r>
            <a:r>
              <a:rPr lang="en-US" sz="2100" b="0" i="0" dirty="0" err="1">
                <a:solidFill>
                  <a:schemeClr val="tx1"/>
                </a:solidFill>
                <a:effectLst/>
                <a:latin typeface="+mj-lt"/>
              </a:rPr>
              <a:t>dễ</a:t>
            </a:r>
            <a:r>
              <a:rPr lang="en-US" sz="2100" b="0" i="0" dirty="0">
                <a:solidFill>
                  <a:schemeClr val="tx1"/>
                </a:solidFill>
                <a:effectLst/>
                <a:latin typeface="+mj-lt"/>
              </a:rPr>
              <a:t> </a:t>
            </a:r>
            <a:r>
              <a:rPr lang="en-US" sz="2100" b="0" i="0" dirty="0" err="1">
                <a:solidFill>
                  <a:schemeClr val="tx1"/>
                </a:solidFill>
                <a:effectLst/>
                <a:latin typeface="+mj-lt"/>
              </a:rPr>
              <a:t>sửa</a:t>
            </a:r>
            <a:r>
              <a:rPr lang="en-US" sz="2100" b="0" i="0" dirty="0">
                <a:solidFill>
                  <a:schemeClr val="tx1"/>
                </a:solidFill>
                <a:effectLst/>
                <a:latin typeface="+mj-lt"/>
              </a:rPr>
              <a:t> </a:t>
            </a:r>
            <a:r>
              <a:rPr lang="en-US" sz="2100" b="0" i="0" dirty="0" err="1">
                <a:solidFill>
                  <a:schemeClr val="tx1"/>
                </a:solidFill>
                <a:effectLst/>
                <a:latin typeface="+mj-lt"/>
              </a:rPr>
              <a:t>lỗi</a:t>
            </a:r>
            <a:r>
              <a:rPr lang="en-US" sz="2100" b="0" i="0" dirty="0">
                <a:solidFill>
                  <a:schemeClr val="tx1"/>
                </a:solidFill>
                <a:effectLst/>
                <a:latin typeface="+mj-lt"/>
              </a:rPr>
              <a:t>.</a:t>
            </a:r>
          </a:p>
          <a:p>
            <a:pPr marL="285750" indent="-285750">
              <a:lnSpc>
                <a:spcPct val="150000"/>
              </a:lnSpc>
              <a:buFont typeface="Wingdings" panose="05000000000000000000" pitchFamily="2" charset="2"/>
              <a:buChar char="Ø"/>
            </a:pPr>
            <a:r>
              <a:rPr lang="en-US" sz="2100" b="0" i="0" dirty="0" err="1">
                <a:solidFill>
                  <a:schemeClr val="tx1"/>
                </a:solidFill>
                <a:effectLst/>
                <a:latin typeface="+mj-lt"/>
              </a:rPr>
              <a:t>Khả</a:t>
            </a:r>
            <a:r>
              <a:rPr lang="en-US" sz="2100" b="0" i="0" dirty="0">
                <a:solidFill>
                  <a:schemeClr val="tx1"/>
                </a:solidFill>
                <a:effectLst/>
                <a:latin typeface="+mj-lt"/>
              </a:rPr>
              <a:t> </a:t>
            </a:r>
            <a:r>
              <a:rPr lang="en-US" sz="2100" b="0" i="0" dirty="0" err="1">
                <a:solidFill>
                  <a:schemeClr val="tx1"/>
                </a:solidFill>
                <a:effectLst/>
                <a:latin typeface="+mj-lt"/>
              </a:rPr>
              <a:t>năng</a:t>
            </a:r>
            <a:r>
              <a:rPr lang="en-US" sz="2100" b="0" i="0" dirty="0">
                <a:solidFill>
                  <a:schemeClr val="tx1"/>
                </a:solidFill>
                <a:effectLst/>
                <a:latin typeface="+mj-lt"/>
              </a:rPr>
              <a:t> </a:t>
            </a:r>
            <a:r>
              <a:rPr lang="en-US" sz="2100" b="0" i="0" dirty="0" err="1">
                <a:solidFill>
                  <a:schemeClr val="tx1"/>
                </a:solidFill>
                <a:effectLst/>
                <a:latin typeface="+mj-lt"/>
              </a:rPr>
              <a:t>tái</a:t>
            </a:r>
            <a:r>
              <a:rPr lang="en-US" sz="2100" b="0" i="0" dirty="0">
                <a:solidFill>
                  <a:schemeClr val="tx1"/>
                </a:solidFill>
                <a:effectLst/>
                <a:latin typeface="+mj-lt"/>
              </a:rPr>
              <a:t> </a:t>
            </a:r>
            <a:r>
              <a:rPr lang="en-US" sz="2100" b="0" i="0" dirty="0" err="1">
                <a:solidFill>
                  <a:schemeClr val="tx1"/>
                </a:solidFill>
                <a:effectLst/>
                <a:latin typeface="+mj-lt"/>
              </a:rPr>
              <a:t>sử</a:t>
            </a:r>
            <a:r>
              <a:rPr lang="en-US" sz="2100" b="0" i="0" dirty="0">
                <a:solidFill>
                  <a:schemeClr val="tx1"/>
                </a:solidFill>
                <a:effectLst/>
                <a:latin typeface="+mj-lt"/>
              </a:rPr>
              <a:t> </a:t>
            </a:r>
            <a:r>
              <a:rPr lang="en-US" sz="2100" b="0" i="0" dirty="0" err="1">
                <a:solidFill>
                  <a:schemeClr val="tx1"/>
                </a:solidFill>
                <a:effectLst/>
                <a:latin typeface="+mj-lt"/>
              </a:rPr>
              <a:t>dụng</a:t>
            </a:r>
            <a:r>
              <a:rPr lang="en-US" sz="2100" b="0" i="0" dirty="0">
                <a:solidFill>
                  <a:schemeClr val="tx1"/>
                </a:solidFill>
                <a:effectLst/>
                <a:latin typeface="+mj-lt"/>
              </a:rPr>
              <a:t> </a:t>
            </a:r>
            <a:r>
              <a:rPr lang="en-US" sz="2100" b="0" i="0" dirty="0" err="1">
                <a:solidFill>
                  <a:schemeClr val="tx1"/>
                </a:solidFill>
                <a:effectLst/>
                <a:latin typeface="+mj-lt"/>
              </a:rPr>
              <a:t>cao</a:t>
            </a:r>
            <a:r>
              <a:rPr lang="en-US" sz="2100" b="0" i="0" dirty="0">
                <a:solidFill>
                  <a:schemeClr val="tx1"/>
                </a:solidFill>
                <a:effectLst/>
                <a:latin typeface="+mj-lt"/>
              </a:rPr>
              <a:t>: </a:t>
            </a:r>
            <a:r>
              <a:rPr lang="en-US" sz="2100" b="0" i="0" dirty="0" err="1">
                <a:solidFill>
                  <a:schemeClr val="tx1"/>
                </a:solidFill>
                <a:effectLst/>
                <a:latin typeface="+mj-lt"/>
              </a:rPr>
              <a:t>nâng</a:t>
            </a:r>
            <a:r>
              <a:rPr lang="en-US" sz="2100" b="0" i="0" dirty="0">
                <a:solidFill>
                  <a:schemeClr val="tx1"/>
                </a:solidFill>
                <a:effectLst/>
                <a:latin typeface="+mj-lt"/>
              </a:rPr>
              <a:t> </a:t>
            </a:r>
            <a:r>
              <a:rPr lang="en-US" sz="2100" b="0" i="0" dirty="0" err="1">
                <a:solidFill>
                  <a:schemeClr val="tx1"/>
                </a:solidFill>
                <a:effectLst/>
                <a:latin typeface="+mj-lt"/>
              </a:rPr>
              <a:t>cấp</a:t>
            </a:r>
            <a:r>
              <a:rPr lang="en-US" sz="2100" b="0" i="0" dirty="0">
                <a:solidFill>
                  <a:schemeClr val="tx1"/>
                </a:solidFill>
                <a:effectLst/>
                <a:latin typeface="+mj-lt"/>
              </a:rPr>
              <a:t>, </a:t>
            </a:r>
            <a:r>
              <a:rPr lang="en-US" sz="2100" b="0" i="0" dirty="0" err="1">
                <a:solidFill>
                  <a:schemeClr val="tx1"/>
                </a:solidFill>
                <a:effectLst/>
                <a:latin typeface="+mj-lt"/>
              </a:rPr>
              <a:t>thay</a:t>
            </a:r>
            <a:r>
              <a:rPr lang="en-US" sz="2100" b="0" i="0" dirty="0">
                <a:solidFill>
                  <a:schemeClr val="tx1"/>
                </a:solidFill>
                <a:effectLst/>
                <a:latin typeface="+mj-lt"/>
              </a:rPr>
              <a:t> </a:t>
            </a:r>
            <a:r>
              <a:rPr lang="en-US" sz="2100" b="0" i="0" dirty="0" err="1">
                <a:solidFill>
                  <a:schemeClr val="tx1"/>
                </a:solidFill>
                <a:effectLst/>
                <a:latin typeface="+mj-lt"/>
              </a:rPr>
              <a:t>đổi</a:t>
            </a:r>
            <a:r>
              <a:rPr lang="en-US" sz="2100" b="0" i="0" dirty="0">
                <a:solidFill>
                  <a:schemeClr val="tx1"/>
                </a:solidFill>
                <a:effectLst/>
                <a:latin typeface="+mj-lt"/>
              </a:rPr>
              <a:t>.</a:t>
            </a:r>
          </a:p>
          <a:p>
            <a:pPr marL="457200" lvl="1" indent="0">
              <a:lnSpc>
                <a:spcPct val="150000"/>
              </a:lnSpc>
              <a:buNone/>
            </a:pPr>
            <a:r>
              <a:rPr lang="en-US" sz="2100" dirty="0">
                <a:solidFill>
                  <a:schemeClr val="tx1"/>
                </a:solidFill>
                <a:latin typeface="+mj-lt"/>
              </a:rPr>
              <a:t>-&gt; </a:t>
            </a:r>
            <a:r>
              <a:rPr lang="en-US" sz="2100" b="0" i="0" dirty="0" err="1">
                <a:solidFill>
                  <a:schemeClr val="tx1"/>
                </a:solidFill>
                <a:effectLst/>
                <a:latin typeface="+mj-lt"/>
              </a:rPr>
              <a:t>Chú</a:t>
            </a:r>
            <a:r>
              <a:rPr lang="en-US" sz="2100" b="0" i="0" dirty="0">
                <a:solidFill>
                  <a:schemeClr val="tx1"/>
                </a:solidFill>
                <a:effectLst/>
                <a:latin typeface="+mj-lt"/>
              </a:rPr>
              <a:t> </a:t>
            </a:r>
            <a:r>
              <a:rPr lang="en-US" sz="2100" b="0" i="0" dirty="0" err="1">
                <a:solidFill>
                  <a:schemeClr val="tx1"/>
                </a:solidFill>
                <a:effectLst/>
                <a:latin typeface="+mj-lt"/>
              </a:rPr>
              <a:t>thích</a:t>
            </a:r>
            <a:r>
              <a:rPr lang="en-US" sz="2100" b="0" i="0" dirty="0">
                <a:solidFill>
                  <a:schemeClr val="tx1"/>
                </a:solidFill>
                <a:effectLst/>
                <a:latin typeface="+mj-lt"/>
              </a:rPr>
              <a:t> </a:t>
            </a:r>
            <a:r>
              <a:rPr lang="en-US" sz="2100" b="0" i="0" dirty="0" err="1">
                <a:solidFill>
                  <a:schemeClr val="tx1"/>
                </a:solidFill>
                <a:effectLst/>
                <a:latin typeface="+mj-lt"/>
              </a:rPr>
              <a:t>rõ</a:t>
            </a:r>
            <a:r>
              <a:rPr lang="en-US" sz="2100" b="0" i="0" dirty="0">
                <a:solidFill>
                  <a:schemeClr val="tx1"/>
                </a:solidFill>
                <a:effectLst/>
                <a:latin typeface="+mj-lt"/>
              </a:rPr>
              <a:t> </a:t>
            </a:r>
            <a:r>
              <a:rPr lang="en-US" sz="2100" b="0" i="0" dirty="0" err="1">
                <a:solidFill>
                  <a:schemeClr val="tx1"/>
                </a:solidFill>
                <a:effectLst/>
                <a:latin typeface="+mj-lt"/>
              </a:rPr>
              <a:t>ràng</a:t>
            </a:r>
            <a:r>
              <a:rPr lang="en-US" sz="2100" b="0" i="0" dirty="0">
                <a:solidFill>
                  <a:schemeClr val="tx1"/>
                </a:solidFill>
                <a:effectLst/>
                <a:latin typeface="+mj-lt"/>
              </a:rPr>
              <a:t>, </a:t>
            </a:r>
            <a:r>
              <a:rPr lang="en-US" sz="2100" b="0" i="0" dirty="0" err="1">
                <a:solidFill>
                  <a:schemeClr val="tx1"/>
                </a:solidFill>
                <a:effectLst/>
                <a:latin typeface="+mj-lt"/>
              </a:rPr>
              <a:t>đầy</a:t>
            </a:r>
            <a:r>
              <a:rPr lang="en-US" sz="2100" b="0" i="0" dirty="0">
                <a:solidFill>
                  <a:schemeClr val="tx1"/>
                </a:solidFill>
                <a:effectLst/>
                <a:latin typeface="+mj-lt"/>
              </a:rPr>
              <a:t> </a:t>
            </a:r>
            <a:r>
              <a:rPr lang="en-US" sz="2100" b="0" i="0" dirty="0" err="1">
                <a:solidFill>
                  <a:schemeClr val="tx1"/>
                </a:solidFill>
                <a:effectLst/>
                <a:latin typeface="+mj-lt"/>
              </a:rPr>
              <a:t>đủ</a:t>
            </a:r>
            <a:r>
              <a:rPr lang="en-US" sz="2100" b="0" i="0" dirty="0">
                <a:solidFill>
                  <a:schemeClr val="tx1"/>
                </a:solidFill>
                <a:effectLst/>
                <a:latin typeface="+mj-lt"/>
              </a:rPr>
              <a:t>.</a:t>
            </a:r>
          </a:p>
          <a:p>
            <a:pPr marL="285750" indent="-285750">
              <a:lnSpc>
                <a:spcPct val="150000"/>
              </a:lnSpc>
              <a:buFont typeface="Wingdings" panose="05000000000000000000" pitchFamily="2" charset="2"/>
              <a:buChar char="Ø"/>
            </a:pPr>
            <a:r>
              <a:rPr lang="en-US" sz="2100" b="0" i="0" dirty="0" err="1">
                <a:solidFill>
                  <a:schemeClr val="tx1"/>
                </a:solidFill>
                <a:effectLst/>
                <a:latin typeface="+mj-lt"/>
              </a:rPr>
              <a:t>Sử</a:t>
            </a:r>
            <a:r>
              <a:rPr lang="en-US" sz="2100" b="0" i="0" dirty="0">
                <a:solidFill>
                  <a:schemeClr val="tx1"/>
                </a:solidFill>
                <a:effectLst/>
                <a:latin typeface="+mj-lt"/>
              </a:rPr>
              <a:t> </a:t>
            </a:r>
            <a:r>
              <a:rPr lang="en-US" sz="2100" b="0" i="0" dirty="0" err="1">
                <a:solidFill>
                  <a:schemeClr val="tx1"/>
                </a:solidFill>
                <a:effectLst/>
                <a:latin typeface="+mj-lt"/>
              </a:rPr>
              <a:t>dụng</a:t>
            </a:r>
            <a:r>
              <a:rPr lang="en-US" sz="2100" b="0" i="0" dirty="0">
                <a:solidFill>
                  <a:schemeClr val="tx1"/>
                </a:solidFill>
                <a:effectLst/>
                <a:latin typeface="+mj-lt"/>
              </a:rPr>
              <a:t> </a:t>
            </a:r>
            <a:r>
              <a:rPr lang="en-US" sz="2100" b="0" i="0" dirty="0" err="1">
                <a:solidFill>
                  <a:schemeClr val="tx1"/>
                </a:solidFill>
                <a:effectLst/>
                <a:latin typeface="+mj-lt"/>
              </a:rPr>
              <a:t>các</a:t>
            </a:r>
            <a:r>
              <a:rPr lang="en-US" sz="2100" b="0" i="0" dirty="0">
                <a:solidFill>
                  <a:schemeClr val="tx1"/>
                </a:solidFill>
                <a:effectLst/>
                <a:latin typeface="+mj-lt"/>
              </a:rPr>
              <a:t> </a:t>
            </a:r>
            <a:r>
              <a:rPr lang="en-US" sz="2100" b="0" i="0" dirty="0" err="1">
                <a:solidFill>
                  <a:schemeClr val="tx1"/>
                </a:solidFill>
                <a:effectLst/>
                <a:latin typeface="+mj-lt"/>
              </a:rPr>
              <a:t>cấu</a:t>
            </a:r>
            <a:r>
              <a:rPr lang="en-US" sz="2100" b="0" i="0" dirty="0">
                <a:solidFill>
                  <a:schemeClr val="tx1"/>
                </a:solidFill>
                <a:effectLst/>
                <a:latin typeface="+mj-lt"/>
              </a:rPr>
              <a:t> </a:t>
            </a:r>
            <a:r>
              <a:rPr lang="en-US" sz="2100" b="0" i="0" dirty="0" err="1">
                <a:solidFill>
                  <a:schemeClr val="tx1"/>
                </a:solidFill>
                <a:effectLst/>
                <a:latin typeface="+mj-lt"/>
              </a:rPr>
              <a:t>trúc</a:t>
            </a:r>
            <a:r>
              <a:rPr lang="en-US" sz="2100" b="0" i="0" dirty="0">
                <a:solidFill>
                  <a:schemeClr val="tx1"/>
                </a:solidFill>
                <a:effectLst/>
                <a:latin typeface="+mj-lt"/>
              </a:rPr>
              <a:t> an </a:t>
            </a:r>
            <a:r>
              <a:rPr lang="en-US" sz="2100" b="0" i="0" dirty="0" err="1">
                <a:solidFill>
                  <a:schemeClr val="tx1"/>
                </a:solidFill>
                <a:effectLst/>
                <a:latin typeface="+mj-lt"/>
              </a:rPr>
              <a:t>toàn</a:t>
            </a:r>
            <a:endParaRPr lang="en-US" sz="2100" b="0" i="0" dirty="0">
              <a:solidFill>
                <a:schemeClr val="tx1"/>
              </a:solidFill>
              <a:effectLst/>
              <a:latin typeface="+mj-lt"/>
            </a:endParaRPr>
          </a:p>
          <a:p>
            <a:pPr marL="971550" lvl="1" indent="-285750">
              <a:lnSpc>
                <a:spcPct val="150000"/>
              </a:lnSpc>
              <a:buFont typeface="Wingdings" panose="05000000000000000000" pitchFamily="2" charset="2"/>
              <a:buChar char="Ø"/>
            </a:pPr>
            <a:r>
              <a:rPr lang="en-US" sz="2100" b="0" i="0" dirty="0" err="1">
                <a:solidFill>
                  <a:schemeClr val="tx1"/>
                </a:solidFill>
                <a:effectLst/>
                <a:latin typeface="+mj-lt"/>
              </a:rPr>
              <a:t>bắt</a:t>
            </a:r>
            <a:r>
              <a:rPr lang="en-US" sz="2100" b="0" i="0" dirty="0">
                <a:solidFill>
                  <a:schemeClr val="tx1"/>
                </a:solidFill>
                <a:effectLst/>
                <a:latin typeface="+mj-lt"/>
              </a:rPr>
              <a:t> </a:t>
            </a:r>
            <a:r>
              <a:rPr lang="en-US" sz="2100" b="0" i="0" dirty="0" err="1">
                <a:solidFill>
                  <a:schemeClr val="tx1"/>
                </a:solidFill>
                <a:effectLst/>
                <a:latin typeface="+mj-lt"/>
              </a:rPr>
              <a:t>lỗi</a:t>
            </a:r>
            <a:r>
              <a:rPr lang="en-US" sz="2100" b="0" i="0" dirty="0">
                <a:solidFill>
                  <a:schemeClr val="tx1"/>
                </a:solidFill>
                <a:effectLst/>
                <a:latin typeface="+mj-lt"/>
              </a:rPr>
              <a:t>, </a:t>
            </a:r>
            <a:r>
              <a:rPr lang="en-US" sz="2100" b="0" i="0" dirty="0" err="1">
                <a:solidFill>
                  <a:schemeClr val="tx1"/>
                </a:solidFill>
                <a:effectLst/>
                <a:latin typeface="+mj-lt"/>
              </a:rPr>
              <a:t>xử</a:t>
            </a:r>
            <a:r>
              <a:rPr lang="en-US" sz="2100" b="0" i="0" dirty="0">
                <a:solidFill>
                  <a:schemeClr val="tx1"/>
                </a:solidFill>
                <a:effectLst/>
                <a:latin typeface="+mj-lt"/>
              </a:rPr>
              <a:t> </a:t>
            </a:r>
            <a:r>
              <a:rPr lang="en-US" sz="2100" b="0" i="0" dirty="0" err="1">
                <a:solidFill>
                  <a:schemeClr val="tx1"/>
                </a:solidFill>
                <a:effectLst/>
                <a:latin typeface="+mj-lt"/>
              </a:rPr>
              <a:t>lý</a:t>
            </a:r>
            <a:r>
              <a:rPr lang="en-US" sz="2100" b="0" i="0" dirty="0">
                <a:solidFill>
                  <a:schemeClr val="tx1"/>
                </a:solidFill>
                <a:effectLst/>
                <a:latin typeface="+mj-lt"/>
              </a:rPr>
              <a:t> </a:t>
            </a:r>
            <a:r>
              <a:rPr lang="en-US" sz="2100" b="0" i="0" dirty="0" err="1">
                <a:solidFill>
                  <a:schemeClr val="tx1"/>
                </a:solidFill>
                <a:effectLst/>
                <a:latin typeface="+mj-lt"/>
              </a:rPr>
              <a:t>ngoại</a:t>
            </a:r>
            <a:r>
              <a:rPr lang="en-US" sz="2100" b="0" i="0" dirty="0">
                <a:solidFill>
                  <a:schemeClr val="tx1"/>
                </a:solidFill>
                <a:effectLst/>
                <a:latin typeface="+mj-lt"/>
              </a:rPr>
              <a:t> </a:t>
            </a:r>
            <a:r>
              <a:rPr lang="en-US" sz="2100" b="0" i="0" dirty="0" err="1">
                <a:solidFill>
                  <a:schemeClr val="tx1"/>
                </a:solidFill>
                <a:effectLst/>
                <a:latin typeface="+mj-lt"/>
              </a:rPr>
              <a:t>lệ</a:t>
            </a:r>
            <a:r>
              <a:rPr lang="en-US" sz="2100" b="0" i="0" dirty="0">
                <a:solidFill>
                  <a:schemeClr val="tx1"/>
                </a:solidFill>
                <a:effectLst/>
                <a:latin typeface="+mj-lt"/>
              </a:rPr>
              <a:t>.</a:t>
            </a:r>
          </a:p>
          <a:p>
            <a:pPr marL="971550" lvl="1" indent="-285750">
              <a:lnSpc>
                <a:spcPct val="150000"/>
              </a:lnSpc>
              <a:buFont typeface="Wingdings" panose="05000000000000000000" pitchFamily="2" charset="2"/>
              <a:buChar char="Ø"/>
            </a:pPr>
            <a:r>
              <a:rPr lang="en-US" sz="2100" b="0" i="0" dirty="0" err="1">
                <a:solidFill>
                  <a:schemeClr val="tx1"/>
                </a:solidFill>
                <a:effectLst/>
                <a:latin typeface="+mj-lt"/>
              </a:rPr>
              <a:t>mẫu</a:t>
            </a:r>
            <a:r>
              <a:rPr lang="en-US" sz="2100" b="0" i="0" dirty="0">
                <a:solidFill>
                  <a:schemeClr val="tx1"/>
                </a:solidFill>
                <a:effectLst/>
                <a:latin typeface="+mj-lt"/>
              </a:rPr>
              <a:t> </a:t>
            </a:r>
            <a:r>
              <a:rPr lang="en-US" sz="2100" b="0" i="0" dirty="0" err="1">
                <a:solidFill>
                  <a:schemeClr val="tx1"/>
                </a:solidFill>
                <a:effectLst/>
                <a:latin typeface="+mj-lt"/>
              </a:rPr>
              <a:t>thiết</a:t>
            </a:r>
            <a:r>
              <a:rPr lang="en-US" sz="2100" b="0" i="0" dirty="0">
                <a:solidFill>
                  <a:schemeClr val="tx1"/>
                </a:solidFill>
                <a:effectLst/>
                <a:latin typeface="+mj-lt"/>
              </a:rPr>
              <a:t> </a:t>
            </a:r>
            <a:r>
              <a:rPr lang="en-US" sz="2100" b="0" i="0" dirty="0" err="1">
                <a:solidFill>
                  <a:schemeClr val="tx1"/>
                </a:solidFill>
                <a:effectLst/>
                <a:latin typeface="+mj-lt"/>
              </a:rPr>
              <a:t>kế</a:t>
            </a:r>
            <a:r>
              <a:rPr lang="en-US" sz="2100" dirty="0">
                <a:solidFill>
                  <a:schemeClr val="tx1"/>
                </a:solidFill>
                <a:latin typeface="+mj-lt"/>
              </a:rPr>
              <a:t> .</a:t>
            </a:r>
            <a:br>
              <a:rPr lang="en-US" sz="2100" dirty="0">
                <a:solidFill>
                  <a:schemeClr val="tx1"/>
                </a:solidFill>
                <a:latin typeface="+mj-lt"/>
              </a:rPr>
            </a:br>
            <a:endParaRPr lang="en-US" sz="2100" dirty="0">
              <a:solidFill>
                <a:schemeClr val="tx1"/>
              </a:solidFill>
              <a:latin typeface="+mj-lt"/>
            </a:endParaRPr>
          </a:p>
        </p:txBody>
      </p:sp>
    </p:spTree>
    <p:extLst>
      <p:ext uri="{BB962C8B-B14F-4D97-AF65-F5344CB8AC3E}">
        <p14:creationId xmlns:p14="http://schemas.microsoft.com/office/powerpoint/2010/main" val="587542322"/>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7682" y="1166605"/>
            <a:ext cx="8203096" cy="4692650"/>
          </a:xfrm>
        </p:spPr>
        <p:txBody>
          <a:bodyPr>
            <a:normAutofit/>
          </a:bodyPr>
          <a:lstStyle/>
          <a:p>
            <a:r>
              <a:rPr lang="vi-VN" b="1" i="0" dirty="0">
                <a:solidFill>
                  <a:srgbClr val="FF0000"/>
                </a:solidFill>
                <a:effectLst/>
                <a:latin typeface="+mj-lt"/>
              </a:rPr>
              <a:t>Chương trình = (cấu trúc dữ liệu + thuật </a:t>
            </a:r>
            <a:r>
              <a:rPr lang="en-US" b="1" i="0" dirty="0" err="1">
                <a:solidFill>
                  <a:srgbClr val="FF0000"/>
                </a:solidFill>
                <a:effectLst/>
                <a:latin typeface="+mj-lt"/>
              </a:rPr>
              <a:t>giải</a:t>
            </a:r>
            <a:r>
              <a:rPr lang="vi-VN" b="1" i="0" dirty="0">
                <a:solidFill>
                  <a:srgbClr val="FF0000"/>
                </a:solidFill>
                <a:effectLst/>
                <a:latin typeface="+mj-lt"/>
              </a:rPr>
              <a:t>)</a:t>
            </a:r>
          </a:p>
          <a:p>
            <a:pPr marL="342900" indent="-342900">
              <a:buFont typeface="Wingdings" panose="05000000000000000000" pitchFamily="2" charset="2"/>
              <a:buChar char="Ø"/>
            </a:pPr>
            <a:r>
              <a:rPr lang="vi-VN" b="0" i="0" dirty="0">
                <a:solidFill>
                  <a:srgbClr val="000000"/>
                </a:solidFill>
                <a:effectLst/>
                <a:latin typeface="+mj-lt"/>
              </a:rPr>
              <a:t>Hệ thống/Phần mềm:</a:t>
            </a:r>
            <a:r>
              <a:rPr lang="en-US" b="0" i="0" dirty="0">
                <a:solidFill>
                  <a:srgbClr val="000000"/>
                </a:solidFill>
                <a:effectLst/>
                <a:latin typeface="+mj-lt"/>
              </a:rPr>
              <a:t> </a:t>
            </a:r>
            <a:r>
              <a:rPr lang="vi-VN" b="0" i="0" dirty="0">
                <a:solidFill>
                  <a:srgbClr val="000000"/>
                </a:solidFill>
                <a:effectLst/>
                <a:latin typeface="+mj-lt"/>
              </a:rPr>
              <a:t>Cấu trúc dữ liệu, giải thuật và tài liệu đặc tả</a:t>
            </a:r>
          </a:p>
          <a:p>
            <a:pPr marL="342900" indent="-342900">
              <a:buFont typeface="Wingdings" panose="05000000000000000000" pitchFamily="2" charset="2"/>
              <a:buChar char="Ø"/>
            </a:pPr>
            <a:r>
              <a:rPr lang="vi-VN" b="0" i="0" dirty="0">
                <a:solidFill>
                  <a:srgbClr val="000000"/>
                </a:solidFill>
                <a:effectLst/>
                <a:latin typeface="+mj-lt"/>
              </a:rPr>
              <a:t>Hệ thống có thể bao gồm nhiều chương trình,</a:t>
            </a:r>
            <a:r>
              <a:rPr lang="en-US" b="0" i="0" dirty="0">
                <a:solidFill>
                  <a:srgbClr val="000000"/>
                </a:solidFill>
                <a:effectLst/>
                <a:latin typeface="+mj-lt"/>
              </a:rPr>
              <a:t> </a:t>
            </a:r>
            <a:r>
              <a:rPr lang="vi-VN" b="0" i="0" dirty="0">
                <a:solidFill>
                  <a:srgbClr val="000000"/>
                </a:solidFill>
                <a:effectLst/>
                <a:latin typeface="+mj-lt"/>
              </a:rPr>
              <a:t>module, thành phần có kết nối hoặc tương tác với</a:t>
            </a:r>
            <a:r>
              <a:rPr lang="en-US" b="0" i="0" dirty="0">
                <a:solidFill>
                  <a:srgbClr val="000000"/>
                </a:solidFill>
                <a:effectLst/>
                <a:latin typeface="+mj-lt"/>
              </a:rPr>
              <a:t> </a:t>
            </a:r>
            <a:r>
              <a:rPr lang="vi-VN" b="0" i="0" dirty="0">
                <a:solidFill>
                  <a:srgbClr val="000000"/>
                </a:solidFill>
                <a:effectLst/>
                <a:latin typeface="+mj-lt"/>
              </a:rPr>
              <a:t>nhau</a:t>
            </a:r>
          </a:p>
          <a:p>
            <a:pPr marL="342900" indent="-342900">
              <a:buFont typeface="Wingdings" panose="05000000000000000000" pitchFamily="2" charset="2"/>
              <a:buChar char="Ø"/>
            </a:pPr>
            <a:r>
              <a:rPr lang="vi-VN" b="0" i="0" dirty="0">
                <a:solidFill>
                  <a:srgbClr val="000000"/>
                </a:solidFill>
                <a:effectLst/>
                <a:latin typeface="+mj-lt"/>
              </a:rPr>
              <a:t>Quy mô của hệ thống lớn hơn chương trình</a:t>
            </a:r>
          </a:p>
          <a:p>
            <a:pPr marL="342900" indent="-342900">
              <a:buFont typeface="Wingdings" panose="05000000000000000000" pitchFamily="2" charset="2"/>
              <a:buChar char="Ø"/>
            </a:pPr>
            <a:r>
              <a:rPr lang="vi-VN" b="0" i="0" dirty="0">
                <a:solidFill>
                  <a:srgbClr val="000000"/>
                </a:solidFill>
                <a:effectLst/>
                <a:latin typeface="+mj-lt"/>
              </a:rPr>
              <a:t>Thường được xây dựng sử dụng các thư viện, các</a:t>
            </a:r>
            <a:r>
              <a:rPr lang="en-US" b="0" i="0" dirty="0">
                <a:solidFill>
                  <a:srgbClr val="000000"/>
                </a:solidFill>
                <a:effectLst/>
                <a:latin typeface="+mj-lt"/>
              </a:rPr>
              <a:t> </a:t>
            </a:r>
            <a:r>
              <a:rPr lang="vi-VN" b="0" i="0" dirty="0">
                <a:solidFill>
                  <a:srgbClr val="000000"/>
                </a:solidFill>
                <a:effectLst/>
                <a:latin typeface="+mj-lt"/>
              </a:rPr>
              <a:t>framework có sẵn để tận dụng được nhiều thành</a:t>
            </a:r>
            <a:r>
              <a:rPr lang="en-US" b="0" i="0" dirty="0">
                <a:solidFill>
                  <a:srgbClr val="000000"/>
                </a:solidFill>
                <a:effectLst/>
                <a:latin typeface="+mj-lt"/>
              </a:rPr>
              <a:t> </a:t>
            </a:r>
            <a:r>
              <a:rPr lang="vi-VN" b="0" i="0" dirty="0">
                <a:solidFill>
                  <a:srgbClr val="000000"/>
                </a:solidFill>
                <a:effectLst/>
                <a:latin typeface="+mj-lt"/>
              </a:rPr>
              <a:t>phần xây dựng sẵn</a:t>
            </a:r>
            <a:r>
              <a:rPr lang="vi-VN" dirty="0">
                <a:latin typeface="+mj-lt"/>
              </a:rPr>
              <a:t> </a:t>
            </a:r>
            <a:br>
              <a:rPr lang="vi-VN" dirty="0">
                <a:latin typeface="+mj-lt"/>
              </a:rPr>
            </a:br>
            <a:endParaRPr lang="en-US" dirty="0">
              <a:solidFill>
                <a:schemeClr val="tx1"/>
              </a:solidFill>
              <a:latin typeface="+mj-lt"/>
            </a:endParaRPr>
          </a:p>
        </p:txBody>
      </p:sp>
    </p:spTree>
    <p:extLst>
      <p:ext uri="{BB962C8B-B14F-4D97-AF65-F5344CB8AC3E}">
        <p14:creationId xmlns:p14="http://schemas.microsoft.com/office/powerpoint/2010/main" val="1286115337"/>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7682" y="1166605"/>
            <a:ext cx="8203096" cy="4692650"/>
          </a:xfrm>
        </p:spPr>
        <p:txBody>
          <a:bodyPr>
            <a:noAutofit/>
          </a:bodyPr>
          <a:lstStyle/>
          <a:p>
            <a:r>
              <a:rPr lang="en-US" b="1" i="0" dirty="0" err="1">
                <a:solidFill>
                  <a:srgbClr val="000000"/>
                </a:solidFill>
                <a:effectLst/>
                <a:latin typeface="+mj-lt"/>
              </a:rPr>
              <a:t>Lập</a:t>
            </a:r>
            <a:r>
              <a:rPr lang="en-US" b="1" i="0" dirty="0">
                <a:solidFill>
                  <a:srgbClr val="000000"/>
                </a:solidFill>
                <a:effectLst/>
                <a:latin typeface="+mj-lt"/>
              </a:rPr>
              <a:t> </a:t>
            </a:r>
            <a:r>
              <a:rPr lang="en-US" b="1" i="0" dirty="0" err="1">
                <a:solidFill>
                  <a:srgbClr val="000000"/>
                </a:solidFill>
                <a:effectLst/>
                <a:latin typeface="+mj-lt"/>
              </a:rPr>
              <a:t>trình</a:t>
            </a:r>
            <a:r>
              <a:rPr lang="en-US" b="1" i="0" dirty="0">
                <a:solidFill>
                  <a:srgbClr val="000000"/>
                </a:solidFill>
                <a:effectLst/>
                <a:latin typeface="+mj-lt"/>
              </a:rPr>
              <a:t> </a:t>
            </a:r>
            <a:r>
              <a:rPr lang="en-US" b="1" i="0" dirty="0" err="1">
                <a:solidFill>
                  <a:srgbClr val="000000"/>
                </a:solidFill>
                <a:effectLst/>
                <a:latin typeface="+mj-lt"/>
              </a:rPr>
              <a:t>hướng</a:t>
            </a:r>
            <a:r>
              <a:rPr lang="en-US" b="1" i="0" dirty="0">
                <a:solidFill>
                  <a:srgbClr val="000000"/>
                </a:solidFill>
                <a:effectLst/>
                <a:latin typeface="+mj-lt"/>
              </a:rPr>
              <a:t> </a:t>
            </a:r>
            <a:r>
              <a:rPr lang="en-US" b="1" i="0" dirty="0" err="1">
                <a:solidFill>
                  <a:srgbClr val="000000"/>
                </a:solidFill>
                <a:effectLst/>
                <a:latin typeface="+mj-lt"/>
              </a:rPr>
              <a:t>cấu</a:t>
            </a:r>
            <a:r>
              <a:rPr lang="en-US" b="1" i="0" dirty="0">
                <a:solidFill>
                  <a:srgbClr val="000000"/>
                </a:solidFill>
                <a:effectLst/>
                <a:latin typeface="+mj-lt"/>
              </a:rPr>
              <a:t> </a:t>
            </a:r>
            <a:r>
              <a:rPr lang="en-US" b="1" i="0" dirty="0" err="1">
                <a:solidFill>
                  <a:srgbClr val="000000"/>
                </a:solidFill>
                <a:effectLst/>
                <a:latin typeface="+mj-lt"/>
              </a:rPr>
              <a:t>trúc</a:t>
            </a:r>
            <a:r>
              <a:rPr lang="en-US" b="1" i="0" dirty="0">
                <a:solidFill>
                  <a:srgbClr val="000000"/>
                </a:solidFill>
                <a:effectLst/>
                <a:latin typeface="+mj-lt"/>
              </a:rPr>
              <a:t>: </a:t>
            </a:r>
          </a:p>
          <a:p>
            <a:pPr marL="342900" indent="-342900">
              <a:buFont typeface="Wingdings" panose="05000000000000000000" pitchFamily="2" charset="2"/>
              <a:buChar char="Ø"/>
            </a:pPr>
            <a:r>
              <a:rPr lang="vi-VN" b="0" i="0" dirty="0">
                <a:solidFill>
                  <a:srgbClr val="000000"/>
                </a:solidFill>
                <a:effectLst/>
                <a:latin typeface="+mj-lt"/>
              </a:rPr>
              <a:t>Nguồn gốc: lý thuyết hàm số</a:t>
            </a:r>
          </a:p>
          <a:p>
            <a:pPr marL="342900" indent="-342900">
              <a:buFont typeface="Wingdings" panose="05000000000000000000" pitchFamily="2" charset="2"/>
              <a:buChar char="Ø"/>
            </a:pPr>
            <a:r>
              <a:rPr lang="vi-VN" b="0" i="0" dirty="0">
                <a:solidFill>
                  <a:srgbClr val="000000"/>
                </a:solidFill>
                <a:effectLst/>
                <a:latin typeface="+mj-lt"/>
              </a:rPr>
              <a:t>Ngôn ngữ lập trình hướng chức năng miêu</a:t>
            </a:r>
            <a:r>
              <a:rPr lang="en-US" b="0" i="0" dirty="0">
                <a:solidFill>
                  <a:srgbClr val="000000"/>
                </a:solidFill>
                <a:effectLst/>
                <a:latin typeface="+mj-lt"/>
              </a:rPr>
              <a:t> </a:t>
            </a:r>
            <a:r>
              <a:rPr lang="vi-VN" b="0" i="0" dirty="0">
                <a:solidFill>
                  <a:srgbClr val="000000"/>
                </a:solidFill>
                <a:effectLst/>
                <a:latin typeface="+mj-lt"/>
              </a:rPr>
              <a:t>tả</a:t>
            </a:r>
          </a:p>
          <a:p>
            <a:pPr marL="342900" indent="-342900">
              <a:buFont typeface="Wingdings" panose="05000000000000000000" pitchFamily="2" charset="2"/>
              <a:buChar char="Ø"/>
            </a:pPr>
            <a:r>
              <a:rPr lang="vi-VN" b="0" i="0" dirty="0">
                <a:solidFill>
                  <a:srgbClr val="000000"/>
                </a:solidFill>
                <a:effectLst/>
                <a:latin typeface="+mj-lt"/>
              </a:rPr>
              <a:t>Tập hợp các kiểu dữ liệu có cấu trúc</a:t>
            </a:r>
          </a:p>
          <a:p>
            <a:pPr marL="342900" indent="-342900">
              <a:buFont typeface="Wingdings" panose="05000000000000000000" pitchFamily="2" charset="2"/>
              <a:buChar char="Ø"/>
            </a:pPr>
            <a:r>
              <a:rPr lang="vi-VN" b="0" i="0" dirty="0">
                <a:solidFill>
                  <a:srgbClr val="000000"/>
                </a:solidFill>
                <a:effectLst/>
                <a:latin typeface="+mj-lt"/>
              </a:rPr>
              <a:t>Tập hợp các hàm định nghĩa trên các kiểu dữ liệu</a:t>
            </a:r>
            <a:r>
              <a:rPr lang="en-US" b="0" i="0" dirty="0">
                <a:solidFill>
                  <a:srgbClr val="000000"/>
                </a:solidFill>
                <a:effectLst/>
                <a:latin typeface="+mj-lt"/>
              </a:rPr>
              <a:t> </a:t>
            </a:r>
            <a:r>
              <a:rPr lang="vi-VN" b="0" i="0" dirty="0">
                <a:solidFill>
                  <a:srgbClr val="000000"/>
                </a:solidFill>
                <a:effectLst/>
                <a:latin typeface="+mj-lt"/>
              </a:rPr>
              <a:t>đó</a:t>
            </a:r>
          </a:p>
          <a:p>
            <a:endParaRPr lang="en-US" dirty="0">
              <a:latin typeface="+mj-lt"/>
            </a:endParaRPr>
          </a:p>
          <a:p>
            <a:r>
              <a:rPr lang="vi-VN" b="0" i="0" dirty="0">
                <a:solidFill>
                  <a:srgbClr val="000000"/>
                </a:solidFill>
                <a:effectLst/>
                <a:latin typeface="+mj-lt"/>
              </a:rPr>
              <a:t>Đặc trưng cơ bản: tính module hoá chương</a:t>
            </a:r>
            <a:r>
              <a:rPr lang="en-US" b="0" i="0" dirty="0">
                <a:solidFill>
                  <a:srgbClr val="000000"/>
                </a:solidFill>
                <a:effectLst/>
                <a:latin typeface="+mj-lt"/>
              </a:rPr>
              <a:t> </a:t>
            </a:r>
            <a:r>
              <a:rPr lang="vi-VN" b="0" i="0" dirty="0">
                <a:solidFill>
                  <a:srgbClr val="000000"/>
                </a:solidFill>
                <a:effectLst/>
                <a:latin typeface="+mj-lt"/>
              </a:rPr>
              <a:t>trình - Modularity</a:t>
            </a:r>
          </a:p>
          <a:p>
            <a:pPr marL="342900" indent="-342900">
              <a:buFont typeface="Wingdings" panose="05000000000000000000" pitchFamily="2" charset="2"/>
              <a:buChar char="Ø"/>
            </a:pPr>
            <a:r>
              <a:rPr lang="vi-VN" b="0" i="0" dirty="0">
                <a:solidFill>
                  <a:srgbClr val="000000"/>
                </a:solidFill>
                <a:effectLst/>
                <a:latin typeface="+mj-lt"/>
              </a:rPr>
              <a:t>Chương trình là tập hợp của các hàm (function)</a:t>
            </a:r>
          </a:p>
          <a:p>
            <a:pPr marL="342900" indent="-342900" algn="just">
              <a:buFont typeface="Wingdings" panose="05000000000000000000" pitchFamily="2" charset="2"/>
              <a:buChar char="Ø"/>
            </a:pPr>
            <a:r>
              <a:rPr lang="vi-VN" b="0" i="0" dirty="0">
                <a:solidFill>
                  <a:srgbClr val="000000"/>
                </a:solidFill>
                <a:effectLst/>
                <a:latin typeface="+mj-lt"/>
              </a:rPr>
              <a:t>Tính toán trong chương trình được thực hiện bằng</a:t>
            </a:r>
            <a:r>
              <a:rPr lang="en-US" b="0" i="0" dirty="0">
                <a:solidFill>
                  <a:srgbClr val="000000"/>
                </a:solidFill>
                <a:effectLst/>
                <a:latin typeface="+mj-lt"/>
              </a:rPr>
              <a:t> </a:t>
            </a:r>
            <a:r>
              <a:rPr lang="vi-VN" b="0" i="0" dirty="0">
                <a:solidFill>
                  <a:srgbClr val="000000"/>
                </a:solidFill>
                <a:effectLst/>
                <a:latin typeface="+mj-lt"/>
              </a:rPr>
              <a:t>các lời gọi hàm</a:t>
            </a:r>
          </a:p>
          <a:p>
            <a:pPr marL="342900" indent="-342900" algn="just">
              <a:buFont typeface="Wingdings" panose="05000000000000000000" pitchFamily="2" charset="2"/>
              <a:buChar char="Ø"/>
            </a:pPr>
            <a:r>
              <a:rPr lang="vi-VN" b="0" i="0" dirty="0">
                <a:solidFill>
                  <a:srgbClr val="000000"/>
                </a:solidFill>
                <a:effectLst/>
                <a:latin typeface="+mj-lt"/>
              </a:rPr>
              <a:t>Các chức năng khác nhau trong chương trình có thể</a:t>
            </a:r>
            <a:r>
              <a:rPr lang="en-US" b="0" i="0" dirty="0">
                <a:solidFill>
                  <a:srgbClr val="000000"/>
                </a:solidFill>
                <a:effectLst/>
                <a:latin typeface="+mj-lt"/>
              </a:rPr>
              <a:t> </a:t>
            </a:r>
            <a:r>
              <a:rPr lang="vi-VN" b="0" i="0" dirty="0">
                <a:solidFill>
                  <a:srgbClr val="000000"/>
                </a:solidFill>
                <a:effectLst/>
                <a:latin typeface="+mj-lt"/>
              </a:rPr>
              <a:t>gọi chéo hàm lẫn nhau (function sharing)</a:t>
            </a:r>
          </a:p>
          <a:p>
            <a:pPr marL="342900" indent="-342900" algn="just">
              <a:buFont typeface="Wingdings" panose="05000000000000000000" pitchFamily="2" charset="2"/>
              <a:buChar char="Ø"/>
            </a:pPr>
            <a:r>
              <a:rPr lang="vi-VN" b="0" i="0" dirty="0">
                <a:solidFill>
                  <a:srgbClr val="000000"/>
                </a:solidFill>
                <a:effectLst/>
                <a:latin typeface="+mj-lt"/>
              </a:rPr>
              <a:t>Khi xây dựng chương trình theo mô thức lập trình</a:t>
            </a:r>
            <a:r>
              <a:rPr lang="en-US" b="0" i="0" dirty="0">
                <a:solidFill>
                  <a:srgbClr val="000000"/>
                </a:solidFill>
                <a:effectLst/>
                <a:latin typeface="+mj-lt"/>
              </a:rPr>
              <a:t> </a:t>
            </a:r>
            <a:r>
              <a:rPr lang="vi-VN" b="0" i="0" dirty="0">
                <a:solidFill>
                  <a:srgbClr val="000000"/>
                </a:solidFill>
                <a:effectLst/>
                <a:latin typeface="+mj-lt"/>
              </a:rPr>
              <a:t>hướng chức năng, thông thường lập trình viên sẽ</a:t>
            </a:r>
            <a:r>
              <a:rPr lang="en-US" b="0" i="0" dirty="0">
                <a:solidFill>
                  <a:srgbClr val="000000"/>
                </a:solidFill>
                <a:effectLst/>
                <a:latin typeface="+mj-lt"/>
              </a:rPr>
              <a:t> </a:t>
            </a:r>
            <a:r>
              <a:rPr lang="vi-VN" b="0" i="0" dirty="0">
                <a:solidFill>
                  <a:srgbClr val="000000"/>
                </a:solidFill>
                <a:effectLst/>
                <a:latin typeface="+mj-lt"/>
              </a:rPr>
              <a:t>tiếp cận vấn đề theo hướng top-down</a:t>
            </a:r>
            <a:r>
              <a:rPr lang="vi-VN" dirty="0">
                <a:latin typeface="+mj-lt"/>
              </a:rPr>
              <a:t> </a:t>
            </a:r>
            <a:endParaRPr lang="en-US" dirty="0">
              <a:latin typeface="+mj-lt"/>
            </a:endParaRPr>
          </a:p>
          <a:p>
            <a:pPr algn="just"/>
            <a:br>
              <a:rPr lang="vi-VN" dirty="0">
                <a:latin typeface="+mj-lt"/>
              </a:rPr>
            </a:br>
            <a:br>
              <a:rPr lang="vi-VN" dirty="0">
                <a:latin typeface="+mj-lt"/>
              </a:rPr>
            </a:br>
            <a:endParaRPr lang="en-US" dirty="0">
              <a:solidFill>
                <a:schemeClr val="tx1"/>
              </a:solidFill>
              <a:latin typeface="+mj-lt"/>
            </a:endParaRPr>
          </a:p>
        </p:txBody>
      </p:sp>
    </p:spTree>
    <p:extLst>
      <p:ext uri="{BB962C8B-B14F-4D97-AF65-F5344CB8AC3E}">
        <p14:creationId xmlns:p14="http://schemas.microsoft.com/office/powerpoint/2010/main" val="401153644"/>
      </p:ext>
    </p:extLst>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27682" y="1166605"/>
            <a:ext cx="8203096" cy="4692650"/>
          </a:xfrm>
        </p:spPr>
        <p:txBody>
          <a:bodyPr>
            <a:noAutofit/>
          </a:bodyPr>
          <a:lstStyle/>
          <a:p>
            <a:pPr algn="just"/>
            <a:r>
              <a:rPr lang="en-US" b="1" i="0" dirty="0" err="1">
                <a:solidFill>
                  <a:srgbClr val="000000"/>
                </a:solidFill>
                <a:effectLst/>
                <a:latin typeface="+mj-lt"/>
              </a:rPr>
              <a:t>Lập</a:t>
            </a:r>
            <a:r>
              <a:rPr lang="en-US" b="1" i="0" dirty="0">
                <a:solidFill>
                  <a:srgbClr val="000000"/>
                </a:solidFill>
                <a:effectLst/>
                <a:latin typeface="+mj-lt"/>
              </a:rPr>
              <a:t> </a:t>
            </a:r>
            <a:r>
              <a:rPr lang="en-US" b="1" i="0" dirty="0" err="1">
                <a:solidFill>
                  <a:srgbClr val="000000"/>
                </a:solidFill>
                <a:effectLst/>
                <a:latin typeface="+mj-lt"/>
              </a:rPr>
              <a:t>trình</a:t>
            </a:r>
            <a:r>
              <a:rPr lang="en-US" b="1" i="0" dirty="0">
                <a:solidFill>
                  <a:srgbClr val="000000"/>
                </a:solidFill>
                <a:effectLst/>
                <a:latin typeface="+mj-lt"/>
              </a:rPr>
              <a:t> </a:t>
            </a:r>
            <a:r>
              <a:rPr lang="en-US" b="1" i="0" dirty="0" err="1">
                <a:solidFill>
                  <a:srgbClr val="000000"/>
                </a:solidFill>
                <a:effectLst/>
                <a:latin typeface="+mj-lt"/>
              </a:rPr>
              <a:t>hướng</a:t>
            </a:r>
            <a:r>
              <a:rPr lang="en-US" b="1" i="0" dirty="0">
                <a:solidFill>
                  <a:srgbClr val="000000"/>
                </a:solidFill>
                <a:effectLst/>
                <a:latin typeface="+mj-lt"/>
              </a:rPr>
              <a:t> </a:t>
            </a:r>
            <a:r>
              <a:rPr lang="en-US" b="1" dirty="0" err="1">
                <a:solidFill>
                  <a:srgbClr val="000000"/>
                </a:solidFill>
                <a:latin typeface="+mj-lt"/>
              </a:rPr>
              <a:t>đối</a:t>
            </a:r>
            <a:r>
              <a:rPr lang="en-US" b="1" dirty="0">
                <a:solidFill>
                  <a:srgbClr val="000000"/>
                </a:solidFill>
                <a:latin typeface="+mj-lt"/>
              </a:rPr>
              <a:t> </a:t>
            </a:r>
            <a:r>
              <a:rPr lang="en-US" b="1" dirty="0" err="1">
                <a:solidFill>
                  <a:srgbClr val="000000"/>
                </a:solidFill>
                <a:latin typeface="+mj-lt"/>
              </a:rPr>
              <a:t>tượng</a:t>
            </a:r>
            <a:r>
              <a:rPr lang="en-US" b="1" i="0" dirty="0">
                <a:solidFill>
                  <a:srgbClr val="000000"/>
                </a:solidFill>
                <a:effectLst/>
                <a:latin typeface="+mj-lt"/>
              </a:rPr>
              <a:t>: </a:t>
            </a:r>
          </a:p>
          <a:p>
            <a:pPr marL="342900" indent="-342900" algn="just">
              <a:lnSpc>
                <a:spcPct val="130000"/>
              </a:lnSpc>
              <a:buFont typeface="Wingdings" panose="05000000000000000000" pitchFamily="2" charset="2"/>
              <a:buChar char="Ø"/>
            </a:pPr>
            <a:r>
              <a:rPr lang="vi-VN" b="0" i="0" dirty="0">
                <a:solidFill>
                  <a:srgbClr val="000000"/>
                </a:solidFill>
                <a:effectLst/>
                <a:latin typeface="+mj-lt"/>
              </a:rPr>
              <a:t>Tập trung vào các khái niệm (concepts) thay vì các</a:t>
            </a:r>
            <a:r>
              <a:rPr lang="en-US" b="0" i="0" dirty="0">
                <a:solidFill>
                  <a:srgbClr val="000000"/>
                </a:solidFill>
                <a:effectLst/>
                <a:latin typeface="+mj-lt"/>
              </a:rPr>
              <a:t> </a:t>
            </a:r>
            <a:r>
              <a:rPr lang="vi-VN" b="0" i="0" dirty="0">
                <a:solidFill>
                  <a:srgbClr val="000000"/>
                </a:solidFill>
                <a:effectLst/>
                <a:latin typeface="+mj-lt"/>
              </a:rPr>
              <a:t>thao tác, hàm chức</a:t>
            </a:r>
            <a:r>
              <a:rPr lang="en-US" b="0" i="0" dirty="0">
                <a:solidFill>
                  <a:srgbClr val="000000"/>
                </a:solidFill>
                <a:effectLst/>
                <a:latin typeface="+mj-lt"/>
              </a:rPr>
              <a:t> </a:t>
            </a:r>
            <a:r>
              <a:rPr lang="vi-VN" b="0" i="0" dirty="0">
                <a:solidFill>
                  <a:srgbClr val="000000"/>
                </a:solidFill>
                <a:effectLst/>
                <a:latin typeface="+mj-lt"/>
              </a:rPr>
              <a:t>năng(operations/functions)</a:t>
            </a:r>
          </a:p>
          <a:p>
            <a:pPr marL="342900" indent="-342900" algn="just">
              <a:lnSpc>
                <a:spcPct val="130000"/>
              </a:lnSpc>
              <a:buFont typeface="Wingdings" panose="05000000000000000000" pitchFamily="2" charset="2"/>
              <a:buChar char="Ø"/>
            </a:pPr>
            <a:r>
              <a:rPr lang="vi-VN" b="0" i="0" dirty="0">
                <a:solidFill>
                  <a:srgbClr val="000000"/>
                </a:solidFill>
                <a:effectLst/>
                <a:latin typeface="+mj-lt"/>
              </a:rPr>
              <a:t>Mỗi khái niệm có thể biểu diễn một đối tượng dữ liệu</a:t>
            </a:r>
            <a:r>
              <a:rPr lang="en-US" b="0" i="0" dirty="0">
                <a:solidFill>
                  <a:srgbClr val="000000"/>
                </a:solidFill>
                <a:effectLst/>
                <a:latin typeface="+mj-lt"/>
              </a:rPr>
              <a:t> </a:t>
            </a:r>
            <a:r>
              <a:rPr lang="vi-VN" b="0" i="0" dirty="0">
                <a:solidFill>
                  <a:srgbClr val="000000"/>
                </a:solidFill>
                <a:effectLst/>
                <a:latin typeface="+mj-lt"/>
              </a:rPr>
              <a:t>trong chương trình (Book, Category, Product )</a:t>
            </a:r>
            <a:endParaRPr lang="en-US" b="0" i="0" dirty="0">
              <a:solidFill>
                <a:srgbClr val="000000"/>
              </a:solidFill>
              <a:effectLst/>
              <a:latin typeface="+mj-lt"/>
            </a:endParaRPr>
          </a:p>
          <a:p>
            <a:pPr marL="342900" indent="-342900" algn="just">
              <a:lnSpc>
                <a:spcPct val="130000"/>
              </a:lnSpc>
              <a:buFont typeface="Wingdings" panose="05000000000000000000" pitchFamily="2" charset="2"/>
              <a:buChar char="Ø"/>
            </a:pPr>
            <a:r>
              <a:rPr lang="vi-VN" dirty="0">
                <a:solidFill>
                  <a:srgbClr val="000000"/>
                </a:solidFill>
                <a:latin typeface="+mj-lt"/>
              </a:rPr>
              <a:t>Dễ dàng tái sử dụng các khái niệm trong các chương trình</a:t>
            </a:r>
            <a:r>
              <a:rPr lang="en-US" dirty="0">
                <a:solidFill>
                  <a:srgbClr val="000000"/>
                </a:solidFill>
                <a:latin typeface="+mj-lt"/>
              </a:rPr>
              <a:t> </a:t>
            </a:r>
            <a:r>
              <a:rPr lang="vi-VN" dirty="0">
                <a:solidFill>
                  <a:srgbClr val="000000"/>
                </a:solidFill>
                <a:latin typeface="+mj-lt"/>
              </a:rPr>
              <a:t>khác</a:t>
            </a:r>
          </a:p>
          <a:p>
            <a:pPr marL="342900" indent="-342900" algn="just">
              <a:lnSpc>
                <a:spcPct val="130000"/>
              </a:lnSpc>
              <a:buFont typeface="Wingdings" panose="05000000000000000000" pitchFamily="2" charset="2"/>
              <a:buChar char="Ø"/>
            </a:pPr>
            <a:r>
              <a:rPr lang="vi-VN" dirty="0">
                <a:solidFill>
                  <a:srgbClr val="000000"/>
                </a:solidFill>
                <a:latin typeface="+mj-lt"/>
              </a:rPr>
              <a:t>Dễ dàng mở rộng các khái niệm cũ (old concepts) thành</a:t>
            </a:r>
            <a:r>
              <a:rPr lang="en-US" dirty="0">
                <a:solidFill>
                  <a:srgbClr val="000000"/>
                </a:solidFill>
                <a:latin typeface="+mj-lt"/>
              </a:rPr>
              <a:t> </a:t>
            </a:r>
            <a:r>
              <a:rPr lang="vi-VN" dirty="0">
                <a:solidFill>
                  <a:srgbClr val="000000"/>
                </a:solidFill>
                <a:latin typeface="+mj-lt"/>
              </a:rPr>
              <a:t>các khái niệm mới hơn cho các chương trình khác</a:t>
            </a:r>
          </a:p>
          <a:p>
            <a:pPr marL="342900" indent="-342900" algn="just">
              <a:lnSpc>
                <a:spcPct val="130000"/>
              </a:lnSpc>
              <a:buFont typeface="Wingdings" panose="05000000000000000000" pitchFamily="2" charset="2"/>
              <a:buChar char="Ø"/>
            </a:pPr>
            <a:r>
              <a:rPr lang="vi-VN" dirty="0">
                <a:solidFill>
                  <a:srgbClr val="000000"/>
                </a:solidFill>
                <a:latin typeface="+mj-lt"/>
              </a:rPr>
              <a:t>Dễ dàng hơn trong việc định vị các khu vực thay đổi khi</a:t>
            </a:r>
            <a:r>
              <a:rPr lang="en-US" dirty="0">
                <a:solidFill>
                  <a:srgbClr val="000000"/>
                </a:solidFill>
                <a:latin typeface="+mj-lt"/>
              </a:rPr>
              <a:t> </a:t>
            </a:r>
            <a:r>
              <a:rPr lang="vi-VN" dirty="0">
                <a:solidFill>
                  <a:srgbClr val="000000"/>
                </a:solidFill>
                <a:latin typeface="+mj-lt"/>
              </a:rPr>
              <a:t>các đối tượng dữ liệu liên quan có thay đổi</a:t>
            </a:r>
            <a:endParaRPr lang="en-US" dirty="0">
              <a:solidFill>
                <a:srgbClr val="000000"/>
              </a:solidFill>
              <a:latin typeface="+mj-lt"/>
            </a:endParaRPr>
          </a:p>
          <a:p>
            <a:pPr algn="just">
              <a:lnSpc>
                <a:spcPct val="130000"/>
              </a:lnSpc>
            </a:pPr>
            <a:r>
              <a:rPr lang="vi-VN" dirty="0">
                <a:solidFill>
                  <a:srgbClr val="000000"/>
                </a:solidFill>
                <a:latin typeface="+mj-lt"/>
              </a:rPr>
              <a:t> </a:t>
            </a:r>
            <a:br>
              <a:rPr lang="vi-VN" dirty="0"/>
            </a:br>
            <a:r>
              <a:rPr lang="vi-VN" dirty="0"/>
              <a:t> </a:t>
            </a:r>
            <a:br>
              <a:rPr lang="vi-VN" dirty="0"/>
            </a:br>
            <a:br>
              <a:rPr lang="vi-VN" dirty="0">
                <a:latin typeface="+mj-lt"/>
              </a:rPr>
            </a:br>
            <a:endParaRPr lang="en-US" dirty="0">
              <a:solidFill>
                <a:schemeClr val="tx1"/>
              </a:solidFill>
              <a:latin typeface="+mj-lt"/>
            </a:endParaRPr>
          </a:p>
        </p:txBody>
      </p:sp>
    </p:spTree>
    <p:extLst>
      <p:ext uri="{BB962C8B-B14F-4D97-AF65-F5344CB8AC3E}">
        <p14:creationId xmlns:p14="http://schemas.microsoft.com/office/powerpoint/2010/main" val="798173466"/>
      </p:ext>
    </p:extLst>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Lập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703443" y="1112808"/>
            <a:ext cx="8203096" cy="4692650"/>
          </a:xfrm>
        </p:spPr>
        <p:txBody>
          <a:bodyPr>
            <a:noAutofit/>
          </a:bodyPr>
          <a:lstStyle/>
          <a:p>
            <a:pPr algn="just"/>
            <a:r>
              <a:rPr lang="en-US" i="0" dirty="0" err="1">
                <a:solidFill>
                  <a:schemeClr val="tx1"/>
                </a:solidFill>
                <a:effectLst/>
                <a:latin typeface="+mj-lt"/>
              </a:rPr>
              <a:t>Lập</a:t>
            </a:r>
            <a:r>
              <a:rPr lang="en-US" i="0" dirty="0">
                <a:solidFill>
                  <a:schemeClr val="tx1"/>
                </a:solidFill>
                <a:effectLst/>
                <a:latin typeface="+mj-lt"/>
              </a:rPr>
              <a:t> </a:t>
            </a:r>
            <a:r>
              <a:rPr lang="en-US" i="0" dirty="0" err="1">
                <a:solidFill>
                  <a:schemeClr val="tx1"/>
                </a:solidFill>
                <a:effectLst/>
                <a:latin typeface="+mj-lt"/>
              </a:rPr>
              <a:t>trình</a:t>
            </a:r>
            <a:r>
              <a:rPr lang="en-US" i="0" dirty="0">
                <a:solidFill>
                  <a:schemeClr val="tx1"/>
                </a:solidFill>
                <a:effectLst/>
                <a:latin typeface="+mj-lt"/>
              </a:rPr>
              <a:t> </a:t>
            </a:r>
            <a:r>
              <a:rPr lang="en-US" i="0" dirty="0" err="1">
                <a:solidFill>
                  <a:schemeClr val="tx1"/>
                </a:solidFill>
                <a:effectLst/>
                <a:latin typeface="+mj-lt"/>
              </a:rPr>
              <a:t>hướng</a:t>
            </a:r>
            <a:r>
              <a:rPr lang="en-US" i="0" dirty="0">
                <a:solidFill>
                  <a:schemeClr val="tx1"/>
                </a:solidFill>
                <a:effectLst/>
                <a:latin typeface="+mj-lt"/>
              </a:rPr>
              <a:t> </a:t>
            </a:r>
            <a:r>
              <a:rPr lang="en-US" dirty="0" err="1">
                <a:solidFill>
                  <a:schemeClr val="tx1"/>
                </a:solidFill>
                <a:latin typeface="+mj-lt"/>
              </a:rPr>
              <a:t>dịch</a:t>
            </a:r>
            <a:r>
              <a:rPr lang="en-US" dirty="0">
                <a:solidFill>
                  <a:schemeClr val="tx1"/>
                </a:solidFill>
                <a:latin typeface="+mj-lt"/>
              </a:rPr>
              <a:t> </a:t>
            </a:r>
            <a:r>
              <a:rPr lang="en-US" dirty="0" err="1">
                <a:solidFill>
                  <a:schemeClr val="tx1"/>
                </a:solidFill>
                <a:latin typeface="+mj-lt"/>
              </a:rPr>
              <a:t>vụ</a:t>
            </a:r>
            <a:r>
              <a:rPr lang="en-US" i="0" dirty="0">
                <a:solidFill>
                  <a:schemeClr val="tx1"/>
                </a:solidFill>
                <a:effectLst/>
                <a:latin typeface="+mj-lt"/>
              </a:rPr>
              <a:t>: </a:t>
            </a:r>
          </a:p>
          <a:p>
            <a:pPr marL="342900" indent="-342900" algn="just">
              <a:lnSpc>
                <a:spcPct val="130000"/>
              </a:lnSpc>
              <a:buFont typeface="Wingdings" panose="05000000000000000000" pitchFamily="2" charset="2"/>
              <a:buChar char="Ø"/>
            </a:pPr>
            <a:r>
              <a:rPr lang="en-US" i="0" dirty="0">
                <a:solidFill>
                  <a:schemeClr val="tx1"/>
                </a:solidFill>
                <a:effectLst/>
                <a:latin typeface="+mj-lt"/>
              </a:rPr>
              <a:t>P</a:t>
            </a:r>
            <a:r>
              <a:rPr lang="vi-VN" i="0" dirty="0">
                <a:solidFill>
                  <a:schemeClr val="tx1"/>
                </a:solidFill>
                <a:effectLst/>
                <a:latin typeface="+mj-lt"/>
              </a:rPr>
              <a:t>hát triển phần mềm sử dụng các thành phần của phần mềm được gọi là dịch vụ để tạo ra các ứng dụng. </a:t>
            </a:r>
            <a:endParaRPr lang="en-US"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i="0" dirty="0">
                <a:solidFill>
                  <a:schemeClr val="tx1"/>
                </a:solidFill>
                <a:effectLst/>
                <a:latin typeface="+mj-lt"/>
              </a:rPr>
              <a:t>Mỗi dịch vụ cung cấp một tính năng, đồng thời các dịch vụ cũng có thể giao tiếp với nhau giữa nhiều nền tảng và ngôn ngữ. </a:t>
            </a:r>
            <a:endParaRPr lang="en-US" i="0" dirty="0">
              <a:solidFill>
                <a:schemeClr val="tx1"/>
              </a:solidFill>
              <a:effectLst/>
              <a:latin typeface="+mj-lt"/>
            </a:endParaRPr>
          </a:p>
          <a:p>
            <a:pPr marL="342900" indent="-342900" algn="just">
              <a:lnSpc>
                <a:spcPct val="130000"/>
              </a:lnSpc>
              <a:buFont typeface="Wingdings" panose="05000000000000000000" pitchFamily="2" charset="2"/>
              <a:buChar char="Ø"/>
            </a:pPr>
            <a:r>
              <a:rPr lang="en-US" i="0" dirty="0">
                <a:solidFill>
                  <a:schemeClr val="tx1"/>
                </a:solidFill>
                <a:effectLst/>
                <a:latin typeface="+mj-lt"/>
              </a:rPr>
              <a:t>T</a:t>
            </a:r>
            <a:r>
              <a:rPr lang="vi-VN" i="0" dirty="0">
                <a:solidFill>
                  <a:schemeClr val="tx1"/>
                </a:solidFill>
                <a:effectLst/>
                <a:latin typeface="+mj-lt"/>
              </a:rPr>
              <a:t>ận dụng SOA để tái sử dụng các dịch vụ trong nhiều hệ thống khác nhau hoặc kết hợp một số dịch vụ độc lập để thực hiện các tác vụ phức tạp.</a:t>
            </a:r>
            <a:endParaRPr lang="en-US"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i="0" dirty="0">
                <a:solidFill>
                  <a:schemeClr val="tx1"/>
                </a:solidFill>
                <a:effectLst/>
                <a:latin typeface="+mj-lt"/>
              </a:rPr>
              <a:t>Khả năng tương tác</a:t>
            </a:r>
          </a:p>
          <a:p>
            <a:pPr marL="342900" indent="-342900" algn="just">
              <a:lnSpc>
                <a:spcPct val="130000"/>
              </a:lnSpc>
              <a:buFont typeface="Wingdings" panose="05000000000000000000" pitchFamily="2" charset="2"/>
              <a:buChar char="Ø"/>
            </a:pPr>
            <a:r>
              <a:rPr lang="en-US" i="0" dirty="0" err="1">
                <a:solidFill>
                  <a:schemeClr val="tx1"/>
                </a:solidFill>
                <a:effectLst/>
                <a:latin typeface="+mj-lt"/>
              </a:rPr>
              <a:t>Liên</a:t>
            </a:r>
            <a:r>
              <a:rPr lang="en-US" i="0" dirty="0">
                <a:solidFill>
                  <a:schemeClr val="tx1"/>
                </a:solidFill>
                <a:effectLst/>
                <a:latin typeface="+mj-lt"/>
              </a:rPr>
              <a:t> </a:t>
            </a:r>
            <a:r>
              <a:rPr lang="en-US" i="0" dirty="0" err="1">
                <a:solidFill>
                  <a:schemeClr val="tx1"/>
                </a:solidFill>
                <a:effectLst/>
                <a:latin typeface="+mj-lt"/>
              </a:rPr>
              <a:t>kết</a:t>
            </a:r>
            <a:r>
              <a:rPr lang="en-US" i="0" dirty="0">
                <a:solidFill>
                  <a:schemeClr val="tx1"/>
                </a:solidFill>
                <a:effectLst/>
                <a:latin typeface="+mj-lt"/>
              </a:rPr>
              <a:t> </a:t>
            </a:r>
            <a:r>
              <a:rPr lang="en-US" i="0" dirty="0" err="1">
                <a:solidFill>
                  <a:schemeClr val="tx1"/>
                </a:solidFill>
                <a:effectLst/>
                <a:latin typeface="+mj-lt"/>
              </a:rPr>
              <a:t>ít</a:t>
            </a:r>
            <a:r>
              <a:rPr lang="en-US" i="0" dirty="0">
                <a:solidFill>
                  <a:schemeClr val="tx1"/>
                </a:solidFill>
                <a:effectLst/>
                <a:latin typeface="+mj-lt"/>
              </a:rPr>
              <a:t> </a:t>
            </a:r>
            <a:r>
              <a:rPr lang="en-US" i="0" dirty="0" err="1">
                <a:solidFill>
                  <a:schemeClr val="tx1"/>
                </a:solidFill>
                <a:effectLst/>
                <a:latin typeface="+mj-lt"/>
              </a:rPr>
              <a:t>phụ</a:t>
            </a:r>
            <a:r>
              <a:rPr lang="en-US" i="0" dirty="0">
                <a:solidFill>
                  <a:schemeClr val="tx1"/>
                </a:solidFill>
                <a:effectLst/>
                <a:latin typeface="+mj-lt"/>
              </a:rPr>
              <a:t> </a:t>
            </a:r>
            <a:r>
              <a:rPr lang="en-US" i="0" dirty="0" err="1">
                <a:solidFill>
                  <a:schemeClr val="tx1"/>
                </a:solidFill>
                <a:effectLst/>
                <a:latin typeface="+mj-lt"/>
              </a:rPr>
              <a:t>thuộc</a:t>
            </a:r>
            <a:endParaRPr lang="en-US" i="0" dirty="0">
              <a:solidFill>
                <a:schemeClr val="tx1"/>
              </a:solidFill>
              <a:effectLst/>
              <a:latin typeface="+mj-lt"/>
            </a:endParaRPr>
          </a:p>
          <a:p>
            <a:pPr marL="342900" indent="-342900" algn="just">
              <a:lnSpc>
                <a:spcPct val="130000"/>
              </a:lnSpc>
              <a:buFont typeface="Wingdings" panose="05000000000000000000" pitchFamily="2" charset="2"/>
              <a:buChar char="Ø"/>
            </a:pPr>
            <a:r>
              <a:rPr lang="vi-VN" i="0" dirty="0">
                <a:solidFill>
                  <a:schemeClr val="tx1"/>
                </a:solidFill>
                <a:effectLst/>
                <a:latin typeface="+mj-lt"/>
              </a:rPr>
              <a:t>Rút ngắn thời gian đưa ra thị trường</a:t>
            </a:r>
          </a:p>
          <a:p>
            <a:pPr marL="342900" indent="-342900" algn="just">
              <a:lnSpc>
                <a:spcPct val="130000"/>
              </a:lnSpc>
              <a:buFont typeface="Wingdings" panose="05000000000000000000" pitchFamily="2" charset="2"/>
              <a:buChar char="Ø"/>
            </a:pPr>
            <a:r>
              <a:rPr lang="en-US" dirty="0" err="1">
                <a:solidFill>
                  <a:schemeClr val="tx1"/>
                </a:solidFill>
                <a:latin typeface="+mj-lt"/>
              </a:rPr>
              <a:t>Bảo</a:t>
            </a:r>
            <a:r>
              <a:rPr lang="en-US" dirty="0">
                <a:solidFill>
                  <a:schemeClr val="tx1"/>
                </a:solidFill>
                <a:latin typeface="+mj-lt"/>
              </a:rPr>
              <a:t> </a:t>
            </a:r>
            <a:r>
              <a:rPr lang="en-US" dirty="0" err="1">
                <a:solidFill>
                  <a:schemeClr val="tx1"/>
                </a:solidFill>
                <a:latin typeface="+mj-lt"/>
              </a:rPr>
              <a:t>trì</a:t>
            </a:r>
            <a:r>
              <a:rPr lang="en-US" dirty="0">
                <a:solidFill>
                  <a:schemeClr val="tx1"/>
                </a:solidFill>
                <a:latin typeface="+mj-lt"/>
              </a:rPr>
              <a:t> </a:t>
            </a:r>
            <a:r>
              <a:rPr lang="en-US" dirty="0" err="1">
                <a:solidFill>
                  <a:schemeClr val="tx1"/>
                </a:solidFill>
                <a:latin typeface="+mj-lt"/>
              </a:rPr>
              <a:t>tốt</a:t>
            </a:r>
            <a:endParaRPr lang="en-US" dirty="0">
              <a:solidFill>
                <a:schemeClr val="tx1"/>
              </a:solidFill>
              <a:latin typeface="+mj-lt"/>
            </a:endParaRPr>
          </a:p>
          <a:p>
            <a:pPr marL="342900" indent="-342900" algn="just">
              <a:lnSpc>
                <a:spcPct val="130000"/>
              </a:lnSpc>
              <a:buFont typeface="Wingdings" panose="05000000000000000000" pitchFamily="2" charset="2"/>
              <a:buChar char="Ø"/>
            </a:pPr>
            <a:r>
              <a:rPr lang="en-US" i="0" dirty="0" err="1">
                <a:solidFill>
                  <a:schemeClr val="tx1"/>
                </a:solidFill>
                <a:effectLst/>
                <a:latin typeface="+mj-lt"/>
              </a:rPr>
              <a:t>Thích</a:t>
            </a:r>
            <a:r>
              <a:rPr lang="en-US" i="0" dirty="0">
                <a:solidFill>
                  <a:schemeClr val="tx1"/>
                </a:solidFill>
                <a:effectLst/>
                <a:latin typeface="+mj-lt"/>
              </a:rPr>
              <a:t> </a:t>
            </a:r>
            <a:r>
              <a:rPr lang="en-US" i="0" dirty="0" err="1">
                <a:solidFill>
                  <a:schemeClr val="tx1"/>
                </a:solidFill>
                <a:effectLst/>
                <a:latin typeface="+mj-lt"/>
              </a:rPr>
              <a:t>ứng</a:t>
            </a:r>
            <a:r>
              <a:rPr lang="en-US" i="0" dirty="0">
                <a:solidFill>
                  <a:schemeClr val="tx1"/>
                </a:solidFill>
                <a:effectLst/>
                <a:latin typeface="+mj-lt"/>
              </a:rPr>
              <a:t> </a:t>
            </a:r>
            <a:r>
              <a:rPr lang="en-US" i="0" dirty="0" err="1">
                <a:solidFill>
                  <a:schemeClr val="tx1"/>
                </a:solidFill>
                <a:effectLst/>
                <a:latin typeface="+mj-lt"/>
              </a:rPr>
              <a:t>cao</a:t>
            </a:r>
            <a:endParaRPr lang="en-US" i="0" dirty="0">
              <a:solidFill>
                <a:schemeClr val="tx1"/>
              </a:solidFill>
              <a:effectLst/>
              <a:latin typeface="+mj-lt"/>
            </a:endParaRPr>
          </a:p>
          <a:p>
            <a:pPr algn="just">
              <a:lnSpc>
                <a:spcPct val="130000"/>
              </a:lnSpc>
            </a:pPr>
            <a:br>
              <a:rPr lang="vi-VN" dirty="0">
                <a:solidFill>
                  <a:schemeClr val="tx1"/>
                </a:solidFill>
                <a:latin typeface="+mj-lt"/>
              </a:rPr>
            </a:br>
            <a:endParaRPr lang="en-US" dirty="0">
              <a:solidFill>
                <a:schemeClr val="tx1"/>
              </a:solidFill>
              <a:latin typeface="+mj-lt"/>
            </a:endParaRPr>
          </a:p>
        </p:txBody>
      </p:sp>
      <p:pic>
        <p:nvPicPr>
          <p:cNvPr id="5" name="Picture 4">
            <a:extLst>
              <a:ext uri="{FF2B5EF4-FFF2-40B4-BE49-F238E27FC236}">
                <a16:creationId xmlns:a16="http://schemas.microsoft.com/office/drawing/2014/main" id="{124FD3FC-AE41-4031-80CC-7B05FFABEE14}"/>
              </a:ext>
            </a:extLst>
          </p:cNvPr>
          <p:cNvPicPr>
            <a:picLocks noChangeAspect="1"/>
          </p:cNvPicPr>
          <p:nvPr/>
        </p:nvPicPr>
        <p:blipFill>
          <a:blip r:embed="rId2"/>
          <a:stretch>
            <a:fillRect/>
          </a:stretch>
        </p:blipFill>
        <p:spPr>
          <a:xfrm>
            <a:off x="7659948" y="3990965"/>
            <a:ext cx="3538733" cy="2285596"/>
          </a:xfrm>
          <a:prstGeom prst="rect">
            <a:avLst/>
          </a:prstGeom>
        </p:spPr>
      </p:pic>
    </p:spTree>
    <p:extLst>
      <p:ext uri="{BB962C8B-B14F-4D97-AF65-F5344CB8AC3E}">
        <p14:creationId xmlns:p14="http://schemas.microsoft.com/office/powerpoint/2010/main" val="356237561"/>
      </p:ext>
    </p:extLst>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703443" y="1112808"/>
            <a:ext cx="8203096" cy="4692650"/>
          </a:xfrm>
        </p:spPr>
        <p:txBody>
          <a:bodyPr>
            <a:noAutofit/>
          </a:bodyPr>
          <a:lstStyle/>
          <a:p>
            <a:pPr>
              <a:lnSpc>
                <a:spcPct val="130000"/>
              </a:lnSpc>
            </a:pPr>
            <a:r>
              <a:rPr lang="vi-VN" b="1" dirty="0">
                <a:solidFill>
                  <a:schemeClr val="tx1"/>
                </a:solidFill>
                <a:effectLst/>
                <a:latin typeface="+mj-lt"/>
              </a:rPr>
              <a:t>Tại sao cần có phong cách lập trình tốt</a:t>
            </a:r>
          </a:p>
          <a:p>
            <a:pPr marL="342900" indent="-342900">
              <a:lnSpc>
                <a:spcPct val="130000"/>
              </a:lnSpc>
              <a:buFont typeface="Wingdings" panose="05000000000000000000" pitchFamily="2" charset="2"/>
              <a:buChar char="Ø"/>
            </a:pPr>
            <a:r>
              <a:rPr lang="vi-VN" dirty="0">
                <a:solidFill>
                  <a:schemeClr val="tx1"/>
                </a:solidFill>
                <a:effectLst/>
                <a:latin typeface="+mj-lt"/>
              </a:rPr>
              <a:t>Lỗi logic đôi khi đến từ việc nhầm lẫn tên biến,</a:t>
            </a:r>
            <a:r>
              <a:rPr lang="en-US" dirty="0">
                <a:solidFill>
                  <a:schemeClr val="tx1"/>
                </a:solidFill>
                <a:effectLst/>
                <a:latin typeface="+mj-lt"/>
              </a:rPr>
              <a:t> </a:t>
            </a:r>
            <a:r>
              <a:rPr lang="vi-VN" dirty="0">
                <a:solidFill>
                  <a:schemeClr val="tx1"/>
                </a:solidFill>
                <a:effectLst/>
                <a:latin typeface="+mj-lt"/>
              </a:rPr>
              <a:t>nhầm lẫn mục đích của hàm do cách đặt tên...</a:t>
            </a:r>
          </a:p>
          <a:p>
            <a:pPr marL="342900" indent="-342900">
              <a:lnSpc>
                <a:spcPct val="130000"/>
              </a:lnSpc>
              <a:buFont typeface="Wingdings" panose="05000000000000000000" pitchFamily="2" charset="2"/>
              <a:buChar char="Ø"/>
            </a:pPr>
            <a:r>
              <a:rPr lang="vi-VN" dirty="0">
                <a:solidFill>
                  <a:schemeClr val="tx1"/>
                </a:solidFill>
                <a:effectLst/>
                <a:latin typeface="+mj-lt"/>
              </a:rPr>
              <a:t>Mã nguồn tốt là mã nguồn dễ đọc</a:t>
            </a:r>
            <a:r>
              <a:rPr lang="en-US" dirty="0">
                <a:solidFill>
                  <a:schemeClr val="tx1"/>
                </a:solidFill>
                <a:effectLst/>
                <a:latin typeface="+mj-lt"/>
              </a:rPr>
              <a:t>.</a:t>
            </a:r>
            <a:endParaRPr lang="vi-VN" dirty="0">
              <a:solidFill>
                <a:schemeClr val="tx1"/>
              </a:solidFill>
              <a:effectLst/>
              <a:latin typeface="+mj-lt"/>
            </a:endParaRPr>
          </a:p>
          <a:p>
            <a:pPr marL="342900" indent="-342900">
              <a:lnSpc>
                <a:spcPct val="130000"/>
              </a:lnSpc>
              <a:buFont typeface="Wingdings" panose="05000000000000000000" pitchFamily="2" charset="2"/>
              <a:buChar char="Ø"/>
            </a:pPr>
            <a:r>
              <a:rPr lang="vi-VN" dirty="0">
                <a:solidFill>
                  <a:schemeClr val="tx1"/>
                </a:solidFill>
                <a:effectLst/>
                <a:latin typeface="+mj-lt"/>
              </a:rPr>
              <a:t>Cấu trúc chương trình rõ ràng, dễ hiểu</a:t>
            </a:r>
            <a:r>
              <a:rPr lang="en-US" dirty="0">
                <a:solidFill>
                  <a:schemeClr val="tx1"/>
                </a:solidFill>
                <a:effectLst/>
                <a:latin typeface="+mj-lt"/>
              </a:rPr>
              <a:t>.</a:t>
            </a:r>
          </a:p>
          <a:p>
            <a:pPr marL="342900" indent="-342900">
              <a:lnSpc>
                <a:spcPct val="130000"/>
              </a:lnSpc>
              <a:buFont typeface="Wingdings" panose="05000000000000000000" pitchFamily="2" charset="2"/>
              <a:buChar char="Ø"/>
            </a:pPr>
            <a:r>
              <a:rPr lang="vi-VN" dirty="0">
                <a:solidFill>
                  <a:schemeClr val="tx1"/>
                </a:solidFill>
                <a:effectLst/>
                <a:latin typeface="+mj-lt"/>
              </a:rPr>
              <a:t>Sử dụng thành ngữ phổ biến</a:t>
            </a:r>
            <a:r>
              <a:rPr lang="en-US" dirty="0">
                <a:solidFill>
                  <a:schemeClr val="tx1"/>
                </a:solidFill>
                <a:effectLst/>
                <a:latin typeface="+mj-lt"/>
              </a:rPr>
              <a:t>.</a:t>
            </a:r>
            <a:endParaRPr lang="vi-VN" dirty="0">
              <a:solidFill>
                <a:schemeClr val="tx1"/>
              </a:solidFill>
              <a:effectLst/>
              <a:latin typeface="+mj-lt"/>
            </a:endParaRPr>
          </a:p>
          <a:p>
            <a:pPr marL="342900" indent="-342900">
              <a:lnSpc>
                <a:spcPct val="130000"/>
              </a:lnSpc>
              <a:buFont typeface="Wingdings" panose="05000000000000000000" pitchFamily="2" charset="2"/>
              <a:buChar char="Ø"/>
            </a:pPr>
            <a:r>
              <a:rPr lang="en-US" dirty="0">
                <a:solidFill>
                  <a:schemeClr val="tx1"/>
                </a:solidFill>
                <a:latin typeface="+mj-lt"/>
              </a:rPr>
              <a:t>C</a:t>
            </a:r>
            <a:r>
              <a:rPr lang="vi-VN" dirty="0">
                <a:solidFill>
                  <a:schemeClr val="tx1"/>
                </a:solidFill>
                <a:effectLst/>
                <a:latin typeface="+mj-lt"/>
              </a:rPr>
              <a:t>họn tên phù hợp, gợi nhớ</a:t>
            </a:r>
            <a:r>
              <a:rPr lang="en-US" dirty="0">
                <a:solidFill>
                  <a:schemeClr val="tx1"/>
                </a:solidFill>
                <a:effectLst/>
                <a:latin typeface="+mj-lt"/>
              </a:rPr>
              <a:t>.</a:t>
            </a:r>
            <a:endParaRPr lang="vi-VN" dirty="0">
              <a:solidFill>
                <a:schemeClr val="tx1"/>
              </a:solidFill>
              <a:effectLst/>
              <a:latin typeface="+mj-lt"/>
            </a:endParaRPr>
          </a:p>
          <a:p>
            <a:pPr marL="342900" indent="-342900">
              <a:lnSpc>
                <a:spcPct val="130000"/>
              </a:lnSpc>
              <a:buFont typeface="Wingdings" panose="05000000000000000000" pitchFamily="2" charset="2"/>
              <a:buChar char="Ø"/>
            </a:pPr>
            <a:r>
              <a:rPr lang="vi-VN" dirty="0">
                <a:solidFill>
                  <a:schemeClr val="tx1"/>
                </a:solidFill>
                <a:effectLst/>
                <a:latin typeface="+mj-lt"/>
              </a:rPr>
              <a:t>Viết chú thích rõ ràng</a:t>
            </a:r>
            <a:r>
              <a:rPr lang="vi-VN" dirty="0">
                <a:solidFill>
                  <a:schemeClr val="tx1"/>
                </a:solidFill>
                <a:latin typeface="+mj-lt"/>
              </a:rPr>
              <a:t> </a:t>
            </a:r>
            <a:r>
              <a:rPr lang="en-US" dirty="0">
                <a:solidFill>
                  <a:schemeClr val="tx1"/>
                </a:solidFill>
                <a:latin typeface="+mj-lt"/>
              </a:rPr>
              <a:t>.</a:t>
            </a:r>
            <a:br>
              <a:rPr lang="vi-VN" dirty="0">
                <a:solidFill>
                  <a:schemeClr val="tx1"/>
                </a:solidFill>
                <a:latin typeface="+mj-lt"/>
              </a:rPr>
            </a:br>
            <a:endParaRPr lang="en-US" dirty="0">
              <a:solidFill>
                <a:schemeClr val="tx1"/>
              </a:solidFill>
              <a:latin typeface="+mj-lt"/>
            </a:endParaRPr>
          </a:p>
        </p:txBody>
      </p:sp>
      <p:pic>
        <p:nvPicPr>
          <p:cNvPr id="5122" name="Picture 2" descr="Clean Code | itech-progress.com">
            <a:extLst>
              <a:ext uri="{FF2B5EF4-FFF2-40B4-BE49-F238E27FC236}">
                <a16:creationId xmlns:a16="http://schemas.microsoft.com/office/drawing/2014/main" id="{8FEFA401-39A2-49C3-B513-60B87C7D71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0244" y="3593204"/>
            <a:ext cx="2486025" cy="183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5502055"/>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703443" y="1112808"/>
            <a:ext cx="8203096" cy="4692650"/>
          </a:xfrm>
        </p:spPr>
        <p:txBody>
          <a:bodyPr>
            <a:noAutofit/>
          </a:bodyPr>
          <a:lstStyle/>
          <a:p>
            <a:r>
              <a:rPr lang="vi-VN" sz="1800" b="1" i="0" dirty="0">
                <a:solidFill>
                  <a:schemeClr val="tx1"/>
                </a:solidFill>
                <a:effectLst/>
                <a:latin typeface="ArialMT"/>
              </a:rPr>
              <a:t>Nhất quán</a:t>
            </a:r>
          </a:p>
          <a:p>
            <a:pPr marL="285750" indent="-285750">
              <a:buFont typeface="Wingdings" panose="05000000000000000000" pitchFamily="2" charset="2"/>
              <a:buChar char="Ø"/>
            </a:pPr>
            <a:r>
              <a:rPr lang="vi-VN" sz="1800" b="0" i="0" dirty="0">
                <a:solidFill>
                  <a:schemeClr val="tx1"/>
                </a:solidFill>
                <a:effectLst/>
                <a:latin typeface="ArialMT"/>
              </a:rPr>
              <a:t>Tuân thủ quy tắc đặt tên trong toàn bộ chương</a:t>
            </a:r>
            <a:r>
              <a:rPr lang="en-US" sz="1800" b="0" i="0" dirty="0">
                <a:solidFill>
                  <a:schemeClr val="tx1"/>
                </a:solidFill>
                <a:effectLst/>
                <a:latin typeface="ArialMT"/>
              </a:rPr>
              <a:t> </a:t>
            </a:r>
            <a:r>
              <a:rPr lang="vi-VN" sz="1800" b="0" i="0" dirty="0">
                <a:solidFill>
                  <a:schemeClr val="tx1"/>
                </a:solidFill>
                <a:effectLst/>
                <a:latin typeface="ArialMT"/>
              </a:rPr>
              <a:t>trình</a:t>
            </a:r>
          </a:p>
          <a:p>
            <a:pPr marL="285750" indent="-285750">
              <a:buFont typeface="Wingdings" panose="05000000000000000000" pitchFamily="2" charset="2"/>
              <a:buChar char="Ø"/>
            </a:pPr>
            <a:r>
              <a:rPr lang="vi-VN" sz="1800" b="0" i="0" dirty="0">
                <a:solidFill>
                  <a:schemeClr val="tx1"/>
                </a:solidFill>
                <a:effectLst/>
                <a:latin typeface="ArialMT"/>
              </a:rPr>
              <a:t>Nhất quán trong việc dùng các biến cục bộ.</a:t>
            </a:r>
          </a:p>
          <a:p>
            <a:pPr>
              <a:spcBef>
                <a:spcPts val="600"/>
              </a:spcBef>
            </a:pPr>
            <a:r>
              <a:rPr lang="en-US" sz="1800" b="1" i="0" dirty="0" err="1">
                <a:solidFill>
                  <a:schemeClr val="tx1"/>
                </a:solidFill>
                <a:effectLst/>
                <a:latin typeface="ArialMT"/>
              </a:rPr>
              <a:t>Tường</a:t>
            </a:r>
            <a:r>
              <a:rPr lang="en-US" sz="1800" b="1" i="0" dirty="0">
                <a:solidFill>
                  <a:schemeClr val="tx1"/>
                </a:solidFill>
                <a:effectLst/>
                <a:latin typeface="ArialMT"/>
              </a:rPr>
              <a:t> </a:t>
            </a:r>
            <a:r>
              <a:rPr lang="en-US" sz="1800" b="1" i="0" dirty="0" err="1">
                <a:solidFill>
                  <a:schemeClr val="tx1"/>
                </a:solidFill>
                <a:effectLst/>
                <a:latin typeface="ArialMT"/>
              </a:rPr>
              <a:t>minh</a:t>
            </a:r>
            <a:endParaRPr lang="vi-VN" sz="1800" b="1" i="0" dirty="0">
              <a:solidFill>
                <a:schemeClr val="tx1"/>
              </a:solidFill>
              <a:effectLst/>
              <a:latin typeface="ArialMT"/>
            </a:endParaRPr>
          </a:p>
          <a:p>
            <a:pPr marL="285750" indent="-285750">
              <a:buFont typeface="Wingdings" panose="05000000000000000000" pitchFamily="2" charset="2"/>
              <a:buChar char="Ø"/>
            </a:pPr>
            <a:r>
              <a:rPr lang="vi-VN" sz="1800" b="0" i="0" dirty="0">
                <a:solidFill>
                  <a:schemeClr val="tx1"/>
                </a:solidFill>
                <a:effectLst/>
                <a:latin typeface="ArialMT"/>
              </a:rPr>
              <a:t>Mỗi function/method phải có một nhiệm vụ rõ</a:t>
            </a:r>
            <a:r>
              <a:rPr lang="en-US" sz="1800" b="0" i="0" dirty="0">
                <a:solidFill>
                  <a:schemeClr val="tx1"/>
                </a:solidFill>
                <a:effectLst/>
                <a:latin typeface="ArialMT"/>
              </a:rPr>
              <a:t> </a:t>
            </a:r>
            <a:r>
              <a:rPr lang="vi-VN" sz="1800" b="0" i="0" dirty="0">
                <a:solidFill>
                  <a:schemeClr val="tx1"/>
                </a:solidFill>
                <a:effectLst/>
                <a:latin typeface="ArialMT"/>
              </a:rPr>
              <a:t>ràng.</a:t>
            </a:r>
          </a:p>
          <a:p>
            <a:pPr marL="285750" indent="-285750">
              <a:buFont typeface="Wingdings" panose="05000000000000000000" pitchFamily="2" charset="2"/>
              <a:buChar char="Ø"/>
            </a:pPr>
            <a:r>
              <a:rPr lang="vi-VN" sz="1800" b="0" i="0" dirty="0">
                <a:solidFill>
                  <a:schemeClr val="tx1"/>
                </a:solidFill>
                <a:effectLst/>
                <a:latin typeface="ArialMT"/>
              </a:rPr>
              <a:t>Đủ ngắn để có thể nắm bắt được </a:t>
            </a:r>
            <a:endParaRPr lang="en-US" sz="1800" b="0" i="0" dirty="0">
              <a:solidFill>
                <a:schemeClr val="tx1"/>
              </a:solidFill>
              <a:effectLst/>
              <a:latin typeface="ArialMT"/>
            </a:endParaRPr>
          </a:p>
          <a:p>
            <a:pPr marL="285750" indent="-285750">
              <a:buFont typeface="Wingdings" panose="05000000000000000000" pitchFamily="2" charset="2"/>
              <a:buChar char="Ø"/>
            </a:pPr>
            <a:r>
              <a:rPr lang="vi-VN" sz="1800" b="0" i="0" dirty="0">
                <a:solidFill>
                  <a:schemeClr val="tx1"/>
                </a:solidFill>
                <a:effectLst/>
                <a:latin typeface="ArialMT"/>
              </a:rPr>
              <a:t>Số tham số của chương trình con là tối thiểu</a:t>
            </a:r>
          </a:p>
          <a:p>
            <a:pPr>
              <a:spcBef>
                <a:spcPts val="600"/>
              </a:spcBef>
            </a:pPr>
            <a:r>
              <a:rPr lang="vi-VN" sz="1800" b="1" i="0" dirty="0">
                <a:solidFill>
                  <a:schemeClr val="tx1"/>
                </a:solidFill>
                <a:effectLst/>
                <a:latin typeface="ArialMT"/>
              </a:rPr>
              <a:t>Rõ r</a:t>
            </a:r>
            <a:r>
              <a:rPr lang="en-US" sz="1800" b="1" dirty="0">
                <a:solidFill>
                  <a:schemeClr val="tx1"/>
                </a:solidFill>
                <a:latin typeface="ArialMT"/>
              </a:rPr>
              <a:t>à</a:t>
            </a:r>
            <a:r>
              <a:rPr lang="vi-VN" sz="1800" b="1" i="0" dirty="0">
                <a:solidFill>
                  <a:schemeClr val="tx1"/>
                </a:solidFill>
                <a:effectLst/>
                <a:latin typeface="ArialMT"/>
              </a:rPr>
              <a:t>ng</a:t>
            </a:r>
            <a:r>
              <a:rPr lang="en-US" sz="1800" b="1" i="0" dirty="0">
                <a:solidFill>
                  <a:schemeClr val="tx1"/>
                </a:solidFill>
                <a:effectLst/>
                <a:latin typeface="ArialMT"/>
              </a:rPr>
              <a:t>: </a:t>
            </a:r>
            <a:r>
              <a:rPr lang="vi-VN" sz="1800" b="0" i="0" dirty="0">
                <a:solidFill>
                  <a:schemeClr val="tx1"/>
                </a:solidFill>
                <a:effectLst/>
                <a:latin typeface="ArialMT"/>
              </a:rPr>
              <a:t>Chú thích rõ ràng, </a:t>
            </a:r>
            <a:r>
              <a:rPr lang="en-US" sz="1800" b="0" i="0" dirty="0" err="1">
                <a:solidFill>
                  <a:schemeClr val="tx1"/>
                </a:solidFill>
                <a:effectLst/>
                <a:latin typeface="ArialMT"/>
              </a:rPr>
              <a:t>ví</a:t>
            </a:r>
            <a:r>
              <a:rPr lang="en-US" sz="1800" b="0" i="0" dirty="0">
                <a:solidFill>
                  <a:schemeClr val="tx1"/>
                </a:solidFill>
                <a:effectLst/>
                <a:latin typeface="ArialMT"/>
              </a:rPr>
              <a:t> </a:t>
            </a:r>
            <a:r>
              <a:rPr lang="en-US" sz="1800" b="0" i="0" dirty="0" err="1">
                <a:solidFill>
                  <a:schemeClr val="tx1"/>
                </a:solidFill>
                <a:effectLst/>
                <a:latin typeface="ArialMT"/>
              </a:rPr>
              <a:t>dụ</a:t>
            </a:r>
            <a:r>
              <a:rPr lang="vi-VN" sz="1800" b="0" i="0" dirty="0">
                <a:solidFill>
                  <a:schemeClr val="tx1"/>
                </a:solidFill>
                <a:effectLst/>
                <a:latin typeface="ArialMT"/>
              </a:rPr>
              <a:t> đầu mỗi chương trình</a:t>
            </a:r>
            <a:r>
              <a:rPr lang="en-US" sz="1800" b="0" i="0" dirty="0">
                <a:solidFill>
                  <a:schemeClr val="tx1"/>
                </a:solidFill>
                <a:effectLst/>
                <a:latin typeface="ArialMT"/>
              </a:rPr>
              <a:t> </a:t>
            </a:r>
            <a:r>
              <a:rPr lang="vi-VN" sz="1800" b="0" i="0" dirty="0">
                <a:solidFill>
                  <a:schemeClr val="tx1"/>
                </a:solidFill>
                <a:effectLst/>
                <a:latin typeface="ArialMT"/>
              </a:rPr>
              <a:t>con</a:t>
            </a:r>
          </a:p>
          <a:p>
            <a:pPr>
              <a:spcBef>
                <a:spcPts val="600"/>
              </a:spcBef>
            </a:pPr>
            <a:r>
              <a:rPr lang="vi-VN" sz="1800" b="1" dirty="0">
                <a:solidFill>
                  <a:schemeClr val="tx1"/>
                </a:solidFill>
                <a:latin typeface="ArialMT"/>
              </a:rPr>
              <a:t>Bao</a:t>
            </a:r>
            <a:r>
              <a:rPr lang="vi-VN" sz="1800" b="1" i="0" dirty="0">
                <a:solidFill>
                  <a:schemeClr val="tx1"/>
                </a:solidFill>
                <a:effectLst/>
                <a:latin typeface="ArialMT"/>
              </a:rPr>
              <a:t> đóng</a:t>
            </a:r>
            <a:r>
              <a:rPr lang="en-US" sz="1800" b="1" i="0" dirty="0">
                <a:solidFill>
                  <a:schemeClr val="tx1"/>
                </a:solidFill>
                <a:effectLst/>
                <a:latin typeface="ArialMT"/>
              </a:rPr>
              <a:t>:</a:t>
            </a:r>
            <a:endParaRPr lang="vi-VN" sz="1800" b="1" i="0" dirty="0">
              <a:solidFill>
                <a:schemeClr val="tx1"/>
              </a:solidFill>
              <a:effectLst/>
              <a:latin typeface="ArialMT"/>
            </a:endParaRPr>
          </a:p>
          <a:p>
            <a:pPr marL="285750" indent="-285750">
              <a:buFont typeface="Wingdings" panose="05000000000000000000" pitchFamily="2" charset="2"/>
              <a:buChar char="Ø"/>
            </a:pPr>
            <a:r>
              <a:rPr lang="vi-VN" sz="1800" b="0" i="0" dirty="0">
                <a:solidFill>
                  <a:schemeClr val="tx1"/>
                </a:solidFill>
                <a:effectLst/>
                <a:latin typeface="ArialMT"/>
              </a:rPr>
              <a:t>Hàm chỉ nên tác động tới duy nhất 1 giá trị trả về của hàm</a:t>
            </a:r>
          </a:p>
          <a:p>
            <a:pPr marL="285750" indent="-285750">
              <a:buFont typeface="Wingdings" panose="05000000000000000000" pitchFamily="2" charset="2"/>
              <a:buChar char="Ø"/>
            </a:pPr>
            <a:r>
              <a:rPr lang="vi-VN" sz="1800" b="0" i="0" dirty="0">
                <a:solidFill>
                  <a:schemeClr val="tx1"/>
                </a:solidFill>
                <a:effectLst/>
                <a:latin typeface="ArialMT"/>
              </a:rPr>
              <a:t>Không nên thay đổi giá trị của biến chạy trong</a:t>
            </a:r>
            <a:r>
              <a:rPr lang="en-US" sz="1800" b="0" i="0" dirty="0">
                <a:solidFill>
                  <a:schemeClr val="tx1"/>
                </a:solidFill>
                <a:effectLst/>
                <a:latin typeface="ArialMT"/>
              </a:rPr>
              <a:t> </a:t>
            </a:r>
            <a:r>
              <a:rPr lang="vi-VN" sz="1800" b="0" i="0" dirty="0">
                <a:solidFill>
                  <a:schemeClr val="tx1"/>
                </a:solidFill>
                <a:effectLst/>
                <a:latin typeface="ArialMT"/>
              </a:rPr>
              <a:t>thân của vòng lặp</a:t>
            </a:r>
            <a:br>
              <a:rPr lang="vi-VN" dirty="0">
                <a:solidFill>
                  <a:schemeClr val="tx1"/>
                </a:solidFill>
              </a:rPr>
            </a:br>
            <a:endParaRPr lang="en-US" dirty="0">
              <a:solidFill>
                <a:schemeClr val="tx1"/>
              </a:solidFill>
              <a:latin typeface="+mj-lt"/>
            </a:endParaRPr>
          </a:p>
        </p:txBody>
      </p:sp>
    </p:spTree>
    <p:extLst>
      <p:ext uri="{BB962C8B-B14F-4D97-AF65-F5344CB8AC3E}">
        <p14:creationId xmlns:p14="http://schemas.microsoft.com/office/powerpoint/2010/main" val="1456438063"/>
      </p:ext>
    </p:extLst>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703443" y="1112808"/>
            <a:ext cx="8741466" cy="4692650"/>
          </a:xfrm>
        </p:spPr>
        <p:txBody>
          <a:bodyPr>
            <a:noAutofit/>
          </a:bodyPr>
          <a:lstStyle/>
          <a:p>
            <a:pPr marL="342900" indent="-342900">
              <a:buFont typeface="Wingdings" panose="05000000000000000000" pitchFamily="2" charset="2"/>
              <a:buChar char="Ø"/>
            </a:pPr>
            <a:r>
              <a:rPr lang="vi-VN" b="0" i="0" dirty="0">
                <a:solidFill>
                  <a:srgbClr val="000000"/>
                </a:solidFill>
                <a:effectLst/>
                <a:latin typeface="+mj-lt"/>
              </a:rPr>
              <a:t>Dùng tên gợi nhớ, có tính miêu tả cho các biến và</a:t>
            </a:r>
            <a:r>
              <a:rPr lang="en-US" b="0" i="0" dirty="0">
                <a:solidFill>
                  <a:srgbClr val="000000"/>
                </a:solidFill>
                <a:effectLst/>
                <a:latin typeface="+mj-lt"/>
              </a:rPr>
              <a:t> </a:t>
            </a:r>
            <a:r>
              <a:rPr lang="vi-VN" b="0" i="0" dirty="0">
                <a:solidFill>
                  <a:srgbClr val="000000"/>
                </a:solidFill>
                <a:effectLst/>
                <a:latin typeface="+mj-lt"/>
              </a:rPr>
              <a:t>hàm</a:t>
            </a:r>
          </a:p>
          <a:p>
            <a:pPr marL="342900" indent="-342900">
              <a:buFont typeface="Wingdings" panose="05000000000000000000" pitchFamily="2" charset="2"/>
              <a:buChar char="Ø"/>
            </a:pPr>
            <a:r>
              <a:rPr lang="vi-VN" b="0" i="0" dirty="0">
                <a:solidFill>
                  <a:srgbClr val="000000"/>
                </a:solidFill>
                <a:effectLst/>
                <a:latin typeface="+mj-lt"/>
              </a:rPr>
              <a:t>Dùng tên nhất quán cho các biến cục bộ</a:t>
            </a:r>
          </a:p>
          <a:p>
            <a:pPr marL="342900" indent="-342900">
              <a:buFont typeface="Wingdings" panose="05000000000000000000" pitchFamily="2" charset="2"/>
              <a:buChar char="Ø"/>
            </a:pPr>
            <a:r>
              <a:rPr lang="vi-VN" b="0" i="0" dirty="0">
                <a:solidFill>
                  <a:srgbClr val="000000"/>
                </a:solidFill>
                <a:effectLst/>
                <a:latin typeface="+mj-lt"/>
              </a:rPr>
              <a:t>Dùng chữ hoa, chữ thường nhất quán</a:t>
            </a:r>
          </a:p>
          <a:p>
            <a:pPr marL="342900" indent="-342900">
              <a:buFont typeface="Wingdings" panose="05000000000000000000" pitchFamily="2" charset="2"/>
              <a:buChar char="Ø"/>
            </a:pPr>
            <a:r>
              <a:rPr lang="vi-VN" b="0" i="0" dirty="0">
                <a:solidFill>
                  <a:srgbClr val="000000"/>
                </a:solidFill>
                <a:effectLst/>
                <a:latin typeface="+mj-lt"/>
              </a:rPr>
              <a:t>Dùng phong cách nhất quán</a:t>
            </a:r>
            <a:r>
              <a:rPr lang="en-US" b="0" i="0" dirty="0">
                <a:solidFill>
                  <a:srgbClr val="000000"/>
                </a:solidFill>
                <a:effectLst/>
                <a:latin typeface="+mj-lt"/>
              </a:rPr>
              <a:t> </a:t>
            </a:r>
            <a:r>
              <a:rPr lang="vi-VN" b="0" i="0" dirty="0">
                <a:solidFill>
                  <a:srgbClr val="000000"/>
                </a:solidFill>
                <a:effectLst/>
                <a:latin typeface="+mj-lt"/>
              </a:rPr>
              <a:t>khi ghép từ</a:t>
            </a:r>
          </a:p>
          <a:p>
            <a:pPr marL="342900" indent="-342900">
              <a:buFont typeface="Wingdings" panose="05000000000000000000" pitchFamily="2" charset="2"/>
              <a:buChar char="Ø"/>
            </a:pPr>
            <a:r>
              <a:rPr lang="en-US" b="0" i="0" dirty="0" err="1">
                <a:solidFill>
                  <a:srgbClr val="000000"/>
                </a:solidFill>
                <a:effectLst/>
                <a:latin typeface="+mj-lt"/>
              </a:rPr>
              <a:t>Sử</a:t>
            </a:r>
            <a:r>
              <a:rPr lang="en-US" b="0" i="0" dirty="0">
                <a:solidFill>
                  <a:srgbClr val="000000"/>
                </a:solidFill>
                <a:effectLst/>
                <a:latin typeface="+mj-lt"/>
              </a:rPr>
              <a:t> </a:t>
            </a:r>
            <a:r>
              <a:rPr lang="en-US" b="0" i="0" dirty="0" err="1">
                <a:solidFill>
                  <a:srgbClr val="000000"/>
                </a:solidFill>
                <a:effectLst/>
                <a:latin typeface="+mj-lt"/>
              </a:rPr>
              <a:t>dụng</a:t>
            </a:r>
            <a:r>
              <a:rPr lang="en-US" b="0" i="0" dirty="0">
                <a:solidFill>
                  <a:srgbClr val="000000"/>
                </a:solidFill>
                <a:effectLst/>
                <a:latin typeface="+mj-lt"/>
              </a:rPr>
              <a:t> </a:t>
            </a:r>
            <a:r>
              <a:rPr lang="en-US" b="0" i="0" dirty="0" err="1">
                <a:solidFill>
                  <a:srgbClr val="000000"/>
                </a:solidFill>
                <a:effectLst/>
                <a:latin typeface="+mj-lt"/>
              </a:rPr>
              <a:t>khoảng</a:t>
            </a:r>
            <a:r>
              <a:rPr lang="en-US" b="0" i="0" dirty="0">
                <a:solidFill>
                  <a:srgbClr val="000000"/>
                </a:solidFill>
                <a:effectLst/>
                <a:latin typeface="+mj-lt"/>
              </a:rPr>
              <a:t> </a:t>
            </a:r>
            <a:r>
              <a:rPr lang="en-US" b="0" i="0" dirty="0" err="1">
                <a:solidFill>
                  <a:srgbClr val="000000"/>
                </a:solidFill>
                <a:effectLst/>
                <a:latin typeface="+mj-lt"/>
              </a:rPr>
              <a:t>trắng</a:t>
            </a:r>
            <a:r>
              <a:rPr lang="en-US" b="0" i="0" dirty="0">
                <a:solidFill>
                  <a:srgbClr val="000000"/>
                </a:solidFill>
                <a:effectLst/>
                <a:latin typeface="+mj-lt"/>
              </a:rPr>
              <a:t> </a:t>
            </a:r>
            <a:r>
              <a:rPr lang="en-US" b="0" i="0" dirty="0" err="1">
                <a:solidFill>
                  <a:srgbClr val="000000"/>
                </a:solidFill>
                <a:effectLst/>
                <a:latin typeface="+mj-lt"/>
              </a:rPr>
              <a:t>dễ</a:t>
            </a:r>
            <a:r>
              <a:rPr lang="en-US" b="0" i="0" dirty="0">
                <a:solidFill>
                  <a:srgbClr val="000000"/>
                </a:solidFill>
                <a:effectLst/>
                <a:latin typeface="+mj-lt"/>
              </a:rPr>
              <a:t> </a:t>
            </a:r>
            <a:r>
              <a:rPr lang="en-US" b="0" i="0" dirty="0" err="1">
                <a:solidFill>
                  <a:srgbClr val="000000"/>
                </a:solidFill>
                <a:effectLst/>
                <a:latin typeface="+mj-lt"/>
              </a:rPr>
              <a:t>đọc</a:t>
            </a:r>
            <a:r>
              <a:rPr lang="en-US" b="0" i="0" dirty="0">
                <a:solidFill>
                  <a:srgbClr val="000000"/>
                </a:solidFill>
                <a:effectLst/>
                <a:latin typeface="+mj-lt"/>
              </a:rPr>
              <a:t> </a:t>
            </a:r>
            <a:r>
              <a:rPr lang="en-US" b="0" i="0" dirty="0" err="1">
                <a:solidFill>
                  <a:srgbClr val="000000"/>
                </a:solidFill>
                <a:effectLst/>
                <a:latin typeface="+mj-lt"/>
              </a:rPr>
              <a:t>và</a:t>
            </a:r>
            <a:r>
              <a:rPr lang="en-US" b="0" i="0" dirty="0">
                <a:solidFill>
                  <a:srgbClr val="000000"/>
                </a:solidFill>
                <a:effectLst/>
                <a:latin typeface="+mj-lt"/>
              </a:rPr>
              <a:t> </a:t>
            </a:r>
            <a:r>
              <a:rPr lang="en-US" b="0" i="0" dirty="0" err="1">
                <a:solidFill>
                  <a:srgbClr val="000000"/>
                </a:solidFill>
                <a:effectLst/>
                <a:latin typeface="+mj-lt"/>
              </a:rPr>
              <a:t>nhất</a:t>
            </a:r>
            <a:r>
              <a:rPr lang="en-US" b="0" i="0" dirty="0">
                <a:solidFill>
                  <a:srgbClr val="000000"/>
                </a:solidFill>
                <a:effectLst/>
                <a:latin typeface="+mj-lt"/>
              </a:rPr>
              <a:t> </a:t>
            </a:r>
            <a:r>
              <a:rPr lang="en-US" b="0" i="0" dirty="0" err="1">
                <a:solidFill>
                  <a:srgbClr val="000000"/>
                </a:solidFill>
                <a:effectLst/>
                <a:latin typeface="+mj-lt"/>
              </a:rPr>
              <a:t>quán</a:t>
            </a:r>
            <a:endParaRPr lang="en-US" b="0" i="0" dirty="0">
              <a:solidFill>
                <a:srgbClr val="000000"/>
              </a:solidFill>
              <a:effectLst/>
              <a:latin typeface="+mj-lt"/>
            </a:endParaRPr>
          </a:p>
          <a:p>
            <a:pPr marL="342900" indent="-342900">
              <a:buFont typeface="Wingdings" panose="05000000000000000000" pitchFamily="2" charset="2"/>
              <a:buChar char="Ø"/>
            </a:pPr>
            <a:r>
              <a:rPr lang="en-US" b="0" i="0" dirty="0" err="1">
                <a:solidFill>
                  <a:srgbClr val="000000"/>
                </a:solidFill>
                <a:effectLst/>
                <a:latin typeface="+mj-lt"/>
              </a:rPr>
              <a:t>Cách</a:t>
            </a:r>
            <a:r>
              <a:rPr lang="en-US" b="0" i="0" dirty="0">
                <a:solidFill>
                  <a:srgbClr val="000000"/>
                </a:solidFill>
                <a:effectLst/>
                <a:latin typeface="+mj-lt"/>
              </a:rPr>
              <a:t> </a:t>
            </a:r>
            <a:r>
              <a:rPr lang="en-US" b="0" i="0" dirty="0" err="1">
                <a:solidFill>
                  <a:srgbClr val="000000"/>
                </a:solidFill>
                <a:effectLst/>
                <a:latin typeface="+mj-lt"/>
              </a:rPr>
              <a:t>lề</a:t>
            </a:r>
            <a:r>
              <a:rPr lang="en-US" b="0" i="0" dirty="0">
                <a:solidFill>
                  <a:srgbClr val="000000"/>
                </a:solidFill>
                <a:effectLst/>
                <a:latin typeface="+mj-lt"/>
              </a:rPr>
              <a:t> </a:t>
            </a:r>
            <a:r>
              <a:rPr lang="en-US" b="0" i="0" dirty="0" err="1">
                <a:solidFill>
                  <a:srgbClr val="000000"/>
                </a:solidFill>
                <a:effectLst/>
                <a:latin typeface="+mj-lt"/>
              </a:rPr>
              <a:t>hợp</a:t>
            </a:r>
            <a:r>
              <a:rPr lang="en-US" b="0" i="0" dirty="0">
                <a:solidFill>
                  <a:srgbClr val="000000"/>
                </a:solidFill>
                <a:effectLst/>
                <a:latin typeface="+mj-lt"/>
              </a:rPr>
              <a:t> </a:t>
            </a:r>
            <a:r>
              <a:rPr lang="en-US" b="0" i="0" dirty="0" err="1">
                <a:solidFill>
                  <a:srgbClr val="000000"/>
                </a:solidFill>
                <a:effectLst/>
                <a:latin typeface="+mj-lt"/>
              </a:rPr>
              <a:t>lý</a:t>
            </a:r>
            <a:r>
              <a:rPr lang="en-US" b="0" i="0" dirty="0">
                <a:solidFill>
                  <a:srgbClr val="000000"/>
                </a:solidFill>
                <a:effectLst/>
                <a:latin typeface="+mj-lt"/>
              </a:rPr>
              <a:t> </a:t>
            </a:r>
            <a:r>
              <a:rPr lang="en-US" b="0" i="0" dirty="0" err="1">
                <a:solidFill>
                  <a:srgbClr val="000000"/>
                </a:solidFill>
                <a:effectLst/>
                <a:latin typeface="+mj-lt"/>
              </a:rPr>
              <a:t>để</a:t>
            </a:r>
            <a:r>
              <a:rPr lang="en-US" b="0" i="0" dirty="0">
                <a:solidFill>
                  <a:srgbClr val="000000"/>
                </a:solidFill>
                <a:effectLst/>
                <a:latin typeface="+mj-lt"/>
              </a:rPr>
              <a:t> </a:t>
            </a:r>
            <a:r>
              <a:rPr lang="en-US" b="0" i="0" dirty="0" err="1">
                <a:solidFill>
                  <a:srgbClr val="000000"/>
                </a:solidFill>
                <a:effectLst/>
                <a:latin typeface="+mj-lt"/>
              </a:rPr>
              <a:t>tránh</a:t>
            </a:r>
            <a:r>
              <a:rPr lang="en-US" b="0" i="0" dirty="0">
                <a:solidFill>
                  <a:srgbClr val="000000"/>
                </a:solidFill>
                <a:effectLst/>
                <a:latin typeface="+mj-lt"/>
              </a:rPr>
              <a:t> </a:t>
            </a:r>
            <a:r>
              <a:rPr lang="en-US" b="0" i="0" dirty="0" err="1">
                <a:solidFill>
                  <a:srgbClr val="000000"/>
                </a:solidFill>
                <a:effectLst/>
                <a:latin typeface="+mj-lt"/>
              </a:rPr>
              <a:t>nhầm</a:t>
            </a:r>
            <a:r>
              <a:rPr lang="en-US" b="0" i="0" dirty="0">
                <a:solidFill>
                  <a:srgbClr val="000000"/>
                </a:solidFill>
                <a:effectLst/>
                <a:latin typeface="+mj-lt"/>
              </a:rPr>
              <a:t> </a:t>
            </a:r>
            <a:r>
              <a:rPr lang="en-US" b="0" i="0" dirty="0" err="1">
                <a:solidFill>
                  <a:srgbClr val="000000"/>
                </a:solidFill>
                <a:effectLst/>
                <a:latin typeface="+mj-lt"/>
              </a:rPr>
              <a:t>lẫn</a:t>
            </a:r>
            <a:r>
              <a:rPr lang="en-US" b="0" i="0" dirty="0">
                <a:solidFill>
                  <a:srgbClr val="000000"/>
                </a:solidFill>
                <a:effectLst/>
                <a:latin typeface="+mj-lt"/>
              </a:rPr>
              <a:t> </a:t>
            </a:r>
            <a:r>
              <a:rPr lang="en-US" b="0" i="0" dirty="0" err="1">
                <a:solidFill>
                  <a:srgbClr val="000000"/>
                </a:solidFill>
                <a:effectLst/>
                <a:latin typeface="+mj-lt"/>
              </a:rPr>
              <a:t>cấu</a:t>
            </a:r>
            <a:r>
              <a:rPr lang="en-US" b="0" i="0" dirty="0">
                <a:solidFill>
                  <a:srgbClr val="000000"/>
                </a:solidFill>
                <a:effectLst/>
                <a:latin typeface="+mj-lt"/>
              </a:rPr>
              <a:t> </a:t>
            </a:r>
            <a:r>
              <a:rPr lang="en-US" b="0" i="0" dirty="0" err="1">
                <a:solidFill>
                  <a:srgbClr val="000000"/>
                </a:solidFill>
                <a:effectLst/>
                <a:latin typeface="+mj-lt"/>
              </a:rPr>
              <a:t>trúc</a:t>
            </a:r>
            <a:r>
              <a:rPr lang="en-US" b="0" i="0" dirty="0">
                <a:solidFill>
                  <a:srgbClr val="000000"/>
                </a:solidFill>
                <a:effectLst/>
                <a:latin typeface="+mj-lt"/>
              </a:rPr>
              <a:t> </a:t>
            </a:r>
            <a:r>
              <a:rPr lang="en-US" b="0" i="0" dirty="0" err="1">
                <a:solidFill>
                  <a:srgbClr val="000000"/>
                </a:solidFill>
                <a:effectLst/>
                <a:latin typeface="+mj-lt"/>
              </a:rPr>
              <a:t>các</a:t>
            </a:r>
            <a:r>
              <a:rPr lang="en-US" b="0" i="0" dirty="0">
                <a:solidFill>
                  <a:srgbClr val="000000"/>
                </a:solidFill>
                <a:effectLst/>
                <a:latin typeface="+mj-lt"/>
              </a:rPr>
              <a:t> </a:t>
            </a:r>
            <a:r>
              <a:rPr lang="en-US" b="0" i="0" dirty="0" err="1">
                <a:solidFill>
                  <a:srgbClr val="000000"/>
                </a:solidFill>
                <a:effectLst/>
                <a:latin typeface="+mj-lt"/>
              </a:rPr>
              <a:t>khối</a:t>
            </a:r>
            <a:r>
              <a:rPr lang="en-US" b="0" i="0" dirty="0">
                <a:solidFill>
                  <a:srgbClr val="000000"/>
                </a:solidFill>
                <a:effectLst/>
                <a:latin typeface="+mj-lt"/>
              </a:rPr>
              <a:t> </a:t>
            </a:r>
            <a:r>
              <a:rPr lang="en-US" b="0" i="0" dirty="0" err="1">
                <a:solidFill>
                  <a:srgbClr val="000000"/>
                </a:solidFill>
                <a:effectLst/>
                <a:latin typeface="+mj-lt"/>
              </a:rPr>
              <a:t>lệnh</a:t>
            </a:r>
            <a:endParaRPr lang="en-US" b="0" i="0" dirty="0">
              <a:solidFill>
                <a:srgbClr val="000000"/>
              </a:solidFill>
              <a:effectLst/>
              <a:latin typeface="+mj-lt"/>
            </a:endParaRPr>
          </a:p>
          <a:p>
            <a:pPr marL="342900" indent="-342900">
              <a:buFont typeface="Wingdings" panose="05000000000000000000" pitchFamily="2" charset="2"/>
              <a:buChar char="Ø"/>
            </a:pPr>
            <a:r>
              <a:rPr lang="en-US" b="0" i="0" dirty="0" err="1">
                <a:solidFill>
                  <a:srgbClr val="000000"/>
                </a:solidFill>
                <a:effectLst/>
                <a:latin typeface="+mj-lt"/>
              </a:rPr>
              <a:t>Cách</a:t>
            </a:r>
            <a:r>
              <a:rPr lang="en-US" b="0" i="0" dirty="0">
                <a:solidFill>
                  <a:srgbClr val="000000"/>
                </a:solidFill>
                <a:effectLst/>
                <a:latin typeface="+mj-lt"/>
              </a:rPr>
              <a:t> </a:t>
            </a:r>
            <a:r>
              <a:rPr lang="en-US" b="0" i="0" dirty="0" err="1">
                <a:solidFill>
                  <a:srgbClr val="000000"/>
                </a:solidFill>
                <a:effectLst/>
                <a:latin typeface="+mj-lt"/>
              </a:rPr>
              <a:t>đoạn</a:t>
            </a:r>
            <a:r>
              <a:rPr lang="en-US" b="0" i="0" dirty="0">
                <a:solidFill>
                  <a:srgbClr val="000000"/>
                </a:solidFill>
                <a:effectLst/>
                <a:latin typeface="+mj-lt"/>
              </a:rPr>
              <a:t> (paragraph) </a:t>
            </a:r>
            <a:r>
              <a:rPr lang="en-US" b="0" i="0" dirty="0" err="1">
                <a:solidFill>
                  <a:srgbClr val="000000"/>
                </a:solidFill>
                <a:effectLst/>
                <a:latin typeface="+mj-lt"/>
              </a:rPr>
              <a:t>để</a:t>
            </a:r>
            <a:r>
              <a:rPr lang="en-US" b="0" i="0" dirty="0">
                <a:solidFill>
                  <a:srgbClr val="000000"/>
                </a:solidFill>
                <a:effectLst/>
                <a:latin typeface="+mj-lt"/>
              </a:rPr>
              <a:t> </a:t>
            </a:r>
            <a:r>
              <a:rPr lang="en-US" b="0" i="0" dirty="0" err="1">
                <a:solidFill>
                  <a:srgbClr val="000000"/>
                </a:solidFill>
                <a:effectLst/>
                <a:latin typeface="+mj-lt"/>
              </a:rPr>
              <a:t>tạo</a:t>
            </a:r>
            <a:r>
              <a:rPr lang="en-US" b="0" i="0" dirty="0">
                <a:solidFill>
                  <a:srgbClr val="000000"/>
                </a:solidFill>
                <a:effectLst/>
                <a:latin typeface="+mj-lt"/>
              </a:rPr>
              <a:t> </a:t>
            </a:r>
            <a:r>
              <a:rPr lang="en-US" b="0" i="0" dirty="0" err="1">
                <a:solidFill>
                  <a:srgbClr val="000000"/>
                </a:solidFill>
                <a:effectLst/>
                <a:latin typeface="+mj-lt"/>
              </a:rPr>
              <a:t>các</a:t>
            </a:r>
            <a:r>
              <a:rPr lang="en-US" b="0" i="0" dirty="0">
                <a:solidFill>
                  <a:srgbClr val="000000"/>
                </a:solidFill>
                <a:effectLst/>
                <a:latin typeface="+mj-lt"/>
              </a:rPr>
              <a:t> </a:t>
            </a:r>
            <a:r>
              <a:rPr lang="en-US" b="0" i="0" dirty="0" err="1">
                <a:solidFill>
                  <a:srgbClr val="000000"/>
                </a:solidFill>
                <a:effectLst/>
                <a:latin typeface="+mj-lt"/>
              </a:rPr>
              <a:t>khối</a:t>
            </a:r>
            <a:r>
              <a:rPr lang="en-US" b="0" i="0" dirty="0">
                <a:solidFill>
                  <a:srgbClr val="000000"/>
                </a:solidFill>
                <a:effectLst/>
                <a:latin typeface="+mj-lt"/>
              </a:rPr>
              <a:t> </a:t>
            </a:r>
            <a:r>
              <a:rPr lang="en-US" b="0" i="0" dirty="0" err="1">
                <a:solidFill>
                  <a:srgbClr val="000000"/>
                </a:solidFill>
                <a:effectLst/>
                <a:latin typeface="+mj-lt"/>
              </a:rPr>
              <a:t>lệnh</a:t>
            </a:r>
            <a:r>
              <a:rPr lang="en-US" b="0" i="0" dirty="0">
                <a:solidFill>
                  <a:srgbClr val="000000"/>
                </a:solidFill>
                <a:effectLst/>
                <a:latin typeface="+mj-lt"/>
              </a:rPr>
              <a:t> </a:t>
            </a:r>
            <a:r>
              <a:rPr lang="en-US" b="0" i="0" dirty="0" err="1">
                <a:solidFill>
                  <a:srgbClr val="000000"/>
                </a:solidFill>
                <a:effectLst/>
                <a:latin typeface="+mj-lt"/>
              </a:rPr>
              <a:t>thực</a:t>
            </a:r>
            <a:r>
              <a:rPr lang="en-US" b="0" i="0" dirty="0">
                <a:solidFill>
                  <a:srgbClr val="000000"/>
                </a:solidFill>
                <a:effectLst/>
                <a:latin typeface="+mj-lt"/>
              </a:rPr>
              <a:t> </a:t>
            </a:r>
            <a:r>
              <a:rPr lang="en-US" b="0" i="0" dirty="0" err="1">
                <a:solidFill>
                  <a:srgbClr val="000000"/>
                </a:solidFill>
                <a:effectLst/>
                <a:latin typeface="+mj-lt"/>
              </a:rPr>
              <a:t>hiện</a:t>
            </a:r>
            <a:r>
              <a:rPr lang="en-US" b="0" i="0" dirty="0">
                <a:solidFill>
                  <a:srgbClr val="000000"/>
                </a:solidFill>
                <a:effectLst/>
                <a:latin typeface="+mj-lt"/>
              </a:rPr>
              <a:t> </a:t>
            </a:r>
            <a:r>
              <a:rPr lang="en-US" b="0" i="0" dirty="0" err="1">
                <a:solidFill>
                  <a:srgbClr val="000000"/>
                </a:solidFill>
                <a:effectLst/>
                <a:latin typeface="+mj-lt"/>
              </a:rPr>
              <a:t>các</a:t>
            </a:r>
            <a:r>
              <a:rPr lang="en-US" b="0" i="0" dirty="0">
                <a:solidFill>
                  <a:srgbClr val="000000"/>
                </a:solidFill>
                <a:effectLst/>
                <a:latin typeface="+mj-lt"/>
              </a:rPr>
              <a:t> </a:t>
            </a:r>
            <a:r>
              <a:rPr lang="en-US" b="0" i="0" dirty="0" err="1">
                <a:solidFill>
                  <a:srgbClr val="000000"/>
                </a:solidFill>
                <a:effectLst/>
                <a:latin typeface="+mj-lt"/>
              </a:rPr>
              <a:t>mục</a:t>
            </a:r>
            <a:r>
              <a:rPr lang="en-US" b="0" i="0" dirty="0">
                <a:solidFill>
                  <a:srgbClr val="000000"/>
                </a:solidFill>
                <a:effectLst/>
                <a:latin typeface="+mj-lt"/>
              </a:rPr>
              <a:t> </a:t>
            </a:r>
            <a:r>
              <a:rPr lang="en-US" b="0" i="0" dirty="0" err="1">
                <a:solidFill>
                  <a:srgbClr val="000000"/>
                </a:solidFill>
                <a:effectLst/>
                <a:latin typeface="+mj-lt"/>
              </a:rPr>
              <a:t>đích</a:t>
            </a:r>
            <a:r>
              <a:rPr lang="en-US" b="0" i="0" dirty="0">
                <a:solidFill>
                  <a:srgbClr val="000000"/>
                </a:solidFill>
                <a:effectLst/>
                <a:latin typeface="+mj-lt"/>
              </a:rPr>
              <a:t> </a:t>
            </a:r>
            <a:r>
              <a:rPr lang="en-US" b="0" i="0" dirty="0" err="1">
                <a:solidFill>
                  <a:srgbClr val="000000"/>
                </a:solidFill>
                <a:effectLst/>
                <a:latin typeface="+mj-lt"/>
              </a:rPr>
              <a:t>khác</a:t>
            </a:r>
            <a:r>
              <a:rPr lang="en-US" b="0" i="0" dirty="0">
                <a:solidFill>
                  <a:srgbClr val="000000"/>
                </a:solidFill>
                <a:effectLst/>
                <a:latin typeface="+mj-lt"/>
              </a:rPr>
              <a:t> </a:t>
            </a:r>
            <a:r>
              <a:rPr lang="en-US" b="0" i="0" dirty="0" err="1">
                <a:solidFill>
                  <a:srgbClr val="000000"/>
                </a:solidFill>
                <a:effectLst/>
                <a:latin typeface="+mj-lt"/>
              </a:rPr>
              <a:t>nhau</a:t>
            </a:r>
            <a:r>
              <a:rPr lang="en-US" b="0" i="0" dirty="0">
                <a:solidFill>
                  <a:srgbClr val="000000"/>
                </a:solidFill>
                <a:effectLst/>
                <a:latin typeface="+mj-lt"/>
              </a:rPr>
              <a:t> </a:t>
            </a:r>
            <a:r>
              <a:rPr lang="en-US" b="0" i="0" dirty="0" err="1">
                <a:solidFill>
                  <a:srgbClr val="000000"/>
                </a:solidFill>
                <a:effectLst/>
                <a:latin typeface="+mj-lt"/>
              </a:rPr>
              <a:t>giúp</a:t>
            </a:r>
            <a:r>
              <a:rPr lang="en-US" b="0" i="0" dirty="0">
                <a:solidFill>
                  <a:srgbClr val="000000"/>
                </a:solidFill>
                <a:effectLst/>
                <a:latin typeface="+mj-lt"/>
              </a:rPr>
              <a:t> </a:t>
            </a:r>
            <a:r>
              <a:rPr lang="en-US" b="0" i="0" dirty="0" err="1">
                <a:solidFill>
                  <a:srgbClr val="000000"/>
                </a:solidFill>
                <a:effectLst/>
                <a:latin typeface="+mj-lt"/>
              </a:rPr>
              <a:t>dễ</a:t>
            </a:r>
            <a:r>
              <a:rPr lang="en-US" b="0" i="0" dirty="0">
                <a:solidFill>
                  <a:srgbClr val="000000"/>
                </a:solidFill>
                <a:effectLst/>
                <a:latin typeface="+mj-lt"/>
              </a:rPr>
              <a:t> </a:t>
            </a:r>
            <a:r>
              <a:rPr lang="en-US" b="0" i="0" dirty="0" err="1">
                <a:solidFill>
                  <a:srgbClr val="000000"/>
                </a:solidFill>
                <a:effectLst/>
                <a:latin typeface="+mj-lt"/>
              </a:rPr>
              <a:t>đọc</a:t>
            </a:r>
            <a:r>
              <a:rPr lang="en-US" b="0" i="0" dirty="0">
                <a:solidFill>
                  <a:srgbClr val="000000"/>
                </a:solidFill>
                <a:effectLst/>
                <a:latin typeface="+mj-lt"/>
              </a:rPr>
              <a:t> </a:t>
            </a:r>
            <a:r>
              <a:rPr lang="en-US" b="0" i="0" dirty="0" err="1">
                <a:solidFill>
                  <a:srgbClr val="000000"/>
                </a:solidFill>
                <a:effectLst/>
                <a:latin typeface="+mj-lt"/>
              </a:rPr>
              <a:t>dễ</a:t>
            </a:r>
            <a:r>
              <a:rPr lang="en-US" b="0" i="0" dirty="0">
                <a:solidFill>
                  <a:srgbClr val="000000"/>
                </a:solidFill>
                <a:effectLst/>
                <a:latin typeface="+mj-lt"/>
              </a:rPr>
              <a:t> </a:t>
            </a:r>
            <a:r>
              <a:rPr lang="en-US" b="0" i="0" dirty="0" err="1">
                <a:solidFill>
                  <a:srgbClr val="000000"/>
                </a:solidFill>
                <a:effectLst/>
                <a:latin typeface="+mj-lt"/>
              </a:rPr>
              <a:t>theo</a:t>
            </a:r>
            <a:r>
              <a:rPr lang="en-US" b="0" i="0" dirty="0">
                <a:solidFill>
                  <a:srgbClr val="000000"/>
                </a:solidFill>
                <a:effectLst/>
                <a:latin typeface="+mj-lt"/>
              </a:rPr>
              <a:t> </a:t>
            </a:r>
            <a:r>
              <a:rPr lang="en-US" b="0" i="0" dirty="0" err="1">
                <a:solidFill>
                  <a:srgbClr val="000000"/>
                </a:solidFill>
                <a:effectLst/>
                <a:latin typeface="+mj-lt"/>
              </a:rPr>
              <a:t>dõi</a:t>
            </a:r>
            <a:r>
              <a:rPr lang="en-US" b="0" i="0" dirty="0">
                <a:solidFill>
                  <a:srgbClr val="000000"/>
                </a:solidFill>
                <a:effectLst/>
                <a:latin typeface="+mj-lt"/>
              </a:rPr>
              <a:t>.</a:t>
            </a:r>
          </a:p>
          <a:p>
            <a:pPr marL="342900" indent="-342900">
              <a:buFont typeface="Wingdings" panose="05000000000000000000" pitchFamily="2" charset="2"/>
              <a:buChar char="Ø"/>
            </a:pPr>
            <a:r>
              <a:rPr lang="vi-VN" b="0" i="0" dirty="0">
                <a:solidFill>
                  <a:srgbClr val="000000"/>
                </a:solidFill>
                <a:effectLst/>
                <a:latin typeface="+mj-lt"/>
              </a:rPr>
              <a:t>Tên của các biến, các class thường là danh từ</a:t>
            </a:r>
          </a:p>
          <a:p>
            <a:pPr marL="342900" indent="-342900">
              <a:buFont typeface="Wingdings" panose="05000000000000000000" pitchFamily="2" charset="2"/>
              <a:buChar char="Ø"/>
            </a:pPr>
            <a:r>
              <a:rPr lang="vi-VN" b="0" i="0" dirty="0">
                <a:solidFill>
                  <a:srgbClr val="000000"/>
                </a:solidFill>
                <a:effectLst/>
                <a:latin typeface="+mj-lt"/>
              </a:rPr>
              <a:t>Tên class viết hoa chữ cái đầu</a:t>
            </a:r>
          </a:p>
          <a:p>
            <a:pPr marL="342900" indent="-342900">
              <a:buFont typeface="Wingdings" panose="05000000000000000000" pitchFamily="2" charset="2"/>
              <a:buChar char="Ø"/>
            </a:pPr>
            <a:r>
              <a:rPr lang="vi-VN" b="0" i="0" dirty="0">
                <a:solidFill>
                  <a:srgbClr val="000000"/>
                </a:solidFill>
                <a:effectLst/>
                <a:latin typeface="+mj-lt"/>
              </a:rPr>
              <a:t>Tên các phương thức, hàm thường là các động từ,</a:t>
            </a:r>
            <a:r>
              <a:rPr lang="en-US" b="0" i="0" dirty="0">
                <a:solidFill>
                  <a:srgbClr val="000000"/>
                </a:solidFill>
                <a:effectLst/>
                <a:latin typeface="+mj-lt"/>
              </a:rPr>
              <a:t> </a:t>
            </a:r>
            <a:r>
              <a:rPr lang="vi-VN" b="0" i="0" dirty="0">
                <a:solidFill>
                  <a:srgbClr val="000000"/>
                </a:solidFill>
                <a:effectLst/>
                <a:latin typeface="+mj-lt"/>
              </a:rPr>
              <a:t>chữ cái đầu viết thường</a:t>
            </a:r>
            <a:r>
              <a:rPr lang="vi-VN" dirty="0">
                <a:latin typeface="+mj-lt"/>
              </a:rPr>
              <a:t> </a:t>
            </a:r>
            <a:endParaRPr lang="en-US" dirty="0">
              <a:latin typeface="+mj-lt"/>
            </a:endParaRPr>
          </a:p>
          <a:p>
            <a:pPr marL="342900" indent="-342900">
              <a:buFont typeface="Wingdings" panose="05000000000000000000" pitchFamily="2" charset="2"/>
              <a:buChar char="Ø"/>
            </a:pPr>
            <a:r>
              <a:rPr lang="en-US" b="0" i="0" dirty="0" err="1">
                <a:solidFill>
                  <a:srgbClr val="000000"/>
                </a:solidFill>
                <a:effectLst/>
                <a:latin typeface="+mj-lt"/>
              </a:rPr>
              <a:t>Chú</a:t>
            </a:r>
            <a:r>
              <a:rPr lang="en-US" b="0" i="0" dirty="0">
                <a:solidFill>
                  <a:srgbClr val="000000"/>
                </a:solidFill>
                <a:effectLst/>
                <a:latin typeface="+mj-lt"/>
              </a:rPr>
              <a:t> </a:t>
            </a:r>
            <a:r>
              <a:rPr lang="en-US" b="0" i="0" dirty="0" err="1">
                <a:solidFill>
                  <a:srgbClr val="000000"/>
                </a:solidFill>
                <a:effectLst/>
                <a:latin typeface="+mj-lt"/>
              </a:rPr>
              <a:t>thích</a:t>
            </a:r>
            <a:r>
              <a:rPr lang="en-US" b="0" i="0" dirty="0">
                <a:solidFill>
                  <a:srgbClr val="000000"/>
                </a:solidFill>
                <a:effectLst/>
                <a:latin typeface="+mj-lt"/>
              </a:rPr>
              <a:t> </a:t>
            </a:r>
            <a:r>
              <a:rPr lang="en-US" b="0" i="0" dirty="0" err="1">
                <a:solidFill>
                  <a:srgbClr val="000000"/>
                </a:solidFill>
                <a:effectLst/>
                <a:latin typeface="+mj-lt"/>
              </a:rPr>
              <a:t>cho</a:t>
            </a:r>
            <a:r>
              <a:rPr lang="en-US" b="0" i="0" dirty="0">
                <a:solidFill>
                  <a:srgbClr val="000000"/>
                </a:solidFill>
                <a:effectLst/>
                <a:latin typeface="+mj-lt"/>
              </a:rPr>
              <a:t> </a:t>
            </a:r>
            <a:r>
              <a:rPr lang="en-US" b="0" i="0" dirty="0" err="1">
                <a:solidFill>
                  <a:srgbClr val="000000"/>
                </a:solidFill>
                <a:effectLst/>
                <a:latin typeface="+mj-lt"/>
              </a:rPr>
              <a:t>từng</a:t>
            </a:r>
            <a:r>
              <a:rPr lang="en-US" b="0" i="0" dirty="0">
                <a:solidFill>
                  <a:srgbClr val="000000"/>
                </a:solidFill>
                <a:effectLst/>
                <a:latin typeface="+mj-lt"/>
              </a:rPr>
              <a:t> </a:t>
            </a:r>
            <a:r>
              <a:rPr lang="en-US" b="0" i="0" dirty="0" err="1">
                <a:solidFill>
                  <a:srgbClr val="000000"/>
                </a:solidFill>
                <a:effectLst/>
                <a:latin typeface="+mj-lt"/>
              </a:rPr>
              <a:t>hàm</a:t>
            </a:r>
            <a:r>
              <a:rPr lang="en-US" b="0" i="0" dirty="0">
                <a:solidFill>
                  <a:srgbClr val="000000"/>
                </a:solidFill>
                <a:effectLst/>
                <a:latin typeface="+mj-lt"/>
              </a:rPr>
              <a:t>, </a:t>
            </a:r>
            <a:r>
              <a:rPr lang="en-US" b="0" i="0" dirty="0" err="1">
                <a:solidFill>
                  <a:srgbClr val="000000"/>
                </a:solidFill>
                <a:effectLst/>
                <a:latin typeface="+mj-lt"/>
              </a:rPr>
              <a:t>mô</a:t>
            </a:r>
            <a:r>
              <a:rPr lang="en-US" b="0" i="0" dirty="0">
                <a:solidFill>
                  <a:srgbClr val="000000"/>
                </a:solidFill>
                <a:effectLst/>
                <a:latin typeface="+mj-lt"/>
              </a:rPr>
              <a:t> </a:t>
            </a:r>
            <a:r>
              <a:rPr lang="en-US" b="0" i="0" dirty="0" err="1">
                <a:solidFill>
                  <a:srgbClr val="000000"/>
                </a:solidFill>
                <a:effectLst/>
                <a:latin typeface="+mj-lt"/>
              </a:rPr>
              <a:t>tả</a:t>
            </a:r>
            <a:r>
              <a:rPr lang="en-US" b="0" i="0" dirty="0">
                <a:solidFill>
                  <a:srgbClr val="000000"/>
                </a:solidFill>
                <a:effectLst/>
                <a:latin typeface="+mj-lt"/>
              </a:rPr>
              <a:t> </a:t>
            </a:r>
            <a:r>
              <a:rPr lang="en-US" b="0" i="0" dirty="0" err="1">
                <a:solidFill>
                  <a:srgbClr val="000000"/>
                </a:solidFill>
                <a:effectLst/>
                <a:latin typeface="+mj-lt"/>
              </a:rPr>
              <a:t>mục</a:t>
            </a:r>
            <a:r>
              <a:rPr lang="en-US" b="0" i="0" dirty="0">
                <a:solidFill>
                  <a:srgbClr val="000000"/>
                </a:solidFill>
                <a:effectLst/>
                <a:latin typeface="+mj-lt"/>
              </a:rPr>
              <a:t> </a:t>
            </a:r>
            <a:r>
              <a:rPr lang="en-US" b="0" i="0" dirty="0" err="1">
                <a:solidFill>
                  <a:srgbClr val="000000"/>
                </a:solidFill>
                <a:effectLst/>
                <a:latin typeface="+mj-lt"/>
              </a:rPr>
              <a:t>đích</a:t>
            </a:r>
            <a:r>
              <a:rPr lang="en-US" b="0" i="0" dirty="0">
                <a:solidFill>
                  <a:srgbClr val="000000"/>
                </a:solidFill>
                <a:effectLst/>
                <a:latin typeface="+mj-lt"/>
              </a:rPr>
              <a:t> </a:t>
            </a:r>
            <a:r>
              <a:rPr lang="en-US" b="0" i="0" dirty="0" err="1">
                <a:solidFill>
                  <a:srgbClr val="000000"/>
                </a:solidFill>
                <a:effectLst/>
                <a:latin typeface="+mj-lt"/>
              </a:rPr>
              <a:t>của</a:t>
            </a:r>
            <a:r>
              <a:rPr lang="en-US" b="0" i="0" dirty="0">
                <a:solidFill>
                  <a:srgbClr val="000000"/>
                </a:solidFill>
                <a:effectLst/>
                <a:latin typeface="+mj-lt"/>
              </a:rPr>
              <a:t> </a:t>
            </a:r>
            <a:r>
              <a:rPr lang="en-US" b="0" i="0" dirty="0" err="1">
                <a:solidFill>
                  <a:srgbClr val="000000"/>
                </a:solidFill>
                <a:effectLst/>
                <a:latin typeface="+mj-lt"/>
              </a:rPr>
              <a:t>hàm</a:t>
            </a:r>
            <a:r>
              <a:rPr lang="en-US" b="0" i="0" dirty="0">
                <a:solidFill>
                  <a:srgbClr val="000000"/>
                </a:solidFill>
                <a:effectLst/>
                <a:latin typeface="+mj-lt"/>
              </a:rPr>
              <a:t>, inputs, outputs</a:t>
            </a:r>
          </a:p>
          <a:p>
            <a:pPr marL="342900" indent="-342900">
              <a:buFont typeface="Wingdings" panose="05000000000000000000" pitchFamily="2" charset="2"/>
              <a:buChar char="Ø"/>
            </a:pPr>
            <a:r>
              <a:rPr lang="en-US" b="0" i="0" dirty="0" err="1">
                <a:solidFill>
                  <a:srgbClr val="000000"/>
                </a:solidFill>
                <a:effectLst/>
                <a:latin typeface="+mj-lt"/>
              </a:rPr>
              <a:t>Chú</a:t>
            </a:r>
            <a:r>
              <a:rPr lang="en-US" b="0" i="0" dirty="0">
                <a:solidFill>
                  <a:srgbClr val="000000"/>
                </a:solidFill>
                <a:effectLst/>
                <a:latin typeface="+mj-lt"/>
              </a:rPr>
              <a:t> </a:t>
            </a:r>
            <a:r>
              <a:rPr lang="en-US" b="0" i="0" dirty="0" err="1">
                <a:solidFill>
                  <a:srgbClr val="000000"/>
                </a:solidFill>
                <a:effectLst/>
                <a:latin typeface="+mj-lt"/>
              </a:rPr>
              <a:t>thích</a:t>
            </a:r>
            <a:r>
              <a:rPr lang="en-US" b="0" i="0" dirty="0">
                <a:solidFill>
                  <a:srgbClr val="000000"/>
                </a:solidFill>
                <a:effectLst/>
                <a:latin typeface="+mj-lt"/>
              </a:rPr>
              <a:t> </a:t>
            </a:r>
            <a:r>
              <a:rPr lang="en-US" b="0" i="0" dirty="0" err="1">
                <a:solidFill>
                  <a:srgbClr val="000000"/>
                </a:solidFill>
                <a:effectLst/>
                <a:latin typeface="+mj-lt"/>
              </a:rPr>
              <a:t>cho</a:t>
            </a:r>
            <a:r>
              <a:rPr lang="en-US" b="0" i="0" dirty="0">
                <a:solidFill>
                  <a:srgbClr val="000000"/>
                </a:solidFill>
                <a:effectLst/>
                <a:latin typeface="+mj-lt"/>
              </a:rPr>
              <a:t> </a:t>
            </a:r>
            <a:r>
              <a:rPr lang="en-US" b="0" i="0" dirty="0" err="1">
                <a:solidFill>
                  <a:srgbClr val="000000"/>
                </a:solidFill>
                <a:effectLst/>
                <a:latin typeface="+mj-lt"/>
              </a:rPr>
              <a:t>từng</a:t>
            </a:r>
            <a:r>
              <a:rPr lang="en-US" b="0" i="0" dirty="0">
                <a:solidFill>
                  <a:srgbClr val="000000"/>
                </a:solidFill>
                <a:effectLst/>
                <a:latin typeface="+mj-lt"/>
              </a:rPr>
              <a:t> </a:t>
            </a:r>
            <a:r>
              <a:rPr lang="en-US" b="0" i="0" dirty="0" err="1">
                <a:solidFill>
                  <a:srgbClr val="000000"/>
                </a:solidFill>
                <a:effectLst/>
                <a:latin typeface="+mj-lt"/>
              </a:rPr>
              <a:t>khối</a:t>
            </a:r>
            <a:r>
              <a:rPr lang="en-US" b="0" i="0" dirty="0">
                <a:solidFill>
                  <a:srgbClr val="000000"/>
                </a:solidFill>
                <a:effectLst/>
                <a:latin typeface="+mj-lt"/>
              </a:rPr>
              <a:t> </a:t>
            </a:r>
            <a:r>
              <a:rPr lang="en-US" b="0" i="0" dirty="0" err="1">
                <a:solidFill>
                  <a:srgbClr val="000000"/>
                </a:solidFill>
                <a:effectLst/>
                <a:latin typeface="+mj-lt"/>
              </a:rPr>
              <a:t>lệnh</a:t>
            </a:r>
            <a:r>
              <a:rPr lang="en-US" b="0" i="0" dirty="0">
                <a:solidFill>
                  <a:srgbClr val="000000"/>
                </a:solidFill>
                <a:effectLst/>
                <a:latin typeface="+mj-lt"/>
              </a:rPr>
              <a:t>, </a:t>
            </a:r>
            <a:r>
              <a:rPr lang="en-US" b="0" i="0" dirty="0" err="1">
                <a:solidFill>
                  <a:srgbClr val="000000"/>
                </a:solidFill>
                <a:effectLst/>
                <a:latin typeface="+mj-lt"/>
              </a:rPr>
              <a:t>không</a:t>
            </a:r>
            <a:r>
              <a:rPr lang="en-US" b="0" i="0" dirty="0">
                <a:solidFill>
                  <a:srgbClr val="000000"/>
                </a:solidFill>
                <a:effectLst/>
                <a:latin typeface="+mj-lt"/>
              </a:rPr>
              <a:t> </a:t>
            </a:r>
            <a:r>
              <a:rPr lang="en-US" b="0" i="0" dirty="0" err="1">
                <a:solidFill>
                  <a:srgbClr val="000000"/>
                </a:solidFill>
                <a:effectLst/>
                <a:latin typeface="+mj-lt"/>
              </a:rPr>
              <a:t>nên</a:t>
            </a:r>
            <a:r>
              <a:rPr lang="en-US" b="0" i="0" dirty="0">
                <a:solidFill>
                  <a:srgbClr val="000000"/>
                </a:solidFill>
                <a:effectLst/>
                <a:latin typeface="+mj-lt"/>
              </a:rPr>
              <a:t> </a:t>
            </a:r>
            <a:r>
              <a:rPr lang="en-US" b="0" i="0" dirty="0" err="1">
                <a:solidFill>
                  <a:srgbClr val="000000"/>
                </a:solidFill>
                <a:effectLst/>
                <a:latin typeface="+mj-lt"/>
              </a:rPr>
              <a:t>chú</a:t>
            </a:r>
            <a:r>
              <a:rPr lang="en-US" b="0" i="0" dirty="0">
                <a:solidFill>
                  <a:srgbClr val="000000"/>
                </a:solidFill>
                <a:effectLst/>
                <a:latin typeface="+mj-lt"/>
              </a:rPr>
              <a:t> </a:t>
            </a:r>
            <a:r>
              <a:rPr lang="en-US" b="0" i="0" dirty="0" err="1">
                <a:solidFill>
                  <a:srgbClr val="000000"/>
                </a:solidFill>
                <a:effectLst/>
                <a:latin typeface="+mj-lt"/>
              </a:rPr>
              <a:t>thích</a:t>
            </a:r>
            <a:r>
              <a:rPr lang="en-US" b="0" i="0" dirty="0">
                <a:solidFill>
                  <a:srgbClr val="000000"/>
                </a:solidFill>
                <a:effectLst/>
                <a:latin typeface="+mj-lt"/>
              </a:rPr>
              <a:t> </a:t>
            </a:r>
            <a:r>
              <a:rPr lang="en-US" b="0" i="0" dirty="0" err="1">
                <a:solidFill>
                  <a:srgbClr val="000000"/>
                </a:solidFill>
                <a:effectLst/>
                <a:latin typeface="+mj-lt"/>
              </a:rPr>
              <a:t>cho</a:t>
            </a:r>
            <a:r>
              <a:rPr lang="en-US" b="0" i="0" dirty="0">
                <a:solidFill>
                  <a:srgbClr val="000000"/>
                </a:solidFill>
                <a:effectLst/>
                <a:latin typeface="+mj-lt"/>
              </a:rPr>
              <a:t> </a:t>
            </a:r>
            <a:r>
              <a:rPr lang="en-US" b="0" i="0" dirty="0" err="1">
                <a:solidFill>
                  <a:srgbClr val="000000"/>
                </a:solidFill>
                <a:effectLst/>
                <a:latin typeface="+mj-lt"/>
              </a:rPr>
              <a:t>từng</a:t>
            </a:r>
            <a:r>
              <a:rPr lang="en-US" b="0" i="0" dirty="0">
                <a:solidFill>
                  <a:srgbClr val="000000"/>
                </a:solidFill>
                <a:effectLst/>
                <a:latin typeface="+mj-lt"/>
              </a:rPr>
              <a:t> </a:t>
            </a:r>
            <a:r>
              <a:rPr lang="en-US" b="0" i="0" dirty="0" err="1">
                <a:solidFill>
                  <a:srgbClr val="000000"/>
                </a:solidFill>
                <a:effectLst/>
                <a:latin typeface="+mj-lt"/>
              </a:rPr>
              <a:t>dòng</a:t>
            </a:r>
            <a:r>
              <a:rPr lang="en-US" b="0" i="0" dirty="0">
                <a:solidFill>
                  <a:srgbClr val="000000"/>
                </a:solidFill>
                <a:effectLst/>
                <a:latin typeface="+mj-lt"/>
              </a:rPr>
              <a:t> </a:t>
            </a:r>
            <a:r>
              <a:rPr lang="en-US" b="0" i="0" dirty="0" err="1">
                <a:solidFill>
                  <a:srgbClr val="000000"/>
                </a:solidFill>
                <a:effectLst/>
                <a:latin typeface="+mj-lt"/>
              </a:rPr>
              <a:t>lệnh</a:t>
            </a:r>
            <a:r>
              <a:rPr lang="en-US" dirty="0">
                <a:latin typeface="+mj-lt"/>
              </a:rPr>
              <a:t> </a:t>
            </a:r>
            <a:br>
              <a:rPr lang="en-US" dirty="0">
                <a:latin typeface="+mj-lt"/>
              </a:rPr>
            </a:br>
            <a:br>
              <a:rPr lang="vi-VN" dirty="0">
                <a:latin typeface="+mj-lt"/>
              </a:rPr>
            </a:br>
            <a:endParaRPr lang="en-US" dirty="0">
              <a:solidFill>
                <a:schemeClr val="tx1"/>
              </a:solidFill>
              <a:latin typeface="+mj-lt"/>
            </a:endParaRPr>
          </a:p>
        </p:txBody>
      </p:sp>
    </p:spTree>
    <p:extLst>
      <p:ext uri="{BB962C8B-B14F-4D97-AF65-F5344CB8AC3E}">
        <p14:creationId xmlns:p14="http://schemas.microsoft.com/office/powerpoint/2010/main" val="3133318759"/>
      </p:ext>
    </p:extLst>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aa-ET" sz="2800" dirty="0"/>
          </a:p>
        </p:txBody>
      </p:sp>
      <p:pic>
        <p:nvPicPr>
          <p:cNvPr id="7" name="Picture 6">
            <a:extLst>
              <a:ext uri="{FF2B5EF4-FFF2-40B4-BE49-F238E27FC236}">
                <a16:creationId xmlns:a16="http://schemas.microsoft.com/office/drawing/2014/main" id="{582F4378-0EE3-4E10-8C0B-A7F5CA345E59}"/>
              </a:ext>
            </a:extLst>
          </p:cNvPr>
          <p:cNvPicPr>
            <a:picLocks noChangeAspect="1"/>
          </p:cNvPicPr>
          <p:nvPr/>
        </p:nvPicPr>
        <p:blipFill>
          <a:blip r:embed="rId2"/>
          <a:stretch>
            <a:fillRect/>
          </a:stretch>
        </p:blipFill>
        <p:spPr>
          <a:xfrm>
            <a:off x="3996754" y="1177412"/>
            <a:ext cx="5162588" cy="1604974"/>
          </a:xfrm>
          <a:prstGeom prst="rect">
            <a:avLst/>
          </a:prstGeom>
        </p:spPr>
      </p:pic>
      <p:pic>
        <p:nvPicPr>
          <p:cNvPr id="9" name="Picture 8">
            <a:extLst>
              <a:ext uri="{FF2B5EF4-FFF2-40B4-BE49-F238E27FC236}">
                <a16:creationId xmlns:a16="http://schemas.microsoft.com/office/drawing/2014/main" id="{7C6B2FE7-CC02-46C5-B11C-805C812D4A98}"/>
              </a:ext>
            </a:extLst>
          </p:cNvPr>
          <p:cNvPicPr>
            <a:picLocks noChangeAspect="1"/>
          </p:cNvPicPr>
          <p:nvPr/>
        </p:nvPicPr>
        <p:blipFill>
          <a:blip r:embed="rId3"/>
          <a:stretch>
            <a:fillRect/>
          </a:stretch>
        </p:blipFill>
        <p:spPr>
          <a:xfrm>
            <a:off x="3754484" y="4075615"/>
            <a:ext cx="5905543" cy="1690700"/>
          </a:xfrm>
          <a:prstGeom prst="rect">
            <a:avLst/>
          </a:prstGeom>
        </p:spPr>
      </p:pic>
      <p:sp>
        <p:nvSpPr>
          <p:cNvPr id="10" name="Arrow: Down 9">
            <a:extLst>
              <a:ext uri="{FF2B5EF4-FFF2-40B4-BE49-F238E27FC236}">
                <a16:creationId xmlns:a16="http://schemas.microsoft.com/office/drawing/2014/main" id="{AC68F204-FF13-42F3-B218-61A1435152BF}"/>
              </a:ext>
            </a:extLst>
          </p:cNvPr>
          <p:cNvSpPr/>
          <p:nvPr/>
        </p:nvSpPr>
        <p:spPr>
          <a:xfrm>
            <a:off x="5859119" y="2928752"/>
            <a:ext cx="675860" cy="8448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3587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2: </a:t>
            </a:r>
            <a:r>
              <a:rPr lang="en-US" sz="2800" dirty="0" err="1"/>
              <a:t>Tiến</a:t>
            </a:r>
            <a:r>
              <a:rPr lang="en-US" sz="2800" dirty="0"/>
              <a:t> </a:t>
            </a:r>
            <a:r>
              <a:rPr lang="en-US" sz="2800" dirty="0" err="1"/>
              <a:t>trình</a:t>
            </a:r>
            <a:r>
              <a:rPr lang="en-US" sz="2800" dirty="0"/>
              <a:t> </a:t>
            </a:r>
            <a:r>
              <a:rPr lang="en-US" sz="2800" dirty="0" err="1"/>
              <a:t>phần</a:t>
            </a:r>
            <a:r>
              <a:rPr lang="en-US" sz="2800" dirty="0"/>
              <a:t> </a:t>
            </a:r>
            <a:r>
              <a:rPr lang="en-US" sz="2800" dirty="0" err="1"/>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130826" y="1285875"/>
            <a:ext cx="8222974"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2: </a:t>
            </a:r>
            <a:r>
              <a:rPr lang="en-US" dirty="0" err="1">
                <a:solidFill>
                  <a:schemeClr val="tx1"/>
                </a:solidFill>
                <a:latin typeface="+mj-lt"/>
              </a:rPr>
              <a:t>các</a:t>
            </a:r>
            <a:r>
              <a:rPr lang="en-US" dirty="0">
                <a:solidFill>
                  <a:schemeClr val="tx1"/>
                </a:solidFill>
                <a:latin typeface="+mj-lt"/>
              </a:rPr>
              <a:t> </a:t>
            </a:r>
            <a:r>
              <a:rPr lang="en-US" dirty="0" err="1">
                <a:solidFill>
                  <a:schemeClr val="tx1"/>
                </a:solidFill>
                <a:latin typeface="+mj-lt"/>
              </a:rPr>
              <a:t>tiến</a:t>
            </a:r>
            <a:r>
              <a:rPr lang="en-US" dirty="0">
                <a:solidFill>
                  <a:schemeClr val="tx1"/>
                </a:solidFill>
                <a:latin typeface="+mj-lt"/>
              </a:rPr>
              <a:t> </a:t>
            </a:r>
            <a:r>
              <a:rPr lang="en-US" dirty="0" err="1">
                <a:solidFill>
                  <a:schemeClr val="tx1"/>
                </a:solidFill>
                <a:latin typeface="+mj-lt"/>
              </a:rPr>
              <a:t>trình</a:t>
            </a:r>
            <a:r>
              <a:rPr lang="en-US" dirty="0">
                <a:solidFill>
                  <a:schemeClr val="tx1"/>
                </a:solidFill>
                <a:latin typeface="+mj-lt"/>
              </a:rPr>
              <a:t> </a:t>
            </a:r>
            <a:r>
              <a:rPr lang="en-US" dirty="0" err="1">
                <a:solidFill>
                  <a:schemeClr val="tx1"/>
                </a:solidFill>
                <a:latin typeface="+mj-lt"/>
              </a:rPr>
              <a:t>phát</a:t>
            </a:r>
            <a:r>
              <a:rPr lang="en-US" dirty="0">
                <a:solidFill>
                  <a:schemeClr val="tx1"/>
                </a:solidFill>
                <a:latin typeface="+mj-lt"/>
              </a:rPr>
              <a:t> </a:t>
            </a:r>
            <a:r>
              <a:rPr lang="en-US" dirty="0" err="1">
                <a:solidFill>
                  <a:schemeClr val="tx1"/>
                </a:solidFill>
                <a:latin typeface="+mj-lt"/>
              </a:rPr>
              <a:t>triển</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endParaRPr lang="en-US" dirty="0">
              <a:solidFill>
                <a:schemeClr val="tx1"/>
              </a:solidFill>
              <a:latin typeface="+mj-lt"/>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2:</a:t>
            </a:r>
          </a:p>
          <a:p>
            <a:pPr lvl="1">
              <a:spcBef>
                <a:spcPts val="600"/>
              </a:spcBef>
              <a:spcAft>
                <a:spcPts val="600"/>
              </a:spcAft>
              <a:buFont typeface="Wingdings" panose="05000000000000000000" pitchFamily="2" charset="2"/>
              <a:buChar char="Ø"/>
            </a:pPr>
            <a:r>
              <a:rPr lang="en-US" sz="2000" dirty="0" err="1">
                <a:latin typeface="+mj-lt"/>
                <a:cs typeface="Arial" panose="020B0604020202020204" pitchFamily="34" charset="0"/>
              </a:rPr>
              <a:t>Các</a:t>
            </a:r>
            <a:r>
              <a:rPr lang="en-US" sz="2000" dirty="0">
                <a:latin typeface="+mj-lt"/>
                <a:cs typeface="Arial" panose="020B0604020202020204" pitchFamily="34" charset="0"/>
              </a:rPr>
              <a:t> workflow </a:t>
            </a:r>
            <a:r>
              <a:rPr lang="en-US" sz="2000" dirty="0" err="1">
                <a:latin typeface="+mj-lt"/>
                <a:cs typeface="Arial" panose="020B0604020202020204" pitchFamily="34" charset="0"/>
              </a:rPr>
              <a:t>trong</a:t>
            </a:r>
            <a:r>
              <a:rPr lang="en-US" sz="2000" dirty="0">
                <a:latin typeface="+mj-lt"/>
                <a:cs typeface="Arial" panose="020B0604020202020204" pitchFamily="34" charset="0"/>
              </a:rPr>
              <a:t> </a:t>
            </a:r>
            <a:r>
              <a:rPr lang="en-US" sz="2000" dirty="0" err="1">
                <a:latin typeface="+mj-lt"/>
                <a:cs typeface="Arial" panose="020B0604020202020204" pitchFamily="34" charset="0"/>
              </a:rPr>
              <a:t>tiến</a:t>
            </a:r>
            <a:r>
              <a:rPr lang="en-US" sz="2000" dirty="0">
                <a:latin typeface="+mj-lt"/>
                <a:cs typeface="Arial" panose="020B0604020202020204" pitchFamily="34" charset="0"/>
              </a:rPr>
              <a:t> </a:t>
            </a:r>
            <a:r>
              <a:rPr lang="en-US" sz="2000" dirty="0" err="1">
                <a:latin typeface="+mj-lt"/>
                <a:cs typeface="Arial" panose="020B0604020202020204" pitchFamily="34" charset="0"/>
              </a:rPr>
              <a:t>trình</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lvl="1">
              <a:spcBef>
                <a:spcPts val="600"/>
              </a:spcBef>
              <a:spcAft>
                <a:spcPts val="600"/>
              </a:spcAft>
              <a:buFont typeface="Wingdings" panose="05000000000000000000" pitchFamily="2" charset="2"/>
              <a:buChar char="Ø"/>
            </a:pPr>
            <a:r>
              <a:rPr lang="en-US" sz="2000" dirty="0" err="1">
                <a:latin typeface="+mj-lt"/>
                <a:cs typeface="Arial" panose="020B0604020202020204" pitchFamily="34" charset="0"/>
              </a:rPr>
              <a:t>Tiến</a:t>
            </a:r>
            <a:r>
              <a:rPr lang="en-US" sz="2000" dirty="0">
                <a:latin typeface="+mj-lt"/>
                <a:cs typeface="Arial" panose="020B0604020202020204" pitchFamily="34" charset="0"/>
              </a:rPr>
              <a:t> </a:t>
            </a:r>
            <a:r>
              <a:rPr lang="en-US" sz="2000" dirty="0" err="1">
                <a:latin typeface="+mj-lt"/>
                <a:cs typeface="Arial" panose="020B0604020202020204" pitchFamily="34" charset="0"/>
              </a:rPr>
              <a:t>trình</a:t>
            </a:r>
            <a:r>
              <a:rPr lang="en-US" sz="2000" dirty="0">
                <a:latin typeface="+mj-lt"/>
                <a:cs typeface="Arial" panose="020B0604020202020204" pitchFamily="34" charset="0"/>
              </a:rPr>
              <a:t> </a:t>
            </a:r>
            <a:r>
              <a:rPr lang="en-US" sz="2000" dirty="0" err="1">
                <a:latin typeface="+mj-lt"/>
                <a:cs typeface="Arial" panose="020B0604020202020204" pitchFamily="34" charset="0"/>
              </a:rPr>
              <a:t>thống</a:t>
            </a:r>
            <a:r>
              <a:rPr lang="en-US" sz="2000" dirty="0">
                <a:latin typeface="+mj-lt"/>
                <a:cs typeface="Arial" panose="020B0604020202020204" pitchFamily="34" charset="0"/>
              </a:rPr>
              <a:t> </a:t>
            </a:r>
            <a:r>
              <a:rPr lang="en-US" sz="2000" dirty="0" err="1">
                <a:latin typeface="+mj-lt"/>
                <a:cs typeface="Arial" panose="020B0604020202020204" pitchFamily="34" charset="0"/>
              </a:rPr>
              <a:t>nhất</a:t>
            </a:r>
            <a:r>
              <a:rPr lang="en-US" sz="2000" dirty="0">
                <a:latin typeface="+mj-lt"/>
                <a:cs typeface="Arial" panose="020B0604020202020204" pitchFamily="34" charset="0"/>
              </a:rPr>
              <a:t> (Unified process)</a:t>
            </a:r>
          </a:p>
          <a:p>
            <a:pPr lvl="1">
              <a:spcBef>
                <a:spcPts val="600"/>
              </a:spcBef>
              <a:spcAft>
                <a:spcPts val="600"/>
              </a:spcAft>
              <a:buFont typeface="Wingdings" panose="05000000000000000000" pitchFamily="2" charset="2"/>
              <a:buChar char="Ø"/>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mô</a:t>
            </a:r>
            <a:r>
              <a:rPr lang="en-US" sz="2000" dirty="0">
                <a:latin typeface="+mj-lt"/>
                <a:cs typeface="Arial" panose="020B0604020202020204" pitchFamily="34" charset="0"/>
              </a:rPr>
              <a:t> </a:t>
            </a:r>
            <a:r>
              <a:rPr lang="en-US" sz="2000" dirty="0" err="1">
                <a:latin typeface="+mj-lt"/>
                <a:cs typeface="Arial" panose="020B0604020202020204" pitchFamily="34" charset="0"/>
              </a:rPr>
              <a:t>hình</a:t>
            </a:r>
            <a:r>
              <a:rPr lang="en-US" sz="2000" dirty="0">
                <a:latin typeface="+mj-lt"/>
                <a:cs typeface="Arial" panose="020B0604020202020204" pitchFamily="34" charset="0"/>
              </a:rPr>
              <a:t> </a:t>
            </a:r>
            <a:r>
              <a:rPr lang="en-US" sz="2000" dirty="0" err="1">
                <a:latin typeface="+mj-lt"/>
                <a:cs typeface="Arial" panose="020B0604020202020204" pitchFamily="34" charset="0"/>
              </a:rPr>
              <a:t>quy</a:t>
            </a:r>
            <a:r>
              <a:rPr lang="en-US" sz="2000" dirty="0">
                <a:latin typeface="+mj-lt"/>
                <a:cs typeface="Arial" panose="020B0604020202020204" pitchFamily="34" charset="0"/>
              </a:rPr>
              <a:t> </a:t>
            </a:r>
            <a:r>
              <a:rPr lang="en-US" sz="2000" dirty="0" err="1">
                <a:latin typeface="+mj-lt"/>
                <a:cs typeface="Arial" panose="020B0604020202020204" pitchFamily="34" charset="0"/>
              </a:rPr>
              <a:t>chuẩn</a:t>
            </a:r>
            <a:r>
              <a:rPr lang="en-US" sz="2000" dirty="0">
                <a:latin typeface="+mj-lt"/>
                <a:cs typeface="Arial" panose="020B0604020202020204" pitchFamily="34" charset="0"/>
              </a:rPr>
              <a:t> </a:t>
            </a:r>
            <a:r>
              <a:rPr lang="en-US" sz="2000" dirty="0" err="1">
                <a:latin typeface="+mj-lt"/>
                <a:cs typeface="Arial" panose="020B0604020202020204" pitchFamily="34" charset="0"/>
              </a:rPr>
              <a:t>chất</a:t>
            </a:r>
            <a:r>
              <a:rPr lang="en-US" sz="2000" dirty="0">
                <a:latin typeface="+mj-lt"/>
                <a:cs typeface="Arial" panose="020B0604020202020204" pitchFamily="34" charset="0"/>
              </a:rPr>
              <a:t> </a:t>
            </a:r>
            <a:r>
              <a:rPr lang="en-US" sz="2000" dirty="0" err="1">
                <a:latin typeface="+mj-lt"/>
                <a:cs typeface="Arial" panose="020B0604020202020204" pitchFamily="34" charset="0"/>
              </a:rPr>
              <a:t>lượng</a:t>
            </a:r>
            <a:r>
              <a:rPr lang="en-US" sz="2000" dirty="0">
                <a:latin typeface="+mj-lt"/>
                <a:cs typeface="Arial" panose="020B0604020202020204" pitchFamily="34" charset="0"/>
              </a:rPr>
              <a:t> CMM</a:t>
            </a:r>
          </a:p>
          <a:p>
            <a:pPr lvl="1">
              <a:spcBef>
                <a:spcPts val="600"/>
              </a:spcBef>
              <a:spcAft>
                <a:spcPts val="600"/>
              </a:spcAft>
              <a:buFont typeface="Wingdings" panose="05000000000000000000" pitchFamily="2" charset="2"/>
              <a:buChar char="Ø"/>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1402883813"/>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aa-ET" sz="2800" dirty="0"/>
          </a:p>
        </p:txBody>
      </p:sp>
      <p:pic>
        <p:nvPicPr>
          <p:cNvPr id="6146" name="Picture 2" descr="Refactoring: clean your code">
            <a:extLst>
              <a:ext uri="{FF2B5EF4-FFF2-40B4-BE49-F238E27FC236}">
                <a16:creationId xmlns:a16="http://schemas.microsoft.com/office/drawing/2014/main" id="{44808D41-A519-45F1-A160-ECFACDAA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26" y="2405269"/>
            <a:ext cx="2047463" cy="153559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2703443" y="1112808"/>
            <a:ext cx="8741466" cy="4692650"/>
          </a:xfrm>
        </p:spPr>
        <p:txBody>
          <a:bodyPr>
            <a:noAutofit/>
          </a:bodyPr>
          <a:lstStyle/>
          <a:p>
            <a:pPr marL="342900" indent="-342900" algn="just">
              <a:buFont typeface="Wingdings" panose="05000000000000000000" pitchFamily="2" charset="2"/>
              <a:buChar char="Ø"/>
            </a:pPr>
            <a:r>
              <a:rPr lang="vi-VN" b="0" i="0" dirty="0">
                <a:solidFill>
                  <a:schemeClr val="tx1"/>
                </a:solidFill>
                <a:effectLst/>
                <a:latin typeface="Calibri" panose="020F0502020204030204" pitchFamily="34" charset="0"/>
              </a:rPr>
              <a:t>Refactoring Code: là một quá trình cải thiện mã nguồn mà không cần viết thêm các chức năng mới, làm cho mã nguồn sạch hơn (clean code) và chuyển đổi thiết kế phức tạp khó hiểu thành đơn giản</a:t>
            </a:r>
            <a:r>
              <a:rPr lang="vi-VN" dirty="0">
                <a:solidFill>
                  <a:schemeClr val="tx1"/>
                </a:solidFill>
              </a:rPr>
              <a:t> </a:t>
            </a:r>
            <a:endParaRPr lang="en-US" dirty="0">
              <a:solidFill>
                <a:schemeClr val="tx1"/>
              </a:solidFill>
            </a:endParaRPr>
          </a:p>
          <a:p>
            <a:pPr marL="342900" indent="-342900" algn="just">
              <a:buFont typeface="Wingdings" panose="05000000000000000000" pitchFamily="2" charset="2"/>
              <a:buChar char="Ø"/>
            </a:pPr>
            <a:r>
              <a:rPr lang="vi-VN" b="0" i="0" dirty="0">
                <a:solidFill>
                  <a:schemeClr val="tx1"/>
                </a:solidFill>
                <a:effectLst/>
                <a:latin typeface="Calibri" panose="020F0502020204030204" pitchFamily="34" charset="0"/>
              </a:rPr>
              <a:t>Clean Code: Mã sạch là mã dễ đọc, dễ hiểu, dễ bảo trì. Làm sạch mã giúp quá trình phát triển phần mềm dễ dự đoán được và làm tăng chất lượng sản phẩm phần mềm</a:t>
            </a:r>
            <a:r>
              <a:rPr lang="vi-VN" dirty="0">
                <a:solidFill>
                  <a:schemeClr val="tx1"/>
                </a:solidFill>
              </a:rPr>
              <a:t> </a:t>
            </a:r>
            <a:endParaRPr lang="en-US" dirty="0">
              <a:solidFill>
                <a:schemeClr val="tx1"/>
              </a:solidFill>
            </a:endParaRPr>
          </a:p>
          <a:p>
            <a:pPr marL="342900" indent="-342900" algn="just">
              <a:buFont typeface="Wingdings" panose="05000000000000000000" pitchFamily="2" charset="2"/>
              <a:buChar char="Ø"/>
            </a:pPr>
            <a:r>
              <a:rPr lang="vi-VN" b="0" i="0" dirty="0">
                <a:solidFill>
                  <a:srgbClr val="000000"/>
                </a:solidFill>
                <a:effectLst/>
                <a:latin typeface="Calibri" panose="020F0502020204030204" pitchFamily="34" charset="0"/>
              </a:rPr>
              <a:t>Mục tiêu của tái cấu trúc mã nguồn là để tạo ra mã</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nguồn sạch (clean code), loại bỏ các lỗi tiềm ẩn, và</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làm cho thiết kế đơn giản hơn</a:t>
            </a:r>
          </a:p>
          <a:p>
            <a:pPr marL="285750" indent="-285750" algn="just">
              <a:buFont typeface="Wingdings" panose="05000000000000000000" pitchFamily="2" charset="2"/>
              <a:buChar char="Ø"/>
            </a:pPr>
            <a:r>
              <a:rPr lang="vi-VN" b="0" i="0" dirty="0">
                <a:solidFill>
                  <a:srgbClr val="000000"/>
                </a:solidFill>
                <a:effectLst/>
                <a:latin typeface="Calibri" panose="020F0502020204030204" pitchFamily="34" charset="0"/>
              </a:rPr>
              <a:t>Mã nguồn trước khi đem tái cấu trúc là mã nguồn</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đã chạy, đã được test và đảm bảo các chức năng</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của chương trình</a:t>
            </a:r>
          </a:p>
          <a:p>
            <a:pPr marL="285750" indent="-285750" algn="just">
              <a:buFont typeface="Wingdings" panose="05000000000000000000" pitchFamily="2" charset="2"/>
              <a:buChar char="Ø"/>
            </a:pPr>
            <a:r>
              <a:rPr lang="vi-VN" b="0" i="0" dirty="0">
                <a:solidFill>
                  <a:srgbClr val="000000"/>
                </a:solidFill>
                <a:effectLst/>
                <a:latin typeface="Calibri" panose="020F0502020204030204" pitchFamily="34" charset="0"/>
              </a:rPr>
              <a:t>Việc tái cấu trúc mã nguồn không làm thay đổi các</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chức năng của chương trình mà chỉ giúp cho mã</a:t>
            </a:r>
            <a:r>
              <a:rPr lang="en-US" b="0" i="0" dirty="0">
                <a:solidFill>
                  <a:srgbClr val="000000"/>
                </a:solidFill>
                <a:effectLst/>
                <a:latin typeface="Calibri" panose="020F0502020204030204" pitchFamily="34" charset="0"/>
              </a:rPr>
              <a:t> </a:t>
            </a:r>
            <a:r>
              <a:rPr lang="vi-VN" b="0" i="0" dirty="0">
                <a:solidFill>
                  <a:srgbClr val="000000"/>
                </a:solidFill>
                <a:effectLst/>
                <a:latin typeface="Calibri" panose="020F0502020204030204" pitchFamily="34" charset="0"/>
              </a:rPr>
              <a:t>nguồn sạch hơn và dễ đọc, dễ hiểu, dễ bảo trì</a:t>
            </a:r>
            <a:r>
              <a:rPr lang="vi-VN" dirty="0"/>
              <a:t> </a:t>
            </a:r>
            <a:br>
              <a:rPr lang="vi-VN" dirty="0"/>
            </a:br>
            <a:endParaRPr lang="en-US" dirty="0">
              <a:solidFill>
                <a:schemeClr val="tx1"/>
              </a:solidFill>
              <a:latin typeface="+mj-lt"/>
            </a:endParaRPr>
          </a:p>
        </p:txBody>
      </p:sp>
    </p:spTree>
    <p:extLst>
      <p:ext uri="{BB962C8B-B14F-4D97-AF65-F5344CB8AC3E}">
        <p14:creationId xmlns:p14="http://schemas.microsoft.com/office/powerpoint/2010/main" val="1275614692"/>
      </p:ext>
    </p:extLst>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aa-ET" sz="2800" dirty="0"/>
          </a:p>
        </p:txBody>
      </p:sp>
      <p:pic>
        <p:nvPicPr>
          <p:cNvPr id="6146" name="Picture 2" descr="Refactoring: clean your code">
            <a:extLst>
              <a:ext uri="{FF2B5EF4-FFF2-40B4-BE49-F238E27FC236}">
                <a16:creationId xmlns:a16="http://schemas.microsoft.com/office/drawing/2014/main" id="{44808D41-A519-45F1-A160-ECFACDAA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26" y="2405269"/>
            <a:ext cx="2047463" cy="153559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2703443" y="1112808"/>
            <a:ext cx="8741466" cy="4692650"/>
          </a:xfrm>
        </p:spPr>
        <p:txBody>
          <a:bodyPr>
            <a:noAutofit/>
          </a:bodyPr>
          <a:lstStyle/>
          <a:p>
            <a:pPr algn="just"/>
            <a:r>
              <a:rPr lang="en-US" b="0" i="0" dirty="0">
                <a:solidFill>
                  <a:schemeClr val="tx1"/>
                </a:solidFill>
                <a:effectLst/>
                <a:latin typeface="+mj-lt"/>
              </a:rPr>
              <a:t>Khi </a:t>
            </a:r>
            <a:r>
              <a:rPr lang="en-US" b="0" i="0" dirty="0" err="1">
                <a:solidFill>
                  <a:schemeClr val="tx1"/>
                </a:solidFill>
                <a:effectLst/>
                <a:latin typeface="+mj-lt"/>
              </a:rPr>
              <a:t>nào</a:t>
            </a:r>
            <a:r>
              <a:rPr lang="en-US" b="0" i="0" dirty="0">
                <a:solidFill>
                  <a:schemeClr val="tx1"/>
                </a:solidFill>
                <a:effectLst/>
                <a:latin typeface="+mj-lt"/>
              </a:rPr>
              <a:t> </a:t>
            </a:r>
            <a:r>
              <a:rPr lang="en-US" b="0" i="0" dirty="0" err="1">
                <a:solidFill>
                  <a:schemeClr val="tx1"/>
                </a:solidFill>
                <a:effectLst/>
                <a:latin typeface="+mj-lt"/>
              </a:rPr>
              <a:t>thực</a:t>
            </a:r>
            <a:r>
              <a:rPr lang="en-US" b="0" i="0" dirty="0">
                <a:solidFill>
                  <a:schemeClr val="tx1"/>
                </a:solidFill>
                <a:effectLst/>
                <a:latin typeface="+mj-lt"/>
              </a:rPr>
              <a:t> </a:t>
            </a:r>
            <a:r>
              <a:rPr lang="en-US" b="0" i="0" dirty="0" err="1">
                <a:solidFill>
                  <a:schemeClr val="tx1"/>
                </a:solidFill>
                <a:effectLst/>
                <a:latin typeface="+mj-lt"/>
              </a:rPr>
              <a:t>hiện</a:t>
            </a:r>
            <a:r>
              <a:rPr lang="en-US" b="0" i="0" dirty="0">
                <a:solidFill>
                  <a:schemeClr val="tx1"/>
                </a:solidFill>
                <a:effectLst/>
                <a:latin typeface="+mj-lt"/>
              </a:rPr>
              <a:t>:</a:t>
            </a:r>
          </a:p>
          <a:p>
            <a:pPr marL="342900" indent="-342900" algn="just">
              <a:buFont typeface="Wingdings" panose="05000000000000000000" pitchFamily="2" charset="2"/>
              <a:buChar char="Ø"/>
            </a:pPr>
            <a:r>
              <a:rPr lang="en-US" dirty="0">
                <a:solidFill>
                  <a:schemeClr val="tx1"/>
                </a:solidFill>
                <a:latin typeface="+mj-lt"/>
              </a:rPr>
              <a:t>Khi </a:t>
            </a:r>
            <a:r>
              <a:rPr lang="en-US" dirty="0" err="1">
                <a:solidFill>
                  <a:schemeClr val="tx1"/>
                </a:solidFill>
                <a:latin typeface="+mj-lt"/>
              </a:rPr>
              <a:t>thêm</a:t>
            </a:r>
            <a:r>
              <a:rPr lang="en-US" dirty="0">
                <a:solidFill>
                  <a:schemeClr val="tx1"/>
                </a:solidFill>
                <a:latin typeface="+mj-lt"/>
              </a:rPr>
              <a:t> </a:t>
            </a:r>
            <a:r>
              <a:rPr lang="en-US" dirty="0" err="1">
                <a:solidFill>
                  <a:schemeClr val="tx1"/>
                </a:solidFill>
                <a:latin typeface="+mj-lt"/>
              </a:rPr>
              <a:t>tính</a:t>
            </a:r>
            <a:r>
              <a:rPr lang="en-US" dirty="0">
                <a:solidFill>
                  <a:schemeClr val="tx1"/>
                </a:solidFill>
                <a:latin typeface="+mj-lt"/>
              </a:rPr>
              <a:t> </a:t>
            </a:r>
            <a:r>
              <a:rPr lang="en-US" dirty="0" err="1">
                <a:solidFill>
                  <a:schemeClr val="tx1"/>
                </a:solidFill>
                <a:latin typeface="+mj-lt"/>
              </a:rPr>
              <a:t>năng</a:t>
            </a:r>
            <a:r>
              <a:rPr lang="en-US" dirty="0">
                <a:solidFill>
                  <a:schemeClr val="tx1"/>
                </a:solidFill>
                <a:latin typeface="+mj-lt"/>
              </a:rPr>
              <a:t> </a:t>
            </a:r>
            <a:r>
              <a:rPr lang="en-US" dirty="0" err="1">
                <a:solidFill>
                  <a:schemeClr val="tx1"/>
                </a:solidFill>
                <a:latin typeface="+mj-lt"/>
              </a:rPr>
              <a:t>mới</a:t>
            </a:r>
            <a:endParaRPr lang="en-US" dirty="0">
              <a:solidFill>
                <a:schemeClr val="tx1"/>
              </a:solidFill>
              <a:latin typeface="+mj-lt"/>
            </a:endParaRPr>
          </a:p>
          <a:p>
            <a:pPr marL="342900" indent="-342900" algn="just">
              <a:buFont typeface="Wingdings" panose="05000000000000000000" pitchFamily="2" charset="2"/>
              <a:buChar char="Ø"/>
            </a:pPr>
            <a:r>
              <a:rPr lang="en-US" dirty="0">
                <a:solidFill>
                  <a:schemeClr val="tx1"/>
                </a:solidFill>
                <a:latin typeface="+mj-lt"/>
              </a:rPr>
              <a:t>Khi </a:t>
            </a:r>
            <a:r>
              <a:rPr lang="en-US" dirty="0" err="1">
                <a:solidFill>
                  <a:schemeClr val="tx1"/>
                </a:solidFill>
                <a:latin typeface="+mj-lt"/>
              </a:rPr>
              <a:t>khắc</a:t>
            </a:r>
            <a:r>
              <a:rPr lang="en-US" dirty="0">
                <a:solidFill>
                  <a:schemeClr val="tx1"/>
                </a:solidFill>
                <a:latin typeface="+mj-lt"/>
              </a:rPr>
              <a:t> </a:t>
            </a:r>
            <a:r>
              <a:rPr lang="en-US" dirty="0" err="1">
                <a:solidFill>
                  <a:schemeClr val="tx1"/>
                </a:solidFill>
                <a:latin typeface="+mj-lt"/>
              </a:rPr>
              <a:t>phục</a:t>
            </a:r>
            <a:r>
              <a:rPr lang="en-US" dirty="0">
                <a:solidFill>
                  <a:schemeClr val="tx1"/>
                </a:solidFill>
                <a:latin typeface="+mj-lt"/>
              </a:rPr>
              <a:t> </a:t>
            </a:r>
            <a:r>
              <a:rPr lang="en-US" dirty="0" err="1">
                <a:solidFill>
                  <a:schemeClr val="tx1"/>
                </a:solidFill>
                <a:latin typeface="+mj-lt"/>
              </a:rPr>
              <a:t>sửa</a:t>
            </a:r>
            <a:r>
              <a:rPr lang="en-US" dirty="0">
                <a:solidFill>
                  <a:schemeClr val="tx1"/>
                </a:solidFill>
                <a:latin typeface="+mj-lt"/>
              </a:rPr>
              <a:t> </a:t>
            </a:r>
            <a:r>
              <a:rPr lang="en-US" dirty="0" err="1">
                <a:solidFill>
                  <a:schemeClr val="tx1"/>
                </a:solidFill>
                <a:latin typeface="+mj-lt"/>
              </a:rPr>
              <a:t>chữa</a:t>
            </a:r>
            <a:r>
              <a:rPr lang="en-US" dirty="0">
                <a:solidFill>
                  <a:schemeClr val="tx1"/>
                </a:solidFill>
                <a:latin typeface="+mj-lt"/>
              </a:rPr>
              <a:t> </a:t>
            </a:r>
            <a:r>
              <a:rPr lang="en-US" dirty="0" err="1">
                <a:solidFill>
                  <a:schemeClr val="tx1"/>
                </a:solidFill>
                <a:latin typeface="+mj-lt"/>
              </a:rPr>
              <a:t>một</a:t>
            </a:r>
            <a:r>
              <a:rPr lang="en-US" dirty="0">
                <a:solidFill>
                  <a:schemeClr val="tx1"/>
                </a:solidFill>
                <a:latin typeface="+mj-lt"/>
              </a:rPr>
              <a:t> bug</a:t>
            </a:r>
          </a:p>
          <a:p>
            <a:pPr marL="342900" indent="-342900" algn="just">
              <a:buFont typeface="Wingdings" panose="05000000000000000000" pitchFamily="2" charset="2"/>
              <a:buChar char="Ø"/>
            </a:pPr>
            <a:r>
              <a:rPr lang="en-US" dirty="0">
                <a:solidFill>
                  <a:schemeClr val="tx1"/>
                </a:solidFill>
                <a:latin typeface="+mj-lt"/>
              </a:rPr>
              <a:t>Khi review code</a:t>
            </a:r>
          </a:p>
          <a:p>
            <a:pPr algn="just"/>
            <a:endParaRPr lang="en-US" dirty="0">
              <a:solidFill>
                <a:schemeClr val="tx1"/>
              </a:solidFill>
              <a:latin typeface="+mj-lt"/>
            </a:endParaRPr>
          </a:p>
          <a:p>
            <a:pPr algn="just"/>
            <a:r>
              <a:rPr lang="en-US" dirty="0">
                <a:solidFill>
                  <a:schemeClr val="tx1"/>
                </a:solidFill>
                <a:latin typeface="+mj-lt"/>
              </a:rPr>
              <a:t>Khi </a:t>
            </a:r>
            <a:r>
              <a:rPr lang="en-US" dirty="0" err="1">
                <a:solidFill>
                  <a:schemeClr val="tx1"/>
                </a:solidFill>
                <a:latin typeface="+mj-lt"/>
              </a:rPr>
              <a:t>thực</a:t>
            </a:r>
            <a:r>
              <a:rPr lang="en-US" dirty="0">
                <a:solidFill>
                  <a:schemeClr val="tx1"/>
                </a:solidFill>
                <a:latin typeface="+mj-lt"/>
              </a:rPr>
              <a:t> </a:t>
            </a:r>
            <a:r>
              <a:rPr lang="en-US" dirty="0" err="1">
                <a:solidFill>
                  <a:schemeClr val="tx1"/>
                </a:solidFill>
                <a:latin typeface="+mj-lt"/>
              </a:rPr>
              <a:t>hiện</a:t>
            </a:r>
            <a:r>
              <a:rPr lang="en-US" dirty="0">
                <a:solidFill>
                  <a:schemeClr val="tx1"/>
                </a:solidFill>
                <a:latin typeface="+mj-lt"/>
              </a:rPr>
              <a:t> </a:t>
            </a:r>
            <a:r>
              <a:rPr lang="en-US" dirty="0" err="1">
                <a:solidFill>
                  <a:schemeClr val="tx1"/>
                </a:solidFill>
                <a:latin typeface="+mj-lt"/>
              </a:rPr>
              <a:t>cần</a:t>
            </a:r>
            <a:r>
              <a:rPr lang="en-US" dirty="0">
                <a:solidFill>
                  <a:schemeClr val="tx1"/>
                </a:solidFill>
                <a:latin typeface="+mj-lt"/>
              </a:rPr>
              <a:t> </a:t>
            </a:r>
            <a:r>
              <a:rPr lang="en-US" dirty="0" err="1">
                <a:solidFill>
                  <a:schemeClr val="tx1"/>
                </a:solidFill>
                <a:latin typeface="+mj-lt"/>
              </a:rPr>
              <a:t>đảm</a:t>
            </a:r>
            <a:r>
              <a:rPr lang="en-US" dirty="0">
                <a:solidFill>
                  <a:schemeClr val="tx1"/>
                </a:solidFill>
                <a:latin typeface="+mj-lt"/>
              </a:rPr>
              <a:t> </a:t>
            </a:r>
            <a:r>
              <a:rPr lang="en-US" dirty="0" err="1">
                <a:solidFill>
                  <a:schemeClr val="tx1"/>
                </a:solidFill>
                <a:latin typeface="+mj-lt"/>
              </a:rPr>
              <a:t>bảo</a:t>
            </a:r>
            <a:r>
              <a:rPr lang="en-US" dirty="0">
                <a:solidFill>
                  <a:schemeClr val="tx1"/>
                </a:solidFill>
                <a:latin typeface="+mj-lt"/>
              </a:rPr>
              <a:t>:</a:t>
            </a:r>
          </a:p>
          <a:p>
            <a:pPr marL="342900" indent="-342900">
              <a:buFont typeface="Wingdings" panose="05000000000000000000" pitchFamily="2" charset="2"/>
              <a:buChar char="Ø"/>
            </a:pPr>
            <a:r>
              <a:rPr lang="en-US" b="0" i="0" dirty="0">
                <a:solidFill>
                  <a:srgbClr val="000000"/>
                </a:solidFill>
                <a:effectLst/>
                <a:latin typeface="+mj-lt"/>
              </a:rPr>
              <a:t>K</a:t>
            </a:r>
            <a:r>
              <a:rPr lang="vi-VN" b="0" i="0" dirty="0">
                <a:solidFill>
                  <a:srgbClr val="000000"/>
                </a:solidFill>
                <a:effectLst/>
                <a:latin typeface="+mj-lt"/>
              </a:rPr>
              <a:t>iểm tra xem code đã dễ đọc, dễ hiểu hơn chưa, các method quá dài đã được tách nhỏ hơn để dễ hiểu cấu trúc code?</a:t>
            </a:r>
          </a:p>
          <a:p>
            <a:pPr marL="342900" indent="-342900">
              <a:buFont typeface="Wingdings" panose="05000000000000000000" pitchFamily="2" charset="2"/>
              <a:buChar char="Ø"/>
            </a:pPr>
            <a:r>
              <a:rPr lang="vi-VN" b="0" i="0" dirty="0">
                <a:solidFill>
                  <a:srgbClr val="000000"/>
                </a:solidFill>
                <a:effectLst/>
                <a:latin typeface="+mj-lt"/>
              </a:rPr>
              <a:t>Trong quá trình refactoring, kiểm tra để đảm bảo không có một chức năng mới nào được thêm vào</a:t>
            </a:r>
          </a:p>
          <a:p>
            <a:pPr marL="342900" indent="-342900">
              <a:buFont typeface="Wingdings" panose="05000000000000000000" pitchFamily="2" charset="2"/>
              <a:buChar char="Ø"/>
            </a:pPr>
            <a:r>
              <a:rPr lang="vi-VN" b="0" i="0" dirty="0">
                <a:solidFill>
                  <a:srgbClr val="000000"/>
                </a:solidFill>
                <a:effectLst/>
                <a:latin typeface="+mj-lt"/>
              </a:rPr>
              <a:t>Tất cả các tests đều passed sau khi refactoring</a:t>
            </a:r>
            <a:r>
              <a:rPr lang="vi-VN" dirty="0">
                <a:latin typeface="+mj-lt"/>
              </a:rPr>
              <a:t> </a:t>
            </a:r>
            <a:br>
              <a:rPr lang="vi-VN" dirty="0">
                <a:latin typeface="+mj-lt"/>
              </a:rPr>
            </a:br>
            <a:endParaRPr lang="en-US" dirty="0">
              <a:solidFill>
                <a:schemeClr val="tx1"/>
              </a:solidFill>
              <a:latin typeface="+mj-lt"/>
            </a:endParaRPr>
          </a:p>
        </p:txBody>
      </p:sp>
    </p:spTree>
    <p:extLst>
      <p:ext uri="{BB962C8B-B14F-4D97-AF65-F5344CB8AC3E}">
        <p14:creationId xmlns:p14="http://schemas.microsoft.com/office/powerpoint/2010/main" val="2534843956"/>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a:latin typeface="+mj-lt"/>
                <a:ea typeface="Calibri" panose="020F0502020204030204" pitchFamily="34" charset="0"/>
              </a:rPr>
              <a:t>Coding Convention</a:t>
            </a:r>
            <a:endParaRPr lang="aa-ET" sz="2800" dirty="0"/>
          </a:p>
        </p:txBody>
      </p:sp>
      <p:pic>
        <p:nvPicPr>
          <p:cNvPr id="6146" name="Picture 2" descr="Refactoring: clean your code">
            <a:extLst>
              <a:ext uri="{FF2B5EF4-FFF2-40B4-BE49-F238E27FC236}">
                <a16:creationId xmlns:a16="http://schemas.microsoft.com/office/drawing/2014/main" id="{44808D41-A519-45F1-A160-ECFACDAA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726" y="2405269"/>
            <a:ext cx="2047463" cy="1535597"/>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2703443" y="1112808"/>
            <a:ext cx="8741466" cy="4692650"/>
          </a:xfrm>
        </p:spPr>
        <p:txBody>
          <a:bodyPr>
            <a:noAutofit/>
          </a:bodyPr>
          <a:lstStyle/>
          <a:p>
            <a:r>
              <a:rPr lang="en-US" b="1" i="0" dirty="0">
                <a:solidFill>
                  <a:schemeClr val="tx1"/>
                </a:solidFill>
                <a:effectLst/>
                <a:latin typeface="+mj-lt"/>
              </a:rPr>
              <a:t>Review Code </a:t>
            </a:r>
            <a:r>
              <a:rPr lang="en-US" b="1" i="0" dirty="0" err="1">
                <a:solidFill>
                  <a:schemeClr val="tx1"/>
                </a:solidFill>
                <a:effectLst/>
                <a:latin typeface="+mj-lt"/>
              </a:rPr>
              <a:t>là</a:t>
            </a:r>
            <a:r>
              <a:rPr lang="en-US" b="1" i="0" dirty="0">
                <a:solidFill>
                  <a:schemeClr val="tx1"/>
                </a:solidFill>
                <a:effectLst/>
                <a:latin typeface="+mj-lt"/>
              </a:rPr>
              <a:t> </a:t>
            </a:r>
            <a:r>
              <a:rPr lang="en-US" b="1" i="0" dirty="0" err="1">
                <a:solidFill>
                  <a:schemeClr val="tx1"/>
                </a:solidFill>
                <a:effectLst/>
                <a:latin typeface="+mj-lt"/>
              </a:rPr>
              <a:t>gì</a:t>
            </a:r>
            <a:r>
              <a:rPr lang="en-US" b="1" i="0" dirty="0">
                <a:solidFill>
                  <a:schemeClr val="tx1"/>
                </a:solidFill>
                <a:effectLst/>
                <a:latin typeface="+mj-lt"/>
              </a:rPr>
              <a:t>?</a:t>
            </a:r>
          </a:p>
          <a:p>
            <a:r>
              <a:rPr lang="vi-VN" b="0" i="0" dirty="0">
                <a:solidFill>
                  <a:schemeClr val="tx1"/>
                </a:solidFill>
                <a:effectLst/>
                <a:latin typeface="+mj-lt"/>
              </a:rPr>
              <a:t>Là quá trình mà mã nguồn (và cả thiết kế) được</a:t>
            </a:r>
            <a:r>
              <a:rPr lang="en-US" b="0" i="0" dirty="0">
                <a:solidFill>
                  <a:schemeClr val="tx1"/>
                </a:solidFill>
                <a:effectLst/>
                <a:latin typeface="+mj-lt"/>
              </a:rPr>
              <a:t> </a:t>
            </a:r>
            <a:r>
              <a:rPr lang="vi-VN" b="0" i="0" dirty="0">
                <a:solidFill>
                  <a:schemeClr val="tx1"/>
                </a:solidFill>
                <a:effectLst/>
                <a:latin typeface="+mj-lt"/>
              </a:rPr>
              <a:t>xem xét lại bởi một người (hoặc 1 nhóm người)</a:t>
            </a:r>
            <a:r>
              <a:rPr lang="en-US" b="0" i="0" dirty="0">
                <a:solidFill>
                  <a:schemeClr val="tx1"/>
                </a:solidFill>
                <a:effectLst/>
                <a:latin typeface="+mj-lt"/>
              </a:rPr>
              <a:t> </a:t>
            </a:r>
            <a:r>
              <a:rPr lang="vi-VN" b="0" i="0" dirty="0">
                <a:solidFill>
                  <a:schemeClr val="tx1"/>
                </a:solidFill>
                <a:effectLst/>
                <a:latin typeface="+mj-lt"/>
              </a:rPr>
              <a:t>khác thay vì chính tác giả</a:t>
            </a:r>
          </a:p>
          <a:p>
            <a:pPr>
              <a:spcBef>
                <a:spcPts val="600"/>
              </a:spcBef>
            </a:pPr>
            <a:r>
              <a:rPr lang="vi-VN" b="1" i="0" dirty="0">
                <a:solidFill>
                  <a:schemeClr val="tx1"/>
                </a:solidFill>
                <a:effectLst/>
                <a:latin typeface="+mj-lt"/>
              </a:rPr>
              <a:t>Lợi ích:</a:t>
            </a:r>
          </a:p>
          <a:p>
            <a:pPr marL="342900" indent="-342900">
              <a:buFont typeface="Wingdings" panose="05000000000000000000" pitchFamily="2" charset="2"/>
              <a:buChar char="Ø"/>
            </a:pPr>
            <a:r>
              <a:rPr lang="vi-VN" b="0" i="0" dirty="0">
                <a:solidFill>
                  <a:schemeClr val="tx1"/>
                </a:solidFill>
                <a:effectLst/>
                <a:latin typeface="+mj-lt"/>
              </a:rPr>
              <a:t>Góc nhìn khác với tác giả</a:t>
            </a:r>
          </a:p>
          <a:p>
            <a:pPr marL="342900" indent="-342900">
              <a:buFont typeface="Wingdings" panose="05000000000000000000" pitchFamily="2" charset="2"/>
              <a:buChar char="Ø"/>
            </a:pPr>
            <a:r>
              <a:rPr lang="vi-VN" b="0" i="0" dirty="0">
                <a:solidFill>
                  <a:schemeClr val="tx1"/>
                </a:solidFill>
                <a:effectLst/>
                <a:latin typeface="+mj-lt"/>
              </a:rPr>
              <a:t>Chia sẻ tri thức</a:t>
            </a:r>
          </a:p>
          <a:p>
            <a:pPr marL="342900" indent="-342900">
              <a:buFont typeface="Wingdings" panose="05000000000000000000" pitchFamily="2" charset="2"/>
              <a:buChar char="Ø"/>
            </a:pPr>
            <a:r>
              <a:rPr lang="vi-VN" b="0" i="0" dirty="0">
                <a:solidFill>
                  <a:schemeClr val="tx1"/>
                </a:solidFill>
                <a:effectLst/>
                <a:latin typeface="+mj-lt"/>
              </a:rPr>
              <a:t>Xem xét các thiết kế và ý tưởng</a:t>
            </a:r>
          </a:p>
          <a:p>
            <a:pPr marL="342900" indent="-342900">
              <a:buFont typeface="Wingdings" panose="05000000000000000000" pitchFamily="2" charset="2"/>
              <a:buChar char="Ø"/>
            </a:pPr>
            <a:r>
              <a:rPr lang="vi-VN" b="0" i="0" dirty="0">
                <a:solidFill>
                  <a:schemeClr val="tx1"/>
                </a:solidFill>
                <a:effectLst/>
                <a:latin typeface="+mj-lt"/>
              </a:rPr>
              <a:t>Phát hiện lỗi sớm</a:t>
            </a:r>
            <a:endParaRPr lang="en-US" b="0" i="0" dirty="0">
              <a:solidFill>
                <a:schemeClr val="tx1"/>
              </a:solidFill>
              <a:effectLst/>
              <a:latin typeface="+mj-lt"/>
            </a:endParaRPr>
          </a:p>
          <a:p>
            <a:pPr marL="342900" indent="-342900">
              <a:buFont typeface="Wingdings" panose="05000000000000000000" pitchFamily="2" charset="2"/>
              <a:buChar char="Ø"/>
            </a:pPr>
            <a:r>
              <a:rPr lang="vi-VN" b="0" i="0" dirty="0">
                <a:solidFill>
                  <a:schemeClr val="tx1"/>
                </a:solidFill>
                <a:effectLst/>
                <a:latin typeface="+mj-lt"/>
              </a:rPr>
              <a:t>Giảm thiểu công sức phải làm lại</a:t>
            </a:r>
            <a:r>
              <a:rPr lang="vi-VN" dirty="0">
                <a:solidFill>
                  <a:schemeClr val="tx1"/>
                </a:solidFill>
                <a:latin typeface="+mj-lt"/>
              </a:rPr>
              <a:t> </a:t>
            </a:r>
            <a:endParaRPr lang="en-US" dirty="0">
              <a:solidFill>
                <a:schemeClr val="tx1"/>
              </a:solidFill>
              <a:latin typeface="+mj-lt"/>
            </a:endParaRPr>
          </a:p>
          <a:p>
            <a:pPr marL="342900" indent="-342900">
              <a:buFont typeface="Wingdings" panose="05000000000000000000" pitchFamily="2" charset="2"/>
              <a:buChar char="Ø"/>
            </a:pPr>
            <a:endParaRPr lang="en-US" b="0" i="0" dirty="0">
              <a:solidFill>
                <a:schemeClr val="tx1"/>
              </a:solidFill>
              <a:effectLst/>
              <a:latin typeface="+mj-lt"/>
            </a:endParaRPr>
          </a:p>
          <a:p>
            <a:r>
              <a:rPr lang="vi-VN" b="0" i="0" dirty="0">
                <a:solidFill>
                  <a:schemeClr val="tx1"/>
                </a:solidFill>
                <a:effectLst/>
                <a:latin typeface="+mj-lt"/>
              </a:rPr>
              <a:t>Một số vấn đề chỉ được phát hiện </a:t>
            </a:r>
            <a:r>
              <a:rPr lang="en-US" b="0" i="0" dirty="0">
                <a:solidFill>
                  <a:schemeClr val="tx1"/>
                </a:solidFill>
                <a:effectLst/>
                <a:latin typeface="+mj-lt"/>
              </a:rPr>
              <a:t>qua  </a:t>
            </a:r>
            <a:r>
              <a:rPr lang="vi-VN" b="0" i="0" dirty="0">
                <a:solidFill>
                  <a:schemeClr val="tx1"/>
                </a:solidFill>
                <a:effectLst/>
                <a:latin typeface="+mj-lt"/>
              </a:rPr>
              <a:t>review code thay vì kiểm thử</a:t>
            </a:r>
          </a:p>
          <a:p>
            <a:pPr algn="ctr"/>
            <a:r>
              <a:rPr lang="en-US" b="1" dirty="0">
                <a:solidFill>
                  <a:schemeClr val="tx1"/>
                </a:solidFill>
                <a:latin typeface="+mj-lt"/>
              </a:rPr>
              <a:t>Formal Review - </a:t>
            </a:r>
            <a:r>
              <a:rPr lang="en-US" b="1" dirty="0" err="1">
                <a:solidFill>
                  <a:schemeClr val="tx1"/>
                </a:solidFill>
                <a:latin typeface="+mj-lt"/>
              </a:rPr>
              <a:t>WalkThrough</a:t>
            </a:r>
            <a:br>
              <a:rPr lang="vi-VN" dirty="0">
                <a:solidFill>
                  <a:schemeClr val="tx1"/>
                </a:solidFill>
                <a:latin typeface="+mj-lt"/>
              </a:rPr>
            </a:br>
            <a:endParaRPr lang="en-US" dirty="0">
              <a:solidFill>
                <a:schemeClr val="tx1"/>
              </a:solidFill>
              <a:latin typeface="+mj-lt"/>
            </a:endParaRPr>
          </a:p>
        </p:txBody>
      </p:sp>
    </p:spTree>
    <p:extLst>
      <p:ext uri="{BB962C8B-B14F-4D97-AF65-F5344CB8AC3E}">
        <p14:creationId xmlns:p14="http://schemas.microsoft.com/office/powerpoint/2010/main" val="3981950044"/>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aa-ET" sz="2800" dirty="0"/>
          </a:p>
        </p:txBody>
      </p:sp>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4969565" y="1112808"/>
            <a:ext cx="6475344" cy="4692650"/>
          </a:xfrm>
        </p:spPr>
        <p:txBody>
          <a:bodyPr>
            <a:noAutofit/>
          </a:bodyPr>
          <a:lstStyle/>
          <a:p>
            <a:pPr marL="355600" marR="32384" indent="-342900" algn="just">
              <a:lnSpc>
                <a:spcPct val="100000"/>
              </a:lnSpc>
              <a:spcBef>
                <a:spcPts val="100"/>
              </a:spcBef>
              <a:buFont typeface="Wingdings" panose="05000000000000000000" pitchFamily="2" charset="2"/>
              <a:buChar char="Ø"/>
              <a:tabLst>
                <a:tab pos="354965" algn="l"/>
                <a:tab pos="355600" algn="l"/>
              </a:tabLst>
            </a:pPr>
            <a:r>
              <a:rPr lang="vi-VN" sz="2000" dirty="0">
                <a:solidFill>
                  <a:schemeClr val="tx1"/>
                </a:solidFill>
                <a:latin typeface="+mj-lt"/>
                <a:cs typeface="Times New Roman"/>
              </a:rPr>
              <a:t>Bắt đầu tại </a:t>
            </a:r>
            <a:r>
              <a:rPr lang="vi-VN" sz="2000" spc="-5" dirty="0">
                <a:solidFill>
                  <a:schemeClr val="tx1"/>
                </a:solidFill>
                <a:latin typeface="+mj-lt"/>
                <a:cs typeface="Times New Roman"/>
              </a:rPr>
              <a:t>từng module </a:t>
            </a:r>
            <a:r>
              <a:rPr lang="vi-VN" sz="2000" dirty="0">
                <a:solidFill>
                  <a:schemeClr val="tx1"/>
                </a:solidFill>
                <a:latin typeface="+mj-lt"/>
                <a:cs typeface="Times New Roman"/>
              </a:rPr>
              <a:t>rồi </a:t>
            </a:r>
            <a:r>
              <a:rPr lang="vi-VN" sz="2000" spc="-5" dirty="0">
                <a:solidFill>
                  <a:schemeClr val="tx1"/>
                </a:solidFill>
                <a:latin typeface="+mj-lt"/>
                <a:cs typeface="Times New Roman"/>
              </a:rPr>
              <a:t>tích </a:t>
            </a:r>
            <a:r>
              <a:rPr lang="vi-VN" sz="2000" dirty="0">
                <a:solidFill>
                  <a:schemeClr val="tx1"/>
                </a:solidFill>
                <a:latin typeface="+mj-lt"/>
                <a:cs typeface="Times New Roman"/>
              </a:rPr>
              <a:t>hợp lớn dần đến  toàn bộ hệ </a:t>
            </a:r>
            <a:r>
              <a:rPr lang="vi-VN" sz="2000" spc="-5" dirty="0">
                <a:solidFill>
                  <a:schemeClr val="tx1"/>
                </a:solidFill>
                <a:latin typeface="+mj-lt"/>
                <a:cs typeface="Times New Roman"/>
              </a:rPr>
              <a:t>thống.</a:t>
            </a:r>
            <a:endParaRPr lang="vi-VN" sz="2000" dirty="0">
              <a:solidFill>
                <a:schemeClr val="tx1"/>
              </a:solidFill>
              <a:latin typeface="+mj-lt"/>
              <a:cs typeface="Times New Roman"/>
            </a:endParaRPr>
          </a:p>
          <a:p>
            <a:pPr marL="355600" marR="177165" indent="-342900" algn="just">
              <a:lnSpc>
                <a:spcPct val="100000"/>
              </a:lnSpc>
              <a:spcBef>
                <a:spcPts val="720"/>
              </a:spcBef>
              <a:buFont typeface="Wingdings" panose="05000000000000000000" pitchFamily="2" charset="2"/>
              <a:buChar char="Ø"/>
              <a:tabLst>
                <a:tab pos="354965" algn="l"/>
                <a:tab pos="355600" algn="l"/>
              </a:tabLst>
            </a:pPr>
            <a:r>
              <a:rPr lang="vi-VN" sz="2000" dirty="0">
                <a:solidFill>
                  <a:schemeClr val="tx1"/>
                </a:solidFill>
                <a:latin typeface="+mj-lt"/>
                <a:cs typeface="Times New Roman"/>
              </a:rPr>
              <a:t>Các </a:t>
            </a:r>
            <a:r>
              <a:rPr lang="vi-VN" sz="2000" spc="-5" dirty="0">
                <a:solidFill>
                  <a:schemeClr val="tx1"/>
                </a:solidFill>
                <a:latin typeface="+mj-lt"/>
                <a:cs typeface="Times New Roman"/>
              </a:rPr>
              <a:t>kỹ thuật khác nhau được sử dụng thích </a:t>
            </a:r>
            <a:r>
              <a:rPr lang="vi-VN" sz="2000" dirty="0">
                <a:solidFill>
                  <a:schemeClr val="tx1"/>
                </a:solidFill>
                <a:latin typeface="+mj-lt"/>
                <a:cs typeface="Times New Roman"/>
              </a:rPr>
              <a:t>hợp  tại các giai đoạn khác</a:t>
            </a:r>
            <a:r>
              <a:rPr lang="vi-VN" sz="2000" spc="35" dirty="0">
                <a:solidFill>
                  <a:schemeClr val="tx1"/>
                </a:solidFill>
                <a:latin typeface="+mj-lt"/>
                <a:cs typeface="Times New Roman"/>
              </a:rPr>
              <a:t> </a:t>
            </a:r>
            <a:r>
              <a:rPr lang="vi-VN" sz="2000" dirty="0">
                <a:solidFill>
                  <a:schemeClr val="tx1"/>
                </a:solidFill>
                <a:latin typeface="+mj-lt"/>
                <a:cs typeface="Times New Roman"/>
              </a:rPr>
              <a:t>nhau.</a:t>
            </a:r>
          </a:p>
          <a:p>
            <a:pPr marL="355600" marR="5080" indent="-342900" algn="just">
              <a:lnSpc>
                <a:spcPct val="100000"/>
              </a:lnSpc>
              <a:spcBef>
                <a:spcPts val="725"/>
              </a:spcBef>
              <a:buFont typeface="Wingdings" panose="05000000000000000000" pitchFamily="2" charset="2"/>
              <a:buChar char="Ø"/>
              <a:tabLst>
                <a:tab pos="354965" algn="l"/>
                <a:tab pos="355600" algn="l"/>
              </a:tabLst>
            </a:pPr>
            <a:r>
              <a:rPr lang="vi-VN" sz="2000" spc="-5" dirty="0">
                <a:solidFill>
                  <a:schemeClr val="tx1"/>
                </a:solidFill>
                <a:latin typeface="+mj-lt"/>
                <a:cs typeface="Times New Roman"/>
              </a:rPr>
              <a:t>Kiểm </a:t>
            </a:r>
            <a:r>
              <a:rPr lang="vi-VN" sz="2000" dirty="0">
                <a:solidFill>
                  <a:schemeClr val="tx1"/>
                </a:solidFill>
                <a:latin typeface="+mj-lt"/>
                <a:cs typeface="Times New Roman"/>
              </a:rPr>
              <a:t>thử có thể </a:t>
            </a:r>
            <a:r>
              <a:rPr lang="vi-VN" sz="2000" spc="-5" dirty="0">
                <a:solidFill>
                  <a:schemeClr val="tx1"/>
                </a:solidFill>
                <a:latin typeface="+mj-lt"/>
                <a:cs typeface="Times New Roman"/>
              </a:rPr>
              <a:t>được tiến </a:t>
            </a:r>
            <a:r>
              <a:rPr lang="vi-VN" sz="2000" dirty="0">
                <a:solidFill>
                  <a:schemeClr val="tx1"/>
                </a:solidFill>
                <a:latin typeface="+mj-lt"/>
                <a:cs typeface="Times New Roman"/>
              </a:rPr>
              <a:t>hành bởi </a:t>
            </a:r>
            <a:r>
              <a:rPr lang="vi-VN" sz="2000" spc="-5" dirty="0">
                <a:solidFill>
                  <a:schemeClr val="tx1"/>
                </a:solidFill>
                <a:latin typeface="+mj-lt"/>
                <a:cs typeface="Times New Roman"/>
              </a:rPr>
              <a:t>người </a:t>
            </a:r>
            <a:r>
              <a:rPr lang="vi-VN" sz="2000" dirty="0">
                <a:solidFill>
                  <a:schemeClr val="tx1"/>
                </a:solidFill>
                <a:latin typeface="+mj-lt"/>
                <a:cs typeface="Times New Roman"/>
              </a:rPr>
              <a:t>phát  </a:t>
            </a:r>
            <a:r>
              <a:rPr lang="vi-VN" sz="2000" spc="-5" dirty="0">
                <a:solidFill>
                  <a:schemeClr val="tx1"/>
                </a:solidFill>
                <a:latin typeface="+mj-lt"/>
                <a:cs typeface="Times New Roman"/>
              </a:rPr>
              <a:t>triển </a:t>
            </a:r>
            <a:r>
              <a:rPr lang="vi-VN" sz="2000" dirty="0">
                <a:solidFill>
                  <a:schemeClr val="tx1"/>
                </a:solidFill>
                <a:latin typeface="+mj-lt"/>
                <a:cs typeface="Times New Roman"/>
              </a:rPr>
              <a:t>phần </a:t>
            </a:r>
            <a:r>
              <a:rPr lang="vi-VN" sz="2000" spc="-5" dirty="0">
                <a:solidFill>
                  <a:schemeClr val="tx1"/>
                </a:solidFill>
                <a:latin typeface="+mj-lt"/>
                <a:cs typeface="Times New Roman"/>
              </a:rPr>
              <a:t>mềm, </a:t>
            </a:r>
            <a:r>
              <a:rPr lang="vi-VN" sz="2000" dirty="0">
                <a:solidFill>
                  <a:schemeClr val="tx1"/>
                </a:solidFill>
                <a:latin typeface="+mj-lt"/>
                <a:cs typeface="Times New Roman"/>
              </a:rPr>
              <a:t>nhưng đối với các dự án lớn thì  việc kiểm thử phải </a:t>
            </a:r>
            <a:r>
              <a:rPr lang="vi-VN" sz="2000" spc="-5" dirty="0">
                <a:solidFill>
                  <a:schemeClr val="tx1"/>
                </a:solidFill>
                <a:latin typeface="+mj-lt"/>
                <a:cs typeface="Times New Roman"/>
              </a:rPr>
              <a:t>được tiến </a:t>
            </a:r>
            <a:r>
              <a:rPr lang="vi-VN" sz="2000" dirty="0">
                <a:solidFill>
                  <a:schemeClr val="tx1"/>
                </a:solidFill>
                <a:latin typeface="+mj-lt"/>
                <a:cs typeface="Times New Roman"/>
              </a:rPr>
              <a:t>hành bởi một nhóm  độc </a:t>
            </a:r>
            <a:r>
              <a:rPr lang="vi-VN" sz="2000" spc="-5" dirty="0">
                <a:solidFill>
                  <a:schemeClr val="tx1"/>
                </a:solidFill>
                <a:latin typeface="+mj-lt"/>
                <a:cs typeface="Times New Roman"/>
              </a:rPr>
              <a:t>lập.</a:t>
            </a:r>
            <a:endParaRPr lang="vi-VN" sz="2000" dirty="0">
              <a:solidFill>
                <a:schemeClr val="tx1"/>
              </a:solidFill>
              <a:latin typeface="+mj-lt"/>
              <a:cs typeface="Times New Roman"/>
            </a:endParaRPr>
          </a:p>
          <a:p>
            <a:pPr marL="355600" marR="431165" indent="-342900" algn="just">
              <a:lnSpc>
                <a:spcPct val="100000"/>
              </a:lnSpc>
              <a:spcBef>
                <a:spcPts val="720"/>
              </a:spcBef>
              <a:buFont typeface="Wingdings" panose="05000000000000000000" pitchFamily="2" charset="2"/>
              <a:buChar char="Ø"/>
              <a:tabLst>
                <a:tab pos="354965" algn="l"/>
                <a:tab pos="355600" algn="l"/>
              </a:tabLst>
            </a:pPr>
            <a:r>
              <a:rPr lang="vi-VN" sz="2000" spc="-5" dirty="0">
                <a:solidFill>
                  <a:schemeClr val="tx1"/>
                </a:solidFill>
                <a:latin typeface="+mj-lt"/>
                <a:cs typeface="Times New Roman"/>
              </a:rPr>
              <a:t>Kiểm </a:t>
            </a:r>
            <a:r>
              <a:rPr lang="vi-VN" sz="2000" dirty="0">
                <a:solidFill>
                  <a:schemeClr val="tx1"/>
                </a:solidFill>
                <a:latin typeface="+mj-lt"/>
                <a:cs typeface="Times New Roman"/>
              </a:rPr>
              <a:t>thử và </a:t>
            </a:r>
            <a:r>
              <a:rPr lang="vi-VN" sz="2000" spc="-5" dirty="0">
                <a:solidFill>
                  <a:schemeClr val="tx1"/>
                </a:solidFill>
                <a:latin typeface="+mj-lt"/>
                <a:cs typeface="Times New Roman"/>
              </a:rPr>
              <a:t>sửa </a:t>
            </a:r>
            <a:r>
              <a:rPr lang="vi-VN" sz="2000" dirty="0">
                <a:solidFill>
                  <a:schemeClr val="tx1"/>
                </a:solidFill>
                <a:latin typeface="+mj-lt"/>
                <a:cs typeface="Times New Roman"/>
              </a:rPr>
              <a:t>lỗi </a:t>
            </a:r>
            <a:r>
              <a:rPr lang="vi-VN" sz="2000" spc="-5" dirty="0">
                <a:solidFill>
                  <a:schemeClr val="tx1"/>
                </a:solidFill>
                <a:latin typeface="+mj-lt"/>
                <a:cs typeface="Times New Roman"/>
              </a:rPr>
              <a:t>là </a:t>
            </a:r>
            <a:r>
              <a:rPr lang="vi-VN" sz="2000" dirty="0">
                <a:solidFill>
                  <a:schemeClr val="tx1"/>
                </a:solidFill>
                <a:latin typeface="+mj-lt"/>
                <a:cs typeface="Times New Roman"/>
              </a:rPr>
              <a:t>các hoạt động độc lập  nhưng việc </a:t>
            </a:r>
            <a:r>
              <a:rPr lang="vi-VN" sz="2000" spc="-5" dirty="0">
                <a:solidFill>
                  <a:schemeClr val="tx1"/>
                </a:solidFill>
                <a:latin typeface="+mj-lt"/>
                <a:cs typeface="Times New Roman"/>
              </a:rPr>
              <a:t>sửa </a:t>
            </a:r>
            <a:r>
              <a:rPr lang="vi-VN" sz="2000" dirty="0">
                <a:solidFill>
                  <a:schemeClr val="tx1"/>
                </a:solidFill>
                <a:latin typeface="+mj-lt"/>
                <a:cs typeface="Times New Roman"/>
              </a:rPr>
              <a:t>lỗi phải phù hợp với các</a:t>
            </a:r>
            <a:r>
              <a:rPr lang="vi-VN" sz="2000" spc="-40" dirty="0">
                <a:solidFill>
                  <a:schemeClr val="tx1"/>
                </a:solidFill>
                <a:latin typeface="+mj-lt"/>
                <a:cs typeface="Times New Roman"/>
              </a:rPr>
              <a:t> </a:t>
            </a:r>
            <a:r>
              <a:rPr lang="vi-VN" sz="2000" dirty="0">
                <a:solidFill>
                  <a:schemeClr val="tx1"/>
                </a:solidFill>
                <a:latin typeface="+mj-lt"/>
                <a:cs typeface="Times New Roman"/>
              </a:rPr>
              <a:t>chiến  thuật kiểm</a:t>
            </a:r>
            <a:r>
              <a:rPr lang="vi-VN" sz="2000" spc="15" dirty="0">
                <a:solidFill>
                  <a:schemeClr val="tx1"/>
                </a:solidFill>
                <a:latin typeface="+mj-lt"/>
                <a:cs typeface="Times New Roman"/>
              </a:rPr>
              <a:t> </a:t>
            </a:r>
            <a:r>
              <a:rPr lang="vi-VN" sz="2000" spc="-5" dirty="0">
                <a:solidFill>
                  <a:schemeClr val="tx1"/>
                </a:solidFill>
                <a:latin typeface="+mj-lt"/>
                <a:cs typeface="Times New Roman"/>
              </a:rPr>
              <a:t>thử.</a:t>
            </a:r>
            <a:endParaRPr lang="vi-VN" sz="2000" dirty="0">
              <a:solidFill>
                <a:schemeClr val="tx1"/>
              </a:solidFill>
              <a:latin typeface="+mj-lt"/>
              <a:cs typeface="Times New Roman"/>
            </a:endParaRPr>
          </a:p>
        </p:txBody>
      </p:sp>
      <p:pic>
        <p:nvPicPr>
          <p:cNvPr id="4" name="Picture 3">
            <a:extLst>
              <a:ext uri="{FF2B5EF4-FFF2-40B4-BE49-F238E27FC236}">
                <a16:creationId xmlns:a16="http://schemas.microsoft.com/office/drawing/2014/main" id="{E0882A2D-B754-4FA6-9B27-9A5E39BF1BF4}"/>
              </a:ext>
            </a:extLst>
          </p:cNvPr>
          <p:cNvPicPr>
            <a:picLocks noChangeAspect="1"/>
          </p:cNvPicPr>
          <p:nvPr/>
        </p:nvPicPr>
        <p:blipFill>
          <a:blip r:embed="rId2"/>
          <a:stretch>
            <a:fillRect/>
          </a:stretch>
        </p:blipFill>
        <p:spPr>
          <a:xfrm>
            <a:off x="858493" y="1222928"/>
            <a:ext cx="3542713" cy="3150290"/>
          </a:xfrm>
          <a:prstGeom prst="rect">
            <a:avLst/>
          </a:prstGeom>
        </p:spPr>
      </p:pic>
    </p:spTree>
    <p:extLst>
      <p:ext uri="{BB962C8B-B14F-4D97-AF65-F5344CB8AC3E}">
        <p14:creationId xmlns:p14="http://schemas.microsoft.com/office/powerpoint/2010/main" val="3365795120"/>
      </p:ext>
    </p:extLst>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aa-ET" sz="2800" dirty="0"/>
          </a:p>
        </p:txBody>
      </p:sp>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3041374" y="1112808"/>
            <a:ext cx="8403535" cy="4692650"/>
          </a:xfrm>
        </p:spPr>
        <p:txBody>
          <a:bodyPr>
            <a:noAutofit/>
          </a:bodyPr>
          <a:lstStyle/>
          <a:p>
            <a:pPr algn="just"/>
            <a:r>
              <a:rPr lang="vi-VN" b="1" i="0" dirty="0">
                <a:solidFill>
                  <a:srgbClr val="1B1B1B"/>
                </a:solidFill>
                <a:effectLst/>
                <a:latin typeface="+mj-lt"/>
              </a:rPr>
              <a:t>Kiểm thử đơn vị</a:t>
            </a:r>
            <a:r>
              <a:rPr lang="en-US" b="1" i="0" dirty="0">
                <a:solidFill>
                  <a:srgbClr val="1B1B1B"/>
                </a:solidFill>
                <a:effectLst/>
                <a:latin typeface="+mj-lt"/>
              </a:rPr>
              <a:t>:</a:t>
            </a:r>
            <a:r>
              <a:rPr lang="vi-VN" b="1" i="0" dirty="0">
                <a:solidFill>
                  <a:srgbClr val="1B1B1B"/>
                </a:solidFill>
                <a:effectLst/>
                <a:latin typeface="+mj-lt"/>
              </a:rPr>
              <a:t> </a:t>
            </a:r>
            <a:r>
              <a:rPr lang="vi-VN" b="0" i="0" dirty="0">
                <a:solidFill>
                  <a:srgbClr val="1B1B1B"/>
                </a:solidFill>
                <a:effectLst/>
                <a:latin typeface="+mj-lt"/>
              </a:rPr>
              <a:t>là một cấp độ kiểm thử phần mềm trong đó các đơn vị/ thành phần riêng lẻ của một phần mềm được kiểm tra (Nó kiểm tra từng module riêng lẻ)</a:t>
            </a:r>
          </a:p>
          <a:p>
            <a:pPr algn="just"/>
            <a:r>
              <a:rPr lang="vi-VN" b="1" i="0" dirty="0">
                <a:solidFill>
                  <a:srgbClr val="1B1B1B"/>
                </a:solidFill>
                <a:effectLst/>
                <a:latin typeface="+mj-lt"/>
              </a:rPr>
              <a:t>Mục đích</a:t>
            </a:r>
            <a:r>
              <a:rPr lang="en-US" b="1" i="0" dirty="0">
                <a:solidFill>
                  <a:srgbClr val="1B1B1B"/>
                </a:solidFill>
                <a:effectLst/>
                <a:latin typeface="+mj-lt"/>
              </a:rPr>
              <a:t>:</a:t>
            </a:r>
            <a:r>
              <a:rPr lang="vi-VN" b="1" i="0" dirty="0">
                <a:solidFill>
                  <a:srgbClr val="1B1B1B"/>
                </a:solidFill>
                <a:effectLst/>
                <a:latin typeface="+mj-lt"/>
              </a:rPr>
              <a:t> </a:t>
            </a:r>
            <a:r>
              <a:rPr lang="vi-VN" b="0" i="0" dirty="0">
                <a:solidFill>
                  <a:srgbClr val="1B1B1B"/>
                </a:solidFill>
                <a:effectLst/>
                <a:latin typeface="+mj-lt"/>
              </a:rPr>
              <a:t>là để xác nhận rằng mỗi đơn vị/thành phần của phần mềm</a:t>
            </a:r>
            <a:r>
              <a:rPr lang="en-US" b="0" i="0" dirty="0">
                <a:solidFill>
                  <a:srgbClr val="1B1B1B"/>
                </a:solidFill>
                <a:effectLst/>
                <a:latin typeface="+mj-lt"/>
              </a:rPr>
              <a:t> </a:t>
            </a:r>
            <a:r>
              <a:rPr lang="vi-VN" b="0" i="0" dirty="0">
                <a:solidFill>
                  <a:srgbClr val="1B1B1B"/>
                </a:solidFill>
                <a:effectLst/>
                <a:latin typeface="+mj-lt"/>
              </a:rPr>
              <a:t>thực hiện đúng chức năng.</a:t>
            </a:r>
          </a:p>
          <a:p>
            <a:pPr algn="just"/>
            <a:r>
              <a:rPr lang="vi-VN" b="1" i="0" dirty="0">
                <a:solidFill>
                  <a:srgbClr val="1B1B1B"/>
                </a:solidFill>
                <a:effectLst/>
                <a:latin typeface="+mj-lt"/>
              </a:rPr>
              <a:t>Ai tiến hành: </a:t>
            </a:r>
            <a:r>
              <a:rPr lang="vi-VN" b="0" i="0" dirty="0">
                <a:solidFill>
                  <a:srgbClr val="1B1B1B"/>
                </a:solidFill>
                <a:effectLst/>
                <a:latin typeface="+mj-lt"/>
              </a:rPr>
              <a:t>được thực hiện bởi các nhà phát triển.</a:t>
            </a:r>
          </a:p>
          <a:p>
            <a:pPr algn="just"/>
            <a:r>
              <a:rPr lang="vi-VN" b="1" i="0" dirty="0">
                <a:solidFill>
                  <a:srgbClr val="1B1B1B"/>
                </a:solidFill>
                <a:effectLst/>
                <a:latin typeface="+mj-lt"/>
              </a:rPr>
              <a:t>Ưu đi</a:t>
            </a:r>
            <a:r>
              <a:rPr lang="en-US" b="1" i="0" dirty="0">
                <a:solidFill>
                  <a:srgbClr val="1B1B1B"/>
                </a:solidFill>
                <a:effectLst/>
                <a:latin typeface="+mj-lt"/>
              </a:rPr>
              <a:t>ể</a:t>
            </a:r>
            <a:r>
              <a:rPr lang="vi-VN" b="1" i="0" dirty="0">
                <a:solidFill>
                  <a:srgbClr val="1B1B1B"/>
                </a:solidFill>
                <a:effectLst/>
                <a:latin typeface="+mj-lt"/>
              </a:rPr>
              <a:t>m:</a:t>
            </a:r>
          </a:p>
          <a:p>
            <a:pPr marL="342900" indent="-342900" algn="just">
              <a:buFont typeface="Wingdings" panose="05000000000000000000" pitchFamily="2" charset="2"/>
              <a:buChar char="Ø"/>
            </a:pPr>
            <a:r>
              <a:rPr lang="vi-VN" b="0" i="0" dirty="0">
                <a:solidFill>
                  <a:srgbClr val="1B1B1B"/>
                </a:solidFill>
                <a:effectLst/>
                <a:latin typeface="+mj-lt"/>
              </a:rPr>
              <a:t>Giảm khiếm khuyết trong các tính năng mới được phát triển hoặc giảm lỗi khi thay đổi chức năng hiện có.</a:t>
            </a:r>
          </a:p>
          <a:p>
            <a:pPr marL="342900" indent="-342900" algn="just">
              <a:buFont typeface="Wingdings" panose="05000000000000000000" pitchFamily="2" charset="2"/>
              <a:buChar char="Ø"/>
            </a:pPr>
            <a:r>
              <a:rPr lang="vi-VN" b="0" i="0" dirty="0">
                <a:solidFill>
                  <a:srgbClr val="1B1B1B"/>
                </a:solidFill>
                <a:effectLst/>
                <a:latin typeface="+mj-lt"/>
              </a:rPr>
              <a:t>Giảm chi phí kiểm tra vì các khiếm khuyết được nắm bắt trong giai đoạn rất sớm.</a:t>
            </a:r>
          </a:p>
          <a:p>
            <a:pPr marL="342900" indent="-342900" algn="just">
              <a:buFont typeface="Wingdings" panose="05000000000000000000" pitchFamily="2" charset="2"/>
              <a:buChar char="Ø"/>
            </a:pPr>
            <a:r>
              <a:rPr lang="vi-VN" b="0" i="0" dirty="0">
                <a:solidFill>
                  <a:srgbClr val="1B1B1B"/>
                </a:solidFill>
                <a:effectLst/>
                <a:latin typeface="+mj-lt"/>
              </a:rPr>
              <a:t>Cải thiện thiết kế và cho phép tái cấu trúc mã tốt hơn.</a:t>
            </a:r>
          </a:p>
          <a:p>
            <a:pPr marL="342900" indent="-342900" algn="just">
              <a:buFont typeface="Wingdings" panose="05000000000000000000" pitchFamily="2" charset="2"/>
              <a:buChar char="Ø"/>
            </a:pPr>
            <a:r>
              <a:rPr lang="vi-VN" b="0" i="0" dirty="0">
                <a:solidFill>
                  <a:srgbClr val="1B1B1B"/>
                </a:solidFill>
                <a:effectLst/>
                <a:latin typeface="+mj-lt"/>
              </a:rPr>
              <a:t>Kiểm tra đơn vị, khi được tích hợp với bản dựng cũng cho chất lượng của bản dựng.</a:t>
            </a:r>
          </a:p>
        </p:txBody>
      </p:sp>
    </p:spTree>
    <p:extLst>
      <p:ext uri="{BB962C8B-B14F-4D97-AF65-F5344CB8AC3E}">
        <p14:creationId xmlns:p14="http://schemas.microsoft.com/office/powerpoint/2010/main" val="2570896107"/>
      </p:ext>
    </p:extLst>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aa-ET" sz="2800" dirty="0"/>
          </a:p>
        </p:txBody>
      </p:sp>
      <p:sp>
        <p:nvSpPr>
          <p:cNvPr id="6" name="object 3">
            <a:extLst>
              <a:ext uri="{FF2B5EF4-FFF2-40B4-BE49-F238E27FC236}">
                <a16:creationId xmlns:a16="http://schemas.microsoft.com/office/drawing/2014/main" id="{0DF019AE-B3CE-4779-AAE1-85F3BFFE3267}"/>
              </a:ext>
            </a:extLst>
          </p:cNvPr>
          <p:cNvSpPr/>
          <p:nvPr/>
        </p:nvSpPr>
        <p:spPr>
          <a:xfrm>
            <a:off x="3618878" y="1753843"/>
            <a:ext cx="6677025" cy="3638550"/>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509208676"/>
      </p:ext>
    </p:extLst>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aa-ET" sz="2800" dirty="0"/>
          </a:p>
        </p:txBody>
      </p:sp>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5570883" y="1112808"/>
            <a:ext cx="5874026" cy="4692650"/>
          </a:xfrm>
        </p:spPr>
        <p:txBody>
          <a:bodyPr>
            <a:noAutofit/>
          </a:bodyPr>
          <a:lstStyle/>
          <a:p>
            <a:pPr marL="34925" marR="483870" algn="just">
              <a:lnSpc>
                <a:spcPct val="100000"/>
              </a:lnSpc>
              <a:spcBef>
                <a:spcPts val="100"/>
              </a:spcBef>
              <a:tabLst>
                <a:tab pos="377190" algn="l"/>
                <a:tab pos="377825" algn="l"/>
              </a:tabLst>
            </a:pPr>
            <a:r>
              <a:rPr lang="en-US" b="1" spc="-5" dirty="0" err="1">
                <a:solidFill>
                  <a:schemeClr val="tx1"/>
                </a:solidFill>
              </a:rPr>
              <a:t>Kiểm</a:t>
            </a:r>
            <a:r>
              <a:rPr lang="en-US" b="1" spc="-5" dirty="0">
                <a:solidFill>
                  <a:schemeClr val="tx1"/>
                </a:solidFill>
              </a:rPr>
              <a:t> </a:t>
            </a:r>
            <a:r>
              <a:rPr lang="en-US" b="1" spc="-5" dirty="0" err="1">
                <a:solidFill>
                  <a:schemeClr val="tx1"/>
                </a:solidFill>
              </a:rPr>
              <a:t>thử</a:t>
            </a:r>
            <a:r>
              <a:rPr lang="en-US" b="1" spc="-5" dirty="0">
                <a:solidFill>
                  <a:schemeClr val="tx1"/>
                </a:solidFill>
              </a:rPr>
              <a:t> </a:t>
            </a:r>
            <a:r>
              <a:rPr lang="en-US" b="1" spc="-5" dirty="0" err="1">
                <a:solidFill>
                  <a:schemeClr val="tx1"/>
                </a:solidFill>
              </a:rPr>
              <a:t>tích</a:t>
            </a:r>
            <a:r>
              <a:rPr lang="en-US" b="1" spc="-5" dirty="0">
                <a:solidFill>
                  <a:schemeClr val="tx1"/>
                </a:solidFill>
              </a:rPr>
              <a:t> </a:t>
            </a:r>
            <a:r>
              <a:rPr lang="en-US" b="1" spc="-5" dirty="0" err="1">
                <a:solidFill>
                  <a:schemeClr val="tx1"/>
                </a:solidFill>
              </a:rPr>
              <a:t>hợp</a:t>
            </a:r>
            <a:endParaRPr lang="en-US" b="1" spc="-5" dirty="0">
              <a:solidFill>
                <a:schemeClr val="tx1"/>
              </a:solidFill>
            </a:endParaRPr>
          </a:p>
          <a:p>
            <a:pPr marL="377825" marR="483870" indent="-342900" algn="just">
              <a:lnSpc>
                <a:spcPct val="100000"/>
              </a:lnSpc>
              <a:spcBef>
                <a:spcPts val="100"/>
              </a:spcBef>
              <a:buFont typeface="Wingdings" panose="05000000000000000000" pitchFamily="2" charset="2"/>
              <a:buChar char="Ø"/>
              <a:tabLst>
                <a:tab pos="377190" algn="l"/>
                <a:tab pos="377825" algn="l"/>
              </a:tabLst>
            </a:pPr>
            <a:r>
              <a:rPr lang="vi-VN" spc="-5" dirty="0">
                <a:solidFill>
                  <a:schemeClr val="tx1"/>
                </a:solidFill>
              </a:rPr>
              <a:t>Kiểm </a:t>
            </a:r>
            <a:r>
              <a:rPr lang="vi-VN" dirty="0">
                <a:solidFill>
                  <a:schemeClr val="tx1"/>
                </a:solidFill>
              </a:rPr>
              <a:t>thử tích </a:t>
            </a:r>
            <a:r>
              <a:rPr lang="vi-VN" spc="-5" dirty="0">
                <a:solidFill>
                  <a:schemeClr val="tx1"/>
                </a:solidFill>
              </a:rPr>
              <a:t>hợp nhằm nhận được </a:t>
            </a:r>
            <a:r>
              <a:rPr lang="vi-VN" dirty="0">
                <a:solidFill>
                  <a:schemeClr val="tx1"/>
                </a:solidFill>
              </a:rPr>
              <a:t>một </a:t>
            </a:r>
            <a:r>
              <a:rPr lang="vi-VN" spc="-5" dirty="0">
                <a:solidFill>
                  <a:schemeClr val="tx1"/>
                </a:solidFill>
              </a:rPr>
              <a:t>bộ phận </a:t>
            </a:r>
            <a:r>
              <a:rPr lang="vi-VN" dirty="0">
                <a:solidFill>
                  <a:schemeClr val="tx1"/>
                </a:solidFill>
              </a:rPr>
              <a:t>chức  </a:t>
            </a:r>
            <a:r>
              <a:rPr lang="vi-VN" spc="-5" dirty="0">
                <a:solidFill>
                  <a:schemeClr val="tx1"/>
                </a:solidFill>
              </a:rPr>
              <a:t>năng hay </a:t>
            </a:r>
            <a:r>
              <a:rPr lang="vi-VN" dirty="0">
                <a:solidFill>
                  <a:schemeClr val="tx1"/>
                </a:solidFill>
              </a:rPr>
              <a:t>một </a:t>
            </a:r>
            <a:r>
              <a:rPr lang="vi-VN" spc="-5" dirty="0">
                <a:solidFill>
                  <a:schemeClr val="tx1"/>
                </a:solidFill>
              </a:rPr>
              <a:t>hệ </a:t>
            </a:r>
            <a:r>
              <a:rPr lang="vi-VN" dirty="0">
                <a:solidFill>
                  <a:schemeClr val="tx1"/>
                </a:solidFill>
              </a:rPr>
              <a:t>con</a:t>
            </a:r>
            <a:r>
              <a:rPr lang="vi-VN" spc="30" dirty="0">
                <a:solidFill>
                  <a:schemeClr val="tx1"/>
                </a:solidFill>
              </a:rPr>
              <a:t> </a:t>
            </a:r>
            <a:r>
              <a:rPr lang="vi-VN" dirty="0">
                <a:solidFill>
                  <a:schemeClr val="tx1"/>
                </a:solidFill>
              </a:rPr>
              <a:t>tốt</a:t>
            </a:r>
          </a:p>
          <a:p>
            <a:pPr marL="377825" indent="-342900" algn="just">
              <a:lnSpc>
                <a:spcPct val="100000"/>
              </a:lnSpc>
              <a:spcBef>
                <a:spcPts val="580"/>
              </a:spcBef>
              <a:buFont typeface="Wingdings" panose="05000000000000000000" pitchFamily="2" charset="2"/>
              <a:buChar char="Ø"/>
              <a:tabLst>
                <a:tab pos="377190" algn="l"/>
                <a:tab pos="377825" algn="l"/>
              </a:tabLst>
            </a:pPr>
            <a:r>
              <a:rPr lang="vi-VN" spc="-5" dirty="0">
                <a:solidFill>
                  <a:schemeClr val="tx1"/>
                </a:solidFill>
              </a:rPr>
              <a:t>Là </a:t>
            </a:r>
            <a:r>
              <a:rPr lang="vi-VN" dirty="0">
                <a:solidFill>
                  <a:schemeClr val="tx1"/>
                </a:solidFill>
              </a:rPr>
              <a:t>một kỹ thuật có tính </a:t>
            </a:r>
            <a:r>
              <a:rPr lang="vi-VN" spc="-5" dirty="0">
                <a:solidFill>
                  <a:schemeClr val="tx1"/>
                </a:solidFill>
              </a:rPr>
              <a:t>hệ thống để </a:t>
            </a:r>
            <a:r>
              <a:rPr lang="vi-VN" spc="-10" dirty="0">
                <a:solidFill>
                  <a:schemeClr val="tx1"/>
                </a:solidFill>
              </a:rPr>
              <a:t>xây </a:t>
            </a:r>
            <a:r>
              <a:rPr lang="vi-VN" spc="-5" dirty="0">
                <a:solidFill>
                  <a:schemeClr val="tx1"/>
                </a:solidFill>
              </a:rPr>
              <a:t>dựng </a:t>
            </a:r>
            <a:r>
              <a:rPr lang="vi-VN" dirty="0">
                <a:solidFill>
                  <a:schemeClr val="tx1"/>
                </a:solidFill>
              </a:rPr>
              <a:t>cấu trúc</a:t>
            </a:r>
            <a:r>
              <a:rPr lang="vi-VN" spc="-60" dirty="0">
                <a:solidFill>
                  <a:schemeClr val="tx1"/>
                </a:solidFill>
              </a:rPr>
              <a:t> </a:t>
            </a:r>
            <a:r>
              <a:rPr lang="vi-VN" dirty="0">
                <a:solidFill>
                  <a:schemeClr val="tx1"/>
                </a:solidFill>
              </a:rPr>
              <a:t>của</a:t>
            </a:r>
            <a:r>
              <a:rPr lang="en-US" dirty="0">
                <a:solidFill>
                  <a:schemeClr val="tx1"/>
                </a:solidFill>
              </a:rPr>
              <a:t> </a:t>
            </a:r>
            <a:r>
              <a:rPr lang="vi-VN" dirty="0">
                <a:solidFill>
                  <a:schemeClr val="tx1"/>
                </a:solidFill>
              </a:rPr>
              <a:t>chương</a:t>
            </a:r>
            <a:r>
              <a:rPr lang="vi-VN" spc="5" dirty="0">
                <a:solidFill>
                  <a:schemeClr val="tx1"/>
                </a:solidFill>
              </a:rPr>
              <a:t> </a:t>
            </a:r>
            <a:r>
              <a:rPr lang="vi-VN" spc="20" dirty="0">
                <a:solidFill>
                  <a:schemeClr val="tx1"/>
                </a:solidFill>
              </a:rPr>
              <a:t>trình</a:t>
            </a:r>
          </a:p>
          <a:p>
            <a:pPr marL="377825" marR="19050" indent="-342900" algn="just">
              <a:lnSpc>
                <a:spcPct val="100000"/>
              </a:lnSpc>
              <a:spcBef>
                <a:spcPts val="575"/>
              </a:spcBef>
              <a:buFont typeface="Wingdings" panose="05000000000000000000" pitchFamily="2" charset="2"/>
              <a:buChar char="Ø"/>
              <a:tabLst>
                <a:tab pos="377190" algn="l"/>
                <a:tab pos="377825" algn="l"/>
              </a:tabLst>
            </a:pPr>
            <a:r>
              <a:rPr lang="vi-VN" dirty="0">
                <a:solidFill>
                  <a:schemeClr val="tx1"/>
                </a:solidFill>
              </a:rPr>
              <a:t>Từ các </a:t>
            </a:r>
            <a:r>
              <a:rPr lang="vi-VN" spc="-5" dirty="0">
                <a:solidFill>
                  <a:schemeClr val="tx1"/>
                </a:solidFill>
              </a:rPr>
              <a:t>module đã qua </a:t>
            </a:r>
            <a:r>
              <a:rPr lang="vi-VN" dirty="0">
                <a:solidFill>
                  <a:schemeClr val="tx1"/>
                </a:solidFill>
              </a:rPr>
              <a:t>kiểm thử </a:t>
            </a:r>
            <a:r>
              <a:rPr lang="vi-VN" spc="-5" dirty="0">
                <a:solidFill>
                  <a:schemeClr val="tx1"/>
                </a:solidFill>
              </a:rPr>
              <a:t>đơn </a:t>
            </a:r>
            <a:r>
              <a:rPr lang="vi-VN" dirty="0">
                <a:solidFill>
                  <a:schemeClr val="tx1"/>
                </a:solidFill>
              </a:rPr>
              <a:t>vị, </a:t>
            </a:r>
            <a:r>
              <a:rPr lang="vi-VN" spc="-10" dirty="0">
                <a:solidFill>
                  <a:schemeClr val="tx1"/>
                </a:solidFill>
              </a:rPr>
              <a:t>xây </a:t>
            </a:r>
            <a:r>
              <a:rPr lang="vi-VN" spc="-5" dirty="0">
                <a:solidFill>
                  <a:schemeClr val="tx1"/>
                </a:solidFill>
              </a:rPr>
              <a:t>dựng </a:t>
            </a:r>
            <a:r>
              <a:rPr lang="vi-VN" dirty="0">
                <a:solidFill>
                  <a:schemeClr val="tx1"/>
                </a:solidFill>
              </a:rPr>
              <a:t>cấu </a:t>
            </a:r>
            <a:r>
              <a:rPr lang="vi-VN" spc="-5" dirty="0">
                <a:solidFill>
                  <a:schemeClr val="tx1"/>
                </a:solidFill>
              </a:rPr>
              <a:t>trúc  chương </a:t>
            </a:r>
            <a:r>
              <a:rPr lang="vi-VN" spc="20" dirty="0">
                <a:solidFill>
                  <a:schemeClr val="tx1"/>
                </a:solidFill>
              </a:rPr>
              <a:t>trình </a:t>
            </a:r>
            <a:r>
              <a:rPr lang="vi-VN" spc="-5" dirty="0">
                <a:solidFill>
                  <a:schemeClr val="tx1"/>
                </a:solidFill>
              </a:rPr>
              <a:t>đảm bảo </a:t>
            </a:r>
            <a:r>
              <a:rPr lang="vi-VN" dirty="0">
                <a:solidFill>
                  <a:schemeClr val="tx1"/>
                </a:solidFill>
              </a:rPr>
              <a:t>tuân theo </a:t>
            </a:r>
            <a:r>
              <a:rPr lang="vi-VN" spc="-5" dirty="0">
                <a:solidFill>
                  <a:schemeClr val="tx1"/>
                </a:solidFill>
              </a:rPr>
              <a:t>thiết</a:t>
            </a:r>
            <a:r>
              <a:rPr lang="vi-VN" spc="-40" dirty="0">
                <a:solidFill>
                  <a:schemeClr val="tx1"/>
                </a:solidFill>
              </a:rPr>
              <a:t> </a:t>
            </a:r>
            <a:r>
              <a:rPr lang="vi-VN" dirty="0">
                <a:solidFill>
                  <a:schemeClr val="tx1"/>
                </a:solidFill>
              </a:rPr>
              <a:t>kế</a:t>
            </a:r>
          </a:p>
          <a:p>
            <a:pPr marL="377825" indent="-342900" algn="just">
              <a:lnSpc>
                <a:spcPct val="100000"/>
              </a:lnSpc>
              <a:spcBef>
                <a:spcPts val="580"/>
              </a:spcBef>
              <a:buFont typeface="Wingdings" panose="05000000000000000000" pitchFamily="2" charset="2"/>
              <a:buChar char="Ø"/>
              <a:tabLst>
                <a:tab pos="377190" algn="l"/>
                <a:tab pos="377825" algn="l"/>
              </a:tabLst>
            </a:pPr>
            <a:r>
              <a:rPr lang="vi-VN" dirty="0">
                <a:solidFill>
                  <a:schemeClr val="tx1"/>
                </a:solidFill>
                <a:latin typeface="Arial"/>
                <a:cs typeface="Arial"/>
              </a:rPr>
              <a:t>Tích hợp từng </a:t>
            </a:r>
            <a:r>
              <a:rPr lang="vi-VN" spc="-5" dirty="0">
                <a:solidFill>
                  <a:schemeClr val="tx1"/>
                </a:solidFill>
                <a:latin typeface="Arial"/>
                <a:cs typeface="Arial"/>
              </a:rPr>
              <a:t>bước</a:t>
            </a:r>
            <a:r>
              <a:rPr lang="vi-VN" spc="-5" dirty="0">
                <a:solidFill>
                  <a:schemeClr val="tx1"/>
                </a:solidFill>
              </a:rPr>
              <a:t>. Theo </a:t>
            </a:r>
            <a:r>
              <a:rPr lang="vi-VN" dirty="0">
                <a:solidFill>
                  <a:schemeClr val="tx1"/>
                </a:solidFill>
              </a:rPr>
              <a:t>cách </a:t>
            </a:r>
            <a:r>
              <a:rPr lang="vi-VN" spc="-5" dirty="0">
                <a:solidFill>
                  <a:schemeClr val="tx1"/>
                </a:solidFill>
              </a:rPr>
              <a:t>này </a:t>
            </a:r>
            <a:r>
              <a:rPr lang="vi-VN" dirty="0">
                <a:solidFill>
                  <a:schemeClr val="tx1"/>
                </a:solidFill>
              </a:rPr>
              <a:t>có </a:t>
            </a:r>
            <a:r>
              <a:rPr lang="vi-VN" spc="-5" dirty="0">
                <a:solidFill>
                  <a:schemeClr val="tx1"/>
                </a:solidFill>
              </a:rPr>
              <a:t>3 chiến</a:t>
            </a:r>
            <a:r>
              <a:rPr lang="vi-VN" spc="-50" dirty="0">
                <a:solidFill>
                  <a:schemeClr val="tx1"/>
                </a:solidFill>
              </a:rPr>
              <a:t> </a:t>
            </a:r>
            <a:r>
              <a:rPr lang="vi-VN" spc="-5" dirty="0">
                <a:solidFill>
                  <a:schemeClr val="tx1"/>
                </a:solidFill>
              </a:rPr>
              <a:t>lược:</a:t>
            </a:r>
          </a:p>
          <a:p>
            <a:pPr marL="778510" lvl="1" indent="-287020" algn="just">
              <a:lnSpc>
                <a:spcPct val="100000"/>
              </a:lnSpc>
              <a:spcBef>
                <a:spcPts val="575"/>
              </a:spcBef>
              <a:buChar char="–"/>
              <a:tabLst>
                <a:tab pos="779145" algn="l"/>
              </a:tabLst>
            </a:pPr>
            <a:r>
              <a:rPr lang="vi-VN" sz="2000" dirty="0">
                <a:latin typeface="Arial"/>
                <a:cs typeface="Arial"/>
              </a:rPr>
              <a:t>Tích </a:t>
            </a:r>
            <a:r>
              <a:rPr lang="vi-VN" sz="2000" spc="-5" dirty="0">
                <a:latin typeface="Arial"/>
                <a:cs typeface="Arial"/>
              </a:rPr>
              <a:t>hợp </a:t>
            </a:r>
            <a:r>
              <a:rPr lang="vi-VN" sz="2000" dirty="0">
                <a:latin typeface="Arial"/>
                <a:cs typeface="Arial"/>
              </a:rPr>
              <a:t>từ </a:t>
            </a:r>
            <a:r>
              <a:rPr lang="vi-VN" sz="2000" spc="-5" dirty="0">
                <a:latin typeface="Arial"/>
                <a:cs typeface="Arial"/>
              </a:rPr>
              <a:t>dưới lên </a:t>
            </a:r>
            <a:r>
              <a:rPr lang="vi-VN" sz="2000" dirty="0">
                <a:latin typeface="Arial"/>
                <a:cs typeface="Arial"/>
              </a:rPr>
              <a:t>(bottom-up</a:t>
            </a:r>
            <a:r>
              <a:rPr lang="vi-VN" sz="2000" spc="-10" dirty="0">
                <a:latin typeface="Arial"/>
                <a:cs typeface="Arial"/>
              </a:rPr>
              <a:t> </a:t>
            </a:r>
            <a:r>
              <a:rPr lang="vi-VN" sz="2000" spc="-5" dirty="0">
                <a:latin typeface="Arial"/>
                <a:cs typeface="Arial"/>
              </a:rPr>
              <a:t>testing)</a:t>
            </a:r>
            <a:endParaRPr lang="vi-VN" sz="2000" dirty="0">
              <a:latin typeface="Arial"/>
              <a:cs typeface="Arial"/>
            </a:endParaRPr>
          </a:p>
          <a:p>
            <a:pPr marL="778510" lvl="1" indent="-287020" algn="just">
              <a:lnSpc>
                <a:spcPct val="100000"/>
              </a:lnSpc>
              <a:spcBef>
                <a:spcPts val="580"/>
              </a:spcBef>
              <a:buChar char="–"/>
              <a:tabLst>
                <a:tab pos="779145" algn="l"/>
              </a:tabLst>
            </a:pPr>
            <a:r>
              <a:rPr lang="vi-VN" sz="2000" dirty="0">
                <a:latin typeface="Arial"/>
                <a:cs typeface="Arial"/>
              </a:rPr>
              <a:t>Tích </a:t>
            </a:r>
            <a:r>
              <a:rPr lang="vi-VN" sz="2000" spc="-5" dirty="0">
                <a:latin typeface="Arial"/>
                <a:cs typeface="Arial"/>
              </a:rPr>
              <a:t>hợp </a:t>
            </a:r>
            <a:r>
              <a:rPr lang="vi-VN" sz="2000" dirty="0">
                <a:latin typeface="Arial"/>
                <a:cs typeface="Arial"/>
              </a:rPr>
              <a:t>từ trên </a:t>
            </a:r>
            <a:r>
              <a:rPr lang="vi-VN" sz="2000" spc="-10" dirty="0">
                <a:latin typeface="Arial"/>
                <a:cs typeface="Arial"/>
              </a:rPr>
              <a:t>xuống </a:t>
            </a:r>
            <a:r>
              <a:rPr lang="vi-VN" sz="2000" spc="-5" dirty="0">
                <a:latin typeface="Arial"/>
                <a:cs typeface="Arial"/>
              </a:rPr>
              <a:t>(top-down</a:t>
            </a:r>
            <a:r>
              <a:rPr lang="vi-VN" sz="2000" spc="20" dirty="0">
                <a:latin typeface="Arial"/>
                <a:cs typeface="Arial"/>
              </a:rPr>
              <a:t> </a:t>
            </a:r>
            <a:r>
              <a:rPr lang="vi-VN" sz="2000" spc="-5" dirty="0">
                <a:latin typeface="Arial"/>
                <a:cs typeface="Arial"/>
              </a:rPr>
              <a:t>testing)</a:t>
            </a:r>
            <a:endParaRPr lang="vi-VN" sz="2000" dirty="0">
              <a:latin typeface="Arial"/>
              <a:cs typeface="Arial"/>
            </a:endParaRPr>
          </a:p>
          <a:p>
            <a:pPr marL="778510" lvl="1" indent="-287020" algn="just">
              <a:lnSpc>
                <a:spcPct val="100000"/>
              </a:lnSpc>
              <a:spcBef>
                <a:spcPts val="575"/>
              </a:spcBef>
              <a:buChar char="–"/>
              <a:tabLst>
                <a:tab pos="779145" algn="l"/>
              </a:tabLst>
            </a:pPr>
            <a:r>
              <a:rPr lang="vi-VN" sz="2000" spc="-5" dirty="0">
                <a:latin typeface="Arial"/>
                <a:cs typeface="Arial"/>
              </a:rPr>
              <a:t>Kết hợp 2 chiến lược </a:t>
            </a:r>
            <a:r>
              <a:rPr lang="vi-VN" sz="2000" dirty="0">
                <a:latin typeface="Arial"/>
                <a:cs typeface="Arial"/>
              </a:rPr>
              <a:t>trên </a:t>
            </a:r>
            <a:r>
              <a:rPr lang="vi-VN" sz="2000" spc="-5" dirty="0">
                <a:latin typeface="Arial"/>
                <a:cs typeface="Arial"/>
              </a:rPr>
              <a:t>(sandwich</a:t>
            </a:r>
            <a:r>
              <a:rPr lang="vi-VN" sz="2000" spc="45" dirty="0">
                <a:latin typeface="Arial"/>
                <a:cs typeface="Arial"/>
              </a:rPr>
              <a:t> </a:t>
            </a:r>
            <a:r>
              <a:rPr lang="vi-VN" sz="2000" spc="-5" dirty="0">
                <a:latin typeface="Arial"/>
                <a:cs typeface="Arial"/>
              </a:rPr>
              <a:t>testing)</a:t>
            </a:r>
            <a:endParaRPr lang="vi-VN" sz="2000" dirty="0">
              <a:latin typeface="Arial"/>
              <a:cs typeface="Arial"/>
            </a:endParaRPr>
          </a:p>
        </p:txBody>
      </p:sp>
      <p:sp>
        <p:nvSpPr>
          <p:cNvPr id="4" name="object 3">
            <a:extLst>
              <a:ext uri="{FF2B5EF4-FFF2-40B4-BE49-F238E27FC236}">
                <a16:creationId xmlns:a16="http://schemas.microsoft.com/office/drawing/2014/main" id="{E5507D1E-98A1-4C88-84BF-BFEBA872F624}"/>
              </a:ext>
            </a:extLst>
          </p:cNvPr>
          <p:cNvSpPr/>
          <p:nvPr/>
        </p:nvSpPr>
        <p:spPr>
          <a:xfrm>
            <a:off x="664265" y="1490869"/>
            <a:ext cx="4320209" cy="3051314"/>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587989083"/>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aa-ET" sz="2800" dirty="0"/>
          </a:p>
        </p:txBody>
      </p:sp>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2991677" y="1112808"/>
            <a:ext cx="8453231" cy="4692650"/>
          </a:xfrm>
        </p:spPr>
        <p:txBody>
          <a:bodyPr>
            <a:noAutofit/>
          </a:bodyPr>
          <a:lstStyle/>
          <a:p>
            <a:pPr marL="12700" algn="just">
              <a:lnSpc>
                <a:spcPct val="100000"/>
              </a:lnSpc>
              <a:spcBef>
                <a:spcPts val="675"/>
              </a:spcBef>
              <a:tabLst>
                <a:tab pos="354965" algn="l"/>
                <a:tab pos="355600" algn="l"/>
              </a:tabLst>
            </a:pPr>
            <a:r>
              <a:rPr lang="vi-VN" b="1" spc="-5" dirty="0">
                <a:solidFill>
                  <a:schemeClr val="tx1"/>
                </a:solidFill>
                <a:latin typeface="Arial"/>
                <a:cs typeface="Arial"/>
              </a:rPr>
              <a:t>Kiểm </a:t>
            </a:r>
            <a:r>
              <a:rPr lang="vi-VN" b="1" dirty="0">
                <a:solidFill>
                  <a:schemeClr val="tx1"/>
                </a:solidFill>
                <a:latin typeface="Arial"/>
                <a:cs typeface="Arial"/>
              </a:rPr>
              <a:t>thử </a:t>
            </a:r>
            <a:r>
              <a:rPr lang="vi-VN" b="1" spc="-5" dirty="0">
                <a:solidFill>
                  <a:schemeClr val="tx1"/>
                </a:solidFill>
                <a:latin typeface="Arial"/>
                <a:cs typeface="Arial"/>
              </a:rPr>
              <a:t>hệ</a:t>
            </a:r>
            <a:r>
              <a:rPr lang="vi-VN" b="1" spc="5" dirty="0">
                <a:solidFill>
                  <a:schemeClr val="tx1"/>
                </a:solidFill>
                <a:latin typeface="Arial"/>
                <a:cs typeface="Arial"/>
              </a:rPr>
              <a:t> </a:t>
            </a:r>
            <a:r>
              <a:rPr lang="vi-VN" b="1" dirty="0">
                <a:solidFill>
                  <a:schemeClr val="tx1"/>
                </a:solidFill>
                <a:latin typeface="Arial"/>
                <a:cs typeface="Arial"/>
              </a:rPr>
              <a:t>thống:</a:t>
            </a:r>
          </a:p>
          <a:p>
            <a:pPr marL="756285" marR="5080" lvl="1" indent="-287020" algn="just">
              <a:lnSpc>
                <a:spcPct val="100000"/>
              </a:lnSpc>
              <a:spcBef>
                <a:spcPts val="575"/>
              </a:spcBef>
              <a:buChar char="–"/>
              <a:tabLst>
                <a:tab pos="756920" algn="l"/>
              </a:tabLst>
            </a:pPr>
            <a:r>
              <a:rPr lang="vi-VN" sz="2000" spc="30" dirty="0">
                <a:latin typeface="Arial"/>
                <a:cs typeface="Arial"/>
              </a:rPr>
              <a:t>Tìm </a:t>
            </a:r>
            <a:r>
              <a:rPr lang="vi-VN" sz="2000" spc="-5" dirty="0">
                <a:latin typeface="Arial"/>
                <a:cs typeface="Arial"/>
              </a:rPr>
              <a:t>kiếm </a:t>
            </a:r>
            <a:r>
              <a:rPr lang="vi-VN" sz="2000" dirty="0">
                <a:latin typeface="Arial"/>
                <a:cs typeface="Arial"/>
              </a:rPr>
              <a:t>các </a:t>
            </a:r>
            <a:r>
              <a:rPr lang="vi-VN" sz="2000" spc="-5" dirty="0">
                <a:latin typeface="Arial"/>
                <a:cs typeface="Arial"/>
              </a:rPr>
              <a:t>lỗi, nhưng trọng </a:t>
            </a:r>
            <a:r>
              <a:rPr lang="vi-VN" sz="2000" dirty="0">
                <a:latin typeface="Arial"/>
                <a:cs typeface="Arial"/>
              </a:rPr>
              <a:t>tâm </a:t>
            </a:r>
            <a:r>
              <a:rPr lang="vi-VN" sz="2000" spc="-5" dirty="0">
                <a:latin typeface="Arial"/>
                <a:cs typeface="Arial"/>
              </a:rPr>
              <a:t>là đánh giá </a:t>
            </a:r>
            <a:r>
              <a:rPr lang="vi-VN" sz="2000" dirty="0">
                <a:latin typeface="Arial"/>
                <a:cs typeface="Arial"/>
              </a:rPr>
              <a:t>về </a:t>
            </a:r>
            <a:r>
              <a:rPr lang="vi-VN" sz="2000" spc="-5" dirty="0">
                <a:latin typeface="Arial"/>
                <a:cs typeface="Arial"/>
              </a:rPr>
              <a:t>hoạt  động, </a:t>
            </a:r>
            <a:r>
              <a:rPr lang="vi-VN" sz="2000" dirty="0">
                <a:latin typeface="Arial"/>
                <a:cs typeface="Arial"/>
              </a:rPr>
              <a:t>thao </a:t>
            </a:r>
            <a:r>
              <a:rPr lang="vi-VN" sz="2000" spc="-5" dirty="0">
                <a:latin typeface="Arial"/>
                <a:cs typeface="Arial"/>
              </a:rPr>
              <a:t>tác, </a:t>
            </a:r>
            <a:r>
              <a:rPr lang="vi-VN" sz="2000" dirty="0">
                <a:latin typeface="Arial"/>
                <a:cs typeface="Arial"/>
              </a:rPr>
              <a:t>sự tin cậy và </a:t>
            </a:r>
            <a:r>
              <a:rPr lang="vi-VN" sz="2000" spc="-5" dirty="0">
                <a:latin typeface="Arial"/>
                <a:cs typeface="Arial"/>
              </a:rPr>
              <a:t>các </a:t>
            </a:r>
            <a:r>
              <a:rPr lang="vi-VN" sz="2000" dirty="0">
                <a:latin typeface="Arial"/>
                <a:cs typeface="Arial"/>
              </a:rPr>
              <a:t>yêu cầu khác </a:t>
            </a:r>
            <a:r>
              <a:rPr lang="vi-VN" sz="2000" spc="-10" dirty="0">
                <a:latin typeface="Arial"/>
                <a:cs typeface="Arial"/>
              </a:rPr>
              <a:t>liên  </a:t>
            </a:r>
            <a:r>
              <a:rPr lang="vi-VN" sz="2000" spc="-5" dirty="0">
                <a:latin typeface="Arial"/>
                <a:cs typeface="Arial"/>
              </a:rPr>
              <a:t>quan đến </a:t>
            </a:r>
            <a:r>
              <a:rPr lang="vi-VN" sz="2000" dirty="0">
                <a:latin typeface="Arial"/>
                <a:cs typeface="Arial"/>
              </a:rPr>
              <a:t>chất </a:t>
            </a:r>
            <a:r>
              <a:rPr lang="vi-VN" sz="2000" spc="-5" dirty="0">
                <a:latin typeface="Arial"/>
                <a:cs typeface="Arial"/>
              </a:rPr>
              <a:t>lượng </a:t>
            </a:r>
            <a:r>
              <a:rPr lang="vi-VN" sz="2000" dirty="0">
                <a:latin typeface="Arial"/>
                <a:cs typeface="Arial"/>
              </a:rPr>
              <a:t>của toàn </a:t>
            </a:r>
            <a:r>
              <a:rPr lang="vi-VN" sz="2000" spc="-5" dirty="0">
                <a:latin typeface="Arial"/>
                <a:cs typeface="Arial"/>
              </a:rPr>
              <a:t>hệ</a:t>
            </a:r>
            <a:r>
              <a:rPr lang="vi-VN" sz="2000" spc="15" dirty="0">
                <a:latin typeface="Arial"/>
                <a:cs typeface="Arial"/>
              </a:rPr>
              <a:t> </a:t>
            </a:r>
            <a:r>
              <a:rPr lang="vi-VN" sz="2000" dirty="0">
                <a:latin typeface="Arial"/>
                <a:cs typeface="Arial"/>
              </a:rPr>
              <a:t>thống</a:t>
            </a:r>
          </a:p>
          <a:p>
            <a:pPr marL="756285" marR="106680" lvl="1" indent="-287020" algn="just">
              <a:lnSpc>
                <a:spcPct val="100000"/>
              </a:lnSpc>
              <a:spcBef>
                <a:spcPts val="580"/>
              </a:spcBef>
              <a:buChar char="–"/>
              <a:tabLst>
                <a:tab pos="756920" algn="l"/>
              </a:tabLst>
            </a:pPr>
            <a:r>
              <a:rPr lang="vi-VN" sz="2000" dirty="0">
                <a:latin typeface="Arial"/>
                <a:cs typeface="Arial"/>
              </a:rPr>
              <a:t>Mức </a:t>
            </a:r>
            <a:r>
              <a:rPr lang="vi-VN" sz="2000" spc="-5" dirty="0">
                <a:latin typeface="Arial"/>
                <a:cs typeface="Arial"/>
              </a:rPr>
              <a:t>kiểm </a:t>
            </a:r>
            <a:r>
              <a:rPr lang="vi-VN" sz="2000" dirty="0">
                <a:latin typeface="Arial"/>
                <a:cs typeface="Arial"/>
              </a:rPr>
              <a:t>thử </a:t>
            </a:r>
            <a:r>
              <a:rPr lang="vi-VN" sz="2000" spc="-5" dirty="0">
                <a:latin typeface="Arial"/>
                <a:cs typeface="Arial"/>
              </a:rPr>
              <a:t>này đặc biệt </a:t>
            </a:r>
            <a:r>
              <a:rPr lang="vi-VN" sz="2000" dirty="0">
                <a:latin typeface="Arial"/>
                <a:cs typeface="Arial"/>
              </a:rPr>
              <a:t>thích </a:t>
            </a:r>
            <a:r>
              <a:rPr lang="vi-VN" sz="2000" spc="-5" dirty="0">
                <a:latin typeface="Arial"/>
                <a:cs typeface="Arial"/>
              </a:rPr>
              <a:t>hợp </a:t>
            </a:r>
            <a:r>
              <a:rPr lang="vi-VN" sz="2000" dirty="0">
                <a:latin typeface="Arial"/>
                <a:cs typeface="Arial"/>
              </a:rPr>
              <a:t>cho việc </a:t>
            </a:r>
            <a:r>
              <a:rPr lang="vi-VN" sz="2000" spc="-5" dirty="0">
                <a:latin typeface="Arial"/>
                <a:cs typeface="Arial"/>
              </a:rPr>
              <a:t>phát  hiện lỗi giao </a:t>
            </a:r>
            <a:r>
              <a:rPr lang="vi-VN" sz="2000" dirty="0">
                <a:latin typeface="Arial"/>
                <a:cs typeface="Arial"/>
              </a:rPr>
              <a:t>tiếp với </a:t>
            </a:r>
            <a:r>
              <a:rPr lang="vi-VN" sz="2000" spc="-5" dirty="0">
                <a:latin typeface="Arial"/>
                <a:cs typeface="Arial"/>
              </a:rPr>
              <a:t>phần </a:t>
            </a:r>
            <a:r>
              <a:rPr lang="vi-VN" sz="2000" dirty="0">
                <a:latin typeface="Arial"/>
                <a:cs typeface="Arial"/>
              </a:rPr>
              <a:t>mềm </a:t>
            </a:r>
            <a:r>
              <a:rPr lang="vi-VN" sz="2000" spc="-5" dirty="0">
                <a:latin typeface="Arial"/>
                <a:cs typeface="Arial"/>
              </a:rPr>
              <a:t>hoặc phần </a:t>
            </a:r>
            <a:r>
              <a:rPr lang="vi-VN" sz="2000" dirty="0">
                <a:latin typeface="Arial"/>
                <a:cs typeface="Arial"/>
              </a:rPr>
              <a:t>cứng </a:t>
            </a:r>
            <a:r>
              <a:rPr lang="vi-VN" sz="2000" spc="-5" dirty="0">
                <a:latin typeface="Arial"/>
                <a:cs typeface="Arial"/>
              </a:rPr>
              <a:t>bên  ngoài, chẳng hạn </a:t>
            </a:r>
            <a:r>
              <a:rPr lang="vi-VN" sz="2000" dirty="0">
                <a:latin typeface="Arial"/>
                <a:cs typeface="Arial"/>
              </a:rPr>
              <a:t>các </a:t>
            </a:r>
            <a:r>
              <a:rPr lang="vi-VN" sz="2000" spc="-5" dirty="0">
                <a:latin typeface="Arial"/>
                <a:cs typeface="Arial"/>
              </a:rPr>
              <a:t>lỗi </a:t>
            </a:r>
            <a:r>
              <a:rPr lang="vi-VN" sz="2000" dirty="0">
                <a:latin typeface="Arial"/>
                <a:cs typeface="Arial"/>
              </a:rPr>
              <a:t>"tắc </a:t>
            </a:r>
            <a:r>
              <a:rPr lang="vi-VN" sz="2000" spc="-5" dirty="0">
                <a:latin typeface="Arial"/>
                <a:cs typeface="Arial"/>
              </a:rPr>
              <a:t>nghẽn" (deadlock) hoặc  chiếm dụng bộ</a:t>
            </a:r>
            <a:r>
              <a:rPr lang="vi-VN" sz="2000" spc="25" dirty="0">
                <a:latin typeface="Arial"/>
                <a:cs typeface="Arial"/>
              </a:rPr>
              <a:t> </a:t>
            </a:r>
            <a:r>
              <a:rPr lang="vi-VN" sz="2000" spc="-5" dirty="0">
                <a:latin typeface="Arial"/>
                <a:cs typeface="Arial"/>
              </a:rPr>
              <a:t>nhớ</a:t>
            </a:r>
            <a:endParaRPr lang="vi-VN" sz="2000" dirty="0">
              <a:latin typeface="Arial"/>
              <a:cs typeface="Arial"/>
            </a:endParaRPr>
          </a:p>
          <a:p>
            <a:pPr marL="756285" lvl="1" indent="-287020" algn="just">
              <a:lnSpc>
                <a:spcPct val="100000"/>
              </a:lnSpc>
              <a:spcBef>
                <a:spcPts val="580"/>
              </a:spcBef>
              <a:buChar char="–"/>
              <a:tabLst>
                <a:tab pos="756920" algn="l"/>
              </a:tabLst>
            </a:pPr>
            <a:r>
              <a:rPr lang="vi-VN" sz="2000" spc="-10" dirty="0">
                <a:latin typeface="Arial"/>
                <a:cs typeface="Arial"/>
              </a:rPr>
              <a:t>Đòi </a:t>
            </a:r>
            <a:r>
              <a:rPr lang="vi-VN" sz="2000" spc="-5" dirty="0">
                <a:latin typeface="Arial"/>
                <a:cs typeface="Arial"/>
              </a:rPr>
              <a:t>hỏi nhiều </a:t>
            </a:r>
            <a:r>
              <a:rPr lang="vi-VN" sz="2000" dirty="0">
                <a:latin typeface="Arial"/>
                <a:cs typeface="Arial"/>
              </a:rPr>
              <a:t>thời </a:t>
            </a:r>
            <a:r>
              <a:rPr lang="vi-VN" sz="2000" spc="-5" dirty="0">
                <a:latin typeface="Arial"/>
                <a:cs typeface="Arial"/>
              </a:rPr>
              <a:t>gian, </a:t>
            </a:r>
            <a:r>
              <a:rPr lang="vi-VN" sz="2000" dirty="0">
                <a:latin typeface="Arial"/>
                <a:cs typeface="Arial"/>
              </a:rPr>
              <a:t>công sức, </a:t>
            </a:r>
            <a:r>
              <a:rPr lang="vi-VN" sz="2000" spc="-5" dirty="0">
                <a:latin typeface="Arial"/>
                <a:cs typeface="Arial"/>
              </a:rPr>
              <a:t>thiết</a:t>
            </a:r>
            <a:r>
              <a:rPr lang="vi-VN" sz="2000" spc="40" dirty="0">
                <a:latin typeface="Arial"/>
                <a:cs typeface="Arial"/>
              </a:rPr>
              <a:t> </a:t>
            </a:r>
            <a:r>
              <a:rPr lang="vi-VN" sz="2000" spc="-10" dirty="0">
                <a:latin typeface="Arial"/>
                <a:cs typeface="Arial"/>
              </a:rPr>
              <a:t>bị…</a:t>
            </a:r>
            <a:endParaRPr lang="vi-VN" sz="2000" dirty="0">
              <a:latin typeface="Arial"/>
              <a:cs typeface="Arial"/>
            </a:endParaRPr>
          </a:p>
          <a:p>
            <a:pPr marL="12700" algn="just">
              <a:lnSpc>
                <a:spcPct val="100000"/>
              </a:lnSpc>
              <a:spcBef>
                <a:spcPts val="575"/>
              </a:spcBef>
              <a:tabLst>
                <a:tab pos="354965" algn="l"/>
                <a:tab pos="355600" algn="l"/>
              </a:tabLst>
            </a:pPr>
            <a:r>
              <a:rPr lang="vi-VN" b="1" dirty="0">
                <a:solidFill>
                  <a:schemeClr val="tx1"/>
                </a:solidFill>
                <a:latin typeface="Arial"/>
                <a:cs typeface="Arial"/>
              </a:rPr>
              <a:t>Mục </a:t>
            </a:r>
            <a:r>
              <a:rPr lang="vi-VN" b="1" spc="-5" dirty="0">
                <a:solidFill>
                  <a:schemeClr val="tx1"/>
                </a:solidFill>
                <a:latin typeface="Arial"/>
                <a:cs typeface="Arial"/>
              </a:rPr>
              <a:t>đích</a:t>
            </a:r>
            <a:r>
              <a:rPr lang="vi-VN" spc="-5" dirty="0">
                <a:solidFill>
                  <a:schemeClr val="tx1"/>
                </a:solidFill>
                <a:latin typeface="Arial"/>
                <a:cs typeface="Arial"/>
              </a:rPr>
              <a:t>: kiểm </a:t>
            </a:r>
            <a:r>
              <a:rPr lang="vi-VN" dirty="0">
                <a:solidFill>
                  <a:schemeClr val="tx1"/>
                </a:solidFill>
                <a:latin typeface="Arial"/>
                <a:cs typeface="Arial"/>
              </a:rPr>
              <a:t>thử </a:t>
            </a:r>
            <a:r>
              <a:rPr lang="vi-VN" spc="-5" dirty="0">
                <a:solidFill>
                  <a:schemeClr val="tx1"/>
                </a:solidFill>
                <a:latin typeface="Arial"/>
                <a:cs typeface="Arial"/>
              </a:rPr>
              <a:t>thiết </a:t>
            </a:r>
            <a:r>
              <a:rPr lang="vi-VN" dirty="0">
                <a:solidFill>
                  <a:schemeClr val="tx1"/>
                </a:solidFill>
                <a:latin typeface="Arial"/>
                <a:cs typeface="Arial"/>
              </a:rPr>
              <a:t>kế và toàn </a:t>
            </a:r>
            <a:r>
              <a:rPr lang="vi-VN" spc="-5" dirty="0">
                <a:solidFill>
                  <a:schemeClr val="tx1"/>
                </a:solidFill>
                <a:latin typeface="Arial"/>
                <a:cs typeface="Arial"/>
              </a:rPr>
              <a:t>bộ hệ thống </a:t>
            </a:r>
            <a:r>
              <a:rPr lang="vi-VN" dirty="0">
                <a:solidFill>
                  <a:schemeClr val="tx1"/>
                </a:solidFill>
                <a:latin typeface="Arial"/>
                <a:cs typeface="Arial"/>
              </a:rPr>
              <a:t>(sau</a:t>
            </a:r>
            <a:r>
              <a:rPr lang="vi-VN" spc="-5" dirty="0">
                <a:solidFill>
                  <a:schemeClr val="tx1"/>
                </a:solidFill>
                <a:latin typeface="Arial"/>
                <a:cs typeface="Arial"/>
              </a:rPr>
              <a:t> </a:t>
            </a:r>
            <a:r>
              <a:rPr lang="vi-VN" dirty="0">
                <a:solidFill>
                  <a:schemeClr val="tx1"/>
                </a:solidFill>
                <a:latin typeface="Arial"/>
                <a:cs typeface="Arial"/>
              </a:rPr>
              <a:t>khi</a:t>
            </a:r>
          </a:p>
          <a:p>
            <a:pPr marL="355600" algn="just">
              <a:lnSpc>
                <a:spcPct val="100000"/>
              </a:lnSpc>
            </a:pPr>
            <a:r>
              <a:rPr lang="vi-VN" dirty="0">
                <a:solidFill>
                  <a:schemeClr val="tx1"/>
                </a:solidFill>
                <a:latin typeface="Arial"/>
                <a:cs typeface="Arial"/>
              </a:rPr>
              <a:t>tích </a:t>
            </a:r>
            <a:r>
              <a:rPr lang="vi-VN" spc="-5" dirty="0">
                <a:solidFill>
                  <a:schemeClr val="tx1"/>
                </a:solidFill>
                <a:latin typeface="Arial"/>
                <a:cs typeface="Arial"/>
              </a:rPr>
              <a:t>hợp) </a:t>
            </a:r>
            <a:r>
              <a:rPr lang="vi-VN" dirty="0">
                <a:solidFill>
                  <a:schemeClr val="tx1"/>
                </a:solidFill>
                <a:latin typeface="Arial"/>
                <a:cs typeface="Arial"/>
              </a:rPr>
              <a:t>có thỏa </a:t>
            </a:r>
            <a:r>
              <a:rPr lang="vi-VN" spc="-5" dirty="0">
                <a:solidFill>
                  <a:schemeClr val="tx1"/>
                </a:solidFill>
                <a:latin typeface="Arial"/>
                <a:cs typeface="Arial"/>
              </a:rPr>
              <a:t>mãn </a:t>
            </a:r>
            <a:r>
              <a:rPr lang="vi-VN" dirty="0">
                <a:solidFill>
                  <a:schemeClr val="tx1"/>
                </a:solidFill>
                <a:latin typeface="Arial"/>
                <a:cs typeface="Arial"/>
              </a:rPr>
              <a:t>yêu cầu </a:t>
            </a:r>
            <a:r>
              <a:rPr lang="vi-VN" spc="-5" dirty="0">
                <a:solidFill>
                  <a:schemeClr val="tx1"/>
                </a:solidFill>
                <a:latin typeface="Arial"/>
                <a:cs typeface="Arial"/>
              </a:rPr>
              <a:t>đặt </a:t>
            </a:r>
            <a:r>
              <a:rPr lang="vi-VN" dirty="0">
                <a:solidFill>
                  <a:schemeClr val="tx1"/>
                </a:solidFill>
                <a:latin typeface="Arial"/>
                <a:cs typeface="Arial"/>
              </a:rPr>
              <a:t>ra </a:t>
            </a:r>
            <a:r>
              <a:rPr lang="vi-VN" spc="-5" dirty="0">
                <a:solidFill>
                  <a:schemeClr val="tx1"/>
                </a:solidFill>
                <a:latin typeface="Arial"/>
                <a:cs typeface="Arial"/>
              </a:rPr>
              <a:t>hay </a:t>
            </a:r>
            <a:r>
              <a:rPr lang="vi-VN" dirty="0">
                <a:solidFill>
                  <a:schemeClr val="tx1"/>
                </a:solidFill>
                <a:latin typeface="Arial"/>
                <a:cs typeface="Arial"/>
              </a:rPr>
              <a:t>không</a:t>
            </a:r>
            <a:r>
              <a:rPr lang="vi-VN" spc="-30" dirty="0">
                <a:solidFill>
                  <a:schemeClr val="tx1"/>
                </a:solidFill>
                <a:latin typeface="Arial"/>
                <a:cs typeface="Arial"/>
              </a:rPr>
              <a:t> </a:t>
            </a:r>
            <a:r>
              <a:rPr lang="vi-VN" spc="25" dirty="0">
                <a:solidFill>
                  <a:schemeClr val="tx1"/>
                </a:solidFill>
                <a:latin typeface="Arial"/>
                <a:cs typeface="Arial"/>
              </a:rPr>
              <a:t>tìm.</a:t>
            </a:r>
            <a:endParaRPr lang="vi-VN" dirty="0">
              <a:solidFill>
                <a:schemeClr val="tx1"/>
              </a:solidFill>
              <a:latin typeface="Arial"/>
              <a:cs typeface="Arial"/>
            </a:endParaRPr>
          </a:p>
          <a:p>
            <a:pPr marL="12700" algn="just">
              <a:lnSpc>
                <a:spcPct val="100000"/>
              </a:lnSpc>
              <a:spcBef>
                <a:spcPts val="575"/>
              </a:spcBef>
              <a:tabLst>
                <a:tab pos="354965" algn="l"/>
                <a:tab pos="355600" algn="l"/>
              </a:tabLst>
            </a:pPr>
            <a:r>
              <a:rPr lang="vi-VN" b="1" spc="-5" dirty="0">
                <a:solidFill>
                  <a:schemeClr val="tx1"/>
                </a:solidFill>
                <a:latin typeface="Arial"/>
                <a:cs typeface="Arial"/>
              </a:rPr>
              <a:t>Phương pháp</a:t>
            </a:r>
            <a:r>
              <a:rPr lang="vi-VN" spc="-5" dirty="0">
                <a:solidFill>
                  <a:schemeClr val="tx1"/>
                </a:solidFill>
                <a:latin typeface="Arial"/>
                <a:cs typeface="Arial"/>
              </a:rPr>
              <a:t>: kiểm </a:t>
            </a:r>
            <a:r>
              <a:rPr lang="vi-VN" dirty="0">
                <a:solidFill>
                  <a:schemeClr val="tx1"/>
                </a:solidFill>
                <a:latin typeface="Arial"/>
                <a:cs typeface="Arial"/>
              </a:rPr>
              <a:t>thử </a:t>
            </a:r>
            <a:r>
              <a:rPr lang="vi-VN" spc="-5" dirty="0">
                <a:solidFill>
                  <a:schemeClr val="tx1"/>
                </a:solidFill>
                <a:latin typeface="Arial"/>
                <a:cs typeface="Arial"/>
              </a:rPr>
              <a:t>hộp đen</a:t>
            </a:r>
            <a:endParaRPr lang="vi-VN" dirty="0">
              <a:solidFill>
                <a:schemeClr val="tx1"/>
              </a:solidFill>
              <a:latin typeface="Arial"/>
              <a:cs typeface="Arial"/>
            </a:endParaRPr>
          </a:p>
          <a:p>
            <a:pPr marL="12700" algn="just">
              <a:lnSpc>
                <a:spcPct val="100000"/>
              </a:lnSpc>
              <a:spcBef>
                <a:spcPts val="580"/>
              </a:spcBef>
              <a:tabLst>
                <a:tab pos="354965" algn="l"/>
                <a:tab pos="355600" algn="l"/>
              </a:tabLst>
            </a:pPr>
            <a:r>
              <a:rPr lang="vi-VN" b="1" spc="-5" dirty="0">
                <a:solidFill>
                  <a:schemeClr val="tx1"/>
                </a:solidFill>
                <a:latin typeface="Arial"/>
                <a:cs typeface="Arial"/>
              </a:rPr>
              <a:t>Người </a:t>
            </a:r>
            <a:r>
              <a:rPr lang="vi-VN" b="1" dirty="0">
                <a:solidFill>
                  <a:schemeClr val="tx1"/>
                </a:solidFill>
                <a:latin typeface="Arial"/>
                <a:cs typeface="Arial"/>
              </a:rPr>
              <a:t>thực </a:t>
            </a:r>
            <a:r>
              <a:rPr lang="vi-VN" b="1" spc="-5" dirty="0">
                <a:solidFill>
                  <a:schemeClr val="tx1"/>
                </a:solidFill>
                <a:latin typeface="Arial"/>
                <a:cs typeface="Arial"/>
              </a:rPr>
              <a:t>hiện</a:t>
            </a:r>
            <a:r>
              <a:rPr lang="vi-VN" spc="-5" dirty="0">
                <a:solidFill>
                  <a:schemeClr val="tx1"/>
                </a:solidFill>
                <a:latin typeface="Arial"/>
                <a:cs typeface="Arial"/>
              </a:rPr>
              <a:t>: kiểm </a:t>
            </a:r>
            <a:r>
              <a:rPr lang="vi-VN" dirty="0">
                <a:solidFill>
                  <a:schemeClr val="tx1"/>
                </a:solidFill>
                <a:latin typeface="Arial"/>
                <a:cs typeface="Arial"/>
              </a:rPr>
              <a:t>thử</a:t>
            </a:r>
            <a:r>
              <a:rPr lang="vi-VN" spc="-5" dirty="0">
                <a:solidFill>
                  <a:schemeClr val="tx1"/>
                </a:solidFill>
                <a:latin typeface="Arial"/>
                <a:cs typeface="Arial"/>
              </a:rPr>
              <a:t> viên</a:t>
            </a:r>
            <a:endParaRPr lang="vi-VN" dirty="0">
              <a:solidFill>
                <a:schemeClr val="tx1"/>
              </a:solidFill>
              <a:latin typeface="Arial"/>
              <a:cs typeface="Arial"/>
            </a:endParaRPr>
          </a:p>
        </p:txBody>
      </p:sp>
    </p:spTree>
    <p:extLst>
      <p:ext uri="{BB962C8B-B14F-4D97-AF65-F5344CB8AC3E}">
        <p14:creationId xmlns:p14="http://schemas.microsoft.com/office/powerpoint/2010/main" val="2251960749"/>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Cấp</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độ</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aa-ET" sz="2800" dirty="0"/>
          </a:p>
        </p:txBody>
      </p:sp>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2991677" y="1112808"/>
            <a:ext cx="8453231" cy="4692650"/>
          </a:xfrm>
        </p:spPr>
        <p:txBody>
          <a:bodyPr>
            <a:noAutofit/>
          </a:bodyPr>
          <a:lstStyle/>
          <a:p>
            <a:pPr marL="12700" marR="5080">
              <a:lnSpc>
                <a:spcPct val="100000"/>
              </a:lnSpc>
              <a:spcBef>
                <a:spcPts val="100"/>
              </a:spcBef>
              <a:tabLst>
                <a:tab pos="354965" algn="l"/>
                <a:tab pos="355600" algn="l"/>
              </a:tabLst>
            </a:pPr>
            <a:r>
              <a:rPr lang="vi-VN" dirty="0">
                <a:solidFill>
                  <a:schemeClr val="tx1"/>
                </a:solidFill>
                <a:latin typeface="Arial"/>
                <a:cs typeface="Arial"/>
              </a:rPr>
              <a:t>Kiểm thử chấp </a:t>
            </a:r>
            <a:r>
              <a:rPr lang="vi-VN" spc="-5" dirty="0">
                <a:solidFill>
                  <a:schemeClr val="tx1"/>
                </a:solidFill>
                <a:latin typeface="Arial"/>
                <a:cs typeface="Arial"/>
              </a:rPr>
              <a:t>nhận </a:t>
            </a:r>
            <a:r>
              <a:rPr lang="vi-VN" dirty="0">
                <a:solidFill>
                  <a:schemeClr val="tx1"/>
                </a:solidFill>
                <a:latin typeface="Arial"/>
                <a:cs typeface="Arial"/>
              </a:rPr>
              <a:t>(aceptance </a:t>
            </a:r>
            <a:r>
              <a:rPr lang="vi-VN" spc="-5" dirty="0">
                <a:solidFill>
                  <a:schemeClr val="tx1"/>
                </a:solidFill>
                <a:latin typeface="Arial"/>
                <a:cs typeface="Arial"/>
              </a:rPr>
              <a:t>testing) </a:t>
            </a:r>
            <a:r>
              <a:rPr lang="vi-VN" dirty="0">
                <a:solidFill>
                  <a:schemeClr val="tx1"/>
                </a:solidFill>
                <a:latin typeface="Arial"/>
                <a:cs typeface="Arial"/>
              </a:rPr>
              <a:t>:</a:t>
            </a:r>
            <a:r>
              <a:rPr lang="vi-VN" spc="-140" dirty="0">
                <a:solidFill>
                  <a:schemeClr val="tx1"/>
                </a:solidFill>
                <a:latin typeface="Arial"/>
                <a:cs typeface="Arial"/>
              </a:rPr>
              <a:t> </a:t>
            </a:r>
            <a:r>
              <a:rPr lang="vi-VN" dirty="0">
                <a:solidFill>
                  <a:schemeClr val="tx1"/>
                </a:solidFill>
                <a:latin typeface="Arial"/>
                <a:cs typeface="Arial"/>
              </a:rPr>
              <a:t>vận  </a:t>
            </a:r>
            <a:r>
              <a:rPr lang="vi-VN" spc="-5" dirty="0">
                <a:solidFill>
                  <a:schemeClr val="tx1"/>
                </a:solidFill>
                <a:latin typeface="Arial"/>
                <a:cs typeface="Arial"/>
              </a:rPr>
              <a:t>hành hệ </a:t>
            </a:r>
            <a:r>
              <a:rPr lang="vi-VN" spc="-10" dirty="0">
                <a:solidFill>
                  <a:schemeClr val="tx1"/>
                </a:solidFill>
                <a:latin typeface="Arial"/>
                <a:cs typeface="Arial"/>
              </a:rPr>
              <a:t>thống </a:t>
            </a:r>
            <a:r>
              <a:rPr lang="vi-VN" spc="-5" dirty="0">
                <a:solidFill>
                  <a:schemeClr val="tx1"/>
                </a:solidFill>
                <a:latin typeface="Arial"/>
                <a:cs typeface="Arial"/>
              </a:rPr>
              <a:t>trong môi trường </a:t>
            </a:r>
            <a:r>
              <a:rPr lang="vi-VN" dirty="0">
                <a:solidFill>
                  <a:schemeClr val="tx1"/>
                </a:solidFill>
                <a:latin typeface="Arial"/>
                <a:cs typeface="Arial"/>
              </a:rPr>
              <a:t>của </a:t>
            </a:r>
            <a:r>
              <a:rPr lang="vi-VN" spc="-5" dirty="0">
                <a:solidFill>
                  <a:schemeClr val="tx1"/>
                </a:solidFill>
                <a:latin typeface="Arial"/>
                <a:cs typeface="Arial"/>
              </a:rPr>
              <a:t>người  </a:t>
            </a:r>
            <a:r>
              <a:rPr lang="vi-VN" dirty="0">
                <a:solidFill>
                  <a:schemeClr val="tx1"/>
                </a:solidFill>
                <a:latin typeface="Arial"/>
                <a:cs typeface="Arial"/>
              </a:rPr>
              <a:t>sử</a:t>
            </a:r>
            <a:r>
              <a:rPr lang="vi-VN" spc="-5" dirty="0">
                <a:solidFill>
                  <a:schemeClr val="tx1"/>
                </a:solidFill>
                <a:latin typeface="Arial"/>
                <a:cs typeface="Arial"/>
              </a:rPr>
              <a:t> dụng</a:t>
            </a:r>
            <a:endParaRPr lang="vi-VN" dirty="0">
              <a:solidFill>
                <a:schemeClr val="tx1"/>
              </a:solidFill>
              <a:latin typeface="Arial"/>
              <a:cs typeface="Arial"/>
            </a:endParaRPr>
          </a:p>
          <a:p>
            <a:pPr marL="12700">
              <a:lnSpc>
                <a:spcPct val="100000"/>
              </a:lnSpc>
              <a:spcBef>
                <a:spcPts val="720"/>
              </a:spcBef>
              <a:tabLst>
                <a:tab pos="354965" algn="l"/>
                <a:tab pos="355600" algn="l"/>
              </a:tabLst>
            </a:pPr>
            <a:endParaRPr lang="en-US" dirty="0">
              <a:solidFill>
                <a:schemeClr val="tx1"/>
              </a:solidFill>
              <a:latin typeface="Arial"/>
              <a:cs typeface="Arial"/>
            </a:endParaRPr>
          </a:p>
          <a:p>
            <a:pPr marL="12700">
              <a:lnSpc>
                <a:spcPct val="100000"/>
              </a:lnSpc>
              <a:spcBef>
                <a:spcPts val="720"/>
              </a:spcBef>
              <a:tabLst>
                <a:tab pos="354965" algn="l"/>
                <a:tab pos="355600" algn="l"/>
              </a:tabLst>
            </a:pPr>
            <a:r>
              <a:rPr lang="vi-VN" dirty="0">
                <a:solidFill>
                  <a:schemeClr val="tx1"/>
                </a:solidFill>
                <a:latin typeface="Arial"/>
                <a:cs typeface="Arial"/>
              </a:rPr>
              <a:t>Kiểm thử </a:t>
            </a:r>
            <a:r>
              <a:rPr lang="vi-VN" spc="-5" dirty="0">
                <a:solidFill>
                  <a:schemeClr val="tx1"/>
                </a:solidFill>
                <a:latin typeface="Arial"/>
                <a:cs typeface="Arial"/>
              </a:rPr>
              <a:t>alpha </a:t>
            </a:r>
            <a:r>
              <a:rPr lang="vi-VN" dirty="0">
                <a:solidFill>
                  <a:schemeClr val="tx1"/>
                </a:solidFill>
                <a:latin typeface="Arial"/>
                <a:cs typeface="Arial"/>
              </a:rPr>
              <a:t>(alpha</a:t>
            </a:r>
            <a:r>
              <a:rPr lang="vi-VN" spc="-75" dirty="0">
                <a:solidFill>
                  <a:schemeClr val="tx1"/>
                </a:solidFill>
                <a:latin typeface="Arial"/>
                <a:cs typeface="Arial"/>
              </a:rPr>
              <a:t> </a:t>
            </a:r>
            <a:r>
              <a:rPr lang="vi-VN" spc="-5" dirty="0">
                <a:solidFill>
                  <a:schemeClr val="tx1"/>
                </a:solidFill>
                <a:latin typeface="Arial"/>
                <a:cs typeface="Arial"/>
              </a:rPr>
              <a:t>testing)</a:t>
            </a:r>
            <a:endParaRPr lang="vi-VN" dirty="0">
              <a:solidFill>
                <a:schemeClr val="tx1"/>
              </a:solidFill>
              <a:latin typeface="Arial"/>
              <a:cs typeface="Arial"/>
            </a:endParaRPr>
          </a:p>
          <a:p>
            <a:pPr marL="756285" lvl="1" indent="-287020">
              <a:lnSpc>
                <a:spcPct val="100000"/>
              </a:lnSpc>
              <a:spcBef>
                <a:spcPts val="680"/>
              </a:spcBef>
              <a:buChar char="–"/>
              <a:tabLst>
                <a:tab pos="756920" algn="l"/>
              </a:tabLst>
            </a:pPr>
            <a:r>
              <a:rPr lang="vi-VN" sz="2000" spc="-10" dirty="0">
                <a:latin typeface="Arial"/>
                <a:cs typeface="Arial"/>
              </a:rPr>
              <a:t>Người </a:t>
            </a:r>
            <a:r>
              <a:rPr lang="vi-VN" sz="2000" spc="-5" dirty="0">
                <a:latin typeface="Arial"/>
                <a:cs typeface="Arial"/>
              </a:rPr>
              <a:t>dùng thực hiện với số liệu giả</a:t>
            </a:r>
            <a:r>
              <a:rPr lang="vi-VN" sz="2000" spc="70" dirty="0">
                <a:latin typeface="Arial"/>
                <a:cs typeface="Arial"/>
              </a:rPr>
              <a:t> </a:t>
            </a:r>
            <a:r>
              <a:rPr lang="vi-VN" sz="2000" spc="-5" dirty="0">
                <a:latin typeface="Arial"/>
                <a:cs typeface="Arial"/>
              </a:rPr>
              <a:t>lập</a:t>
            </a:r>
            <a:endParaRPr lang="vi-VN" sz="2000" dirty="0">
              <a:latin typeface="Arial"/>
              <a:cs typeface="Arial"/>
            </a:endParaRPr>
          </a:p>
          <a:p>
            <a:pPr marL="756285" lvl="1" indent="-287020">
              <a:lnSpc>
                <a:spcPct val="100000"/>
              </a:lnSpc>
              <a:spcBef>
                <a:spcPts val="675"/>
              </a:spcBef>
              <a:buChar char="–"/>
              <a:tabLst>
                <a:tab pos="756920" algn="l"/>
              </a:tabLst>
            </a:pPr>
            <a:r>
              <a:rPr lang="vi-VN" sz="2000" spc="-5" dirty="0">
                <a:latin typeface="Arial"/>
                <a:cs typeface="Arial"/>
              </a:rPr>
              <a:t>Trong môi trường phát</a:t>
            </a:r>
            <a:r>
              <a:rPr lang="vi-VN" sz="2000" spc="60" dirty="0">
                <a:latin typeface="Arial"/>
                <a:cs typeface="Arial"/>
              </a:rPr>
              <a:t> </a:t>
            </a:r>
            <a:r>
              <a:rPr lang="vi-VN" sz="2000" spc="-5" dirty="0">
                <a:latin typeface="Arial"/>
                <a:cs typeface="Arial"/>
              </a:rPr>
              <a:t>triển</a:t>
            </a:r>
            <a:endParaRPr lang="vi-VN" sz="2000" dirty="0">
              <a:latin typeface="Arial"/>
              <a:cs typeface="Arial"/>
            </a:endParaRPr>
          </a:p>
          <a:p>
            <a:pPr marL="12700">
              <a:lnSpc>
                <a:spcPct val="100000"/>
              </a:lnSpc>
              <a:spcBef>
                <a:spcPts val="710"/>
              </a:spcBef>
              <a:tabLst>
                <a:tab pos="354965" algn="l"/>
                <a:tab pos="355600" algn="l"/>
              </a:tabLst>
            </a:pPr>
            <a:endParaRPr lang="en-US" dirty="0">
              <a:solidFill>
                <a:schemeClr val="tx1"/>
              </a:solidFill>
              <a:latin typeface="Arial"/>
              <a:cs typeface="Arial"/>
            </a:endParaRPr>
          </a:p>
          <a:p>
            <a:pPr marL="12700">
              <a:lnSpc>
                <a:spcPct val="100000"/>
              </a:lnSpc>
              <a:spcBef>
                <a:spcPts val="710"/>
              </a:spcBef>
              <a:tabLst>
                <a:tab pos="354965" algn="l"/>
                <a:tab pos="355600" algn="l"/>
              </a:tabLst>
            </a:pPr>
            <a:r>
              <a:rPr lang="vi-VN" dirty="0">
                <a:solidFill>
                  <a:schemeClr val="tx1"/>
                </a:solidFill>
                <a:latin typeface="Arial"/>
                <a:cs typeface="Arial"/>
              </a:rPr>
              <a:t>Kiểm thử </a:t>
            </a:r>
            <a:r>
              <a:rPr lang="vi-VN" spc="-5" dirty="0">
                <a:solidFill>
                  <a:schemeClr val="tx1"/>
                </a:solidFill>
                <a:latin typeface="Arial"/>
                <a:cs typeface="Arial"/>
              </a:rPr>
              <a:t>beta </a:t>
            </a:r>
            <a:r>
              <a:rPr lang="vi-VN" dirty="0">
                <a:solidFill>
                  <a:schemeClr val="tx1"/>
                </a:solidFill>
                <a:latin typeface="Arial"/>
                <a:cs typeface="Arial"/>
              </a:rPr>
              <a:t>(beta</a:t>
            </a:r>
            <a:r>
              <a:rPr lang="vi-VN" spc="-25" dirty="0">
                <a:solidFill>
                  <a:schemeClr val="tx1"/>
                </a:solidFill>
                <a:latin typeface="Arial"/>
                <a:cs typeface="Arial"/>
              </a:rPr>
              <a:t> </a:t>
            </a:r>
            <a:r>
              <a:rPr lang="vi-VN" spc="-10" dirty="0">
                <a:solidFill>
                  <a:schemeClr val="tx1"/>
                </a:solidFill>
                <a:latin typeface="Arial"/>
                <a:cs typeface="Arial"/>
              </a:rPr>
              <a:t>testing)</a:t>
            </a:r>
            <a:endParaRPr lang="vi-VN" dirty="0">
              <a:solidFill>
                <a:schemeClr val="tx1"/>
              </a:solidFill>
              <a:latin typeface="Arial"/>
              <a:cs typeface="Arial"/>
            </a:endParaRPr>
          </a:p>
          <a:p>
            <a:pPr marL="756285" lvl="1" indent="-287020">
              <a:lnSpc>
                <a:spcPct val="100000"/>
              </a:lnSpc>
              <a:spcBef>
                <a:spcPts val="680"/>
              </a:spcBef>
              <a:buChar char="–"/>
              <a:tabLst>
                <a:tab pos="756920" algn="l"/>
              </a:tabLst>
            </a:pPr>
            <a:r>
              <a:rPr lang="vi-VN" sz="2000" spc="-10" dirty="0">
                <a:latin typeface="Arial"/>
                <a:cs typeface="Arial"/>
              </a:rPr>
              <a:t>Người </a:t>
            </a:r>
            <a:r>
              <a:rPr lang="vi-VN" sz="2000" spc="-5" dirty="0">
                <a:latin typeface="Arial"/>
                <a:cs typeface="Arial"/>
              </a:rPr>
              <a:t>dùng thực hiện với số liệu</a:t>
            </a:r>
            <a:r>
              <a:rPr lang="vi-VN" sz="2000" spc="60" dirty="0">
                <a:latin typeface="Arial"/>
                <a:cs typeface="Arial"/>
              </a:rPr>
              <a:t> </a:t>
            </a:r>
            <a:r>
              <a:rPr lang="vi-VN" sz="2000" spc="-5" dirty="0">
                <a:latin typeface="Arial"/>
                <a:cs typeface="Arial"/>
              </a:rPr>
              <a:t>thực</a:t>
            </a:r>
            <a:endParaRPr lang="vi-VN" sz="2000" dirty="0">
              <a:latin typeface="Arial"/>
              <a:cs typeface="Arial"/>
            </a:endParaRPr>
          </a:p>
          <a:p>
            <a:pPr marL="756285" lvl="1" indent="-287020">
              <a:lnSpc>
                <a:spcPct val="100000"/>
              </a:lnSpc>
              <a:spcBef>
                <a:spcPts val="675"/>
              </a:spcBef>
              <a:buChar char="–"/>
              <a:tabLst>
                <a:tab pos="756920" algn="l"/>
              </a:tabLst>
            </a:pPr>
            <a:r>
              <a:rPr lang="vi-VN" sz="2000" spc="-5" dirty="0">
                <a:latin typeface="Arial"/>
                <a:cs typeface="Arial"/>
              </a:rPr>
              <a:t>Trong môi trường ứng </a:t>
            </a:r>
            <a:r>
              <a:rPr lang="vi-VN" sz="2000" dirty="0">
                <a:latin typeface="Arial"/>
                <a:cs typeface="Arial"/>
              </a:rPr>
              <a:t>dụng</a:t>
            </a:r>
            <a:r>
              <a:rPr lang="vi-VN" sz="2000" spc="45" dirty="0">
                <a:latin typeface="Arial"/>
                <a:cs typeface="Arial"/>
              </a:rPr>
              <a:t> </a:t>
            </a:r>
            <a:r>
              <a:rPr lang="vi-VN" sz="2000" spc="-5" dirty="0">
                <a:latin typeface="Arial"/>
                <a:cs typeface="Arial"/>
              </a:rPr>
              <a:t>thực</a:t>
            </a:r>
            <a:endParaRPr lang="vi-VN" sz="2000" dirty="0">
              <a:latin typeface="Arial"/>
              <a:cs typeface="Arial"/>
            </a:endParaRPr>
          </a:p>
        </p:txBody>
      </p:sp>
    </p:spTree>
    <p:extLst>
      <p:ext uri="{BB962C8B-B14F-4D97-AF65-F5344CB8AC3E}">
        <p14:creationId xmlns:p14="http://schemas.microsoft.com/office/powerpoint/2010/main" val="1271713310"/>
      </p:ext>
    </p:extLst>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a:latin typeface="+mj-lt"/>
                <a:ea typeface="Calibri" panose="020F0502020204030204" pitchFamily="34" charset="0"/>
              </a:rPr>
              <a:t>Ca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aa-ET" sz="2800" dirty="0"/>
          </a:p>
        </p:txBody>
      </p:sp>
      <p:pic>
        <p:nvPicPr>
          <p:cNvPr id="6" name="Picture 5">
            <a:extLst>
              <a:ext uri="{FF2B5EF4-FFF2-40B4-BE49-F238E27FC236}">
                <a16:creationId xmlns:a16="http://schemas.microsoft.com/office/drawing/2014/main" id="{A55C2A72-4B73-4D3E-A378-7F4A7AB1B411}"/>
              </a:ext>
            </a:extLst>
          </p:cNvPr>
          <p:cNvPicPr>
            <a:picLocks noChangeAspect="1"/>
          </p:cNvPicPr>
          <p:nvPr/>
        </p:nvPicPr>
        <p:blipFill>
          <a:blip r:embed="rId2"/>
          <a:stretch>
            <a:fillRect/>
          </a:stretch>
        </p:blipFill>
        <p:spPr>
          <a:xfrm>
            <a:off x="779276" y="1277164"/>
            <a:ext cx="3261065" cy="2956905"/>
          </a:xfrm>
          <a:prstGeom prst="rect">
            <a:avLst/>
          </a:prstGeom>
        </p:spPr>
      </p:pic>
      <p:sp>
        <p:nvSpPr>
          <p:cNvPr id="9" name="Content Placeholder 2">
            <a:extLst>
              <a:ext uri="{FF2B5EF4-FFF2-40B4-BE49-F238E27FC236}">
                <a16:creationId xmlns:a16="http://schemas.microsoft.com/office/drawing/2014/main" id="{5A9A6209-FE38-48F0-9047-9A74DA54D849}"/>
              </a:ext>
            </a:extLst>
          </p:cNvPr>
          <p:cNvSpPr>
            <a:spLocks noGrp="1"/>
          </p:cNvSpPr>
          <p:nvPr>
            <p:ph sz="quarter" idx="10"/>
          </p:nvPr>
        </p:nvSpPr>
        <p:spPr>
          <a:xfrm>
            <a:off x="4706178" y="1112808"/>
            <a:ext cx="6738730" cy="4692650"/>
          </a:xfrm>
        </p:spPr>
        <p:txBody>
          <a:bodyPr>
            <a:noAutofit/>
          </a:bodyPr>
          <a:lstStyle/>
          <a:p>
            <a:pPr marL="12700" marR="5080" algn="just">
              <a:lnSpc>
                <a:spcPct val="100000"/>
              </a:lnSpc>
              <a:spcBef>
                <a:spcPts val="105"/>
              </a:spcBef>
              <a:tabLst>
                <a:tab pos="354965" algn="l"/>
                <a:tab pos="355600" algn="l"/>
              </a:tabLst>
            </a:pPr>
            <a:r>
              <a:rPr lang="vi-VN" b="1" dirty="0">
                <a:latin typeface="Arial"/>
                <a:cs typeface="Arial"/>
              </a:rPr>
              <a:t>Ca </a:t>
            </a:r>
            <a:r>
              <a:rPr lang="vi-VN" b="1" spc="-5" dirty="0">
                <a:latin typeface="Arial"/>
                <a:cs typeface="Arial"/>
              </a:rPr>
              <a:t>kiểm </a:t>
            </a:r>
            <a:r>
              <a:rPr lang="vi-VN" b="1" dirty="0">
                <a:latin typeface="Arial"/>
                <a:cs typeface="Arial"/>
              </a:rPr>
              <a:t>thử </a:t>
            </a:r>
            <a:r>
              <a:rPr lang="vi-VN" dirty="0">
                <a:latin typeface="Arial"/>
                <a:cs typeface="Arial"/>
              </a:rPr>
              <a:t>(test case): chứa các thông tin cần thiết  </a:t>
            </a:r>
            <a:r>
              <a:rPr lang="vi-VN" spc="-5" dirty="0">
                <a:latin typeface="Arial"/>
                <a:cs typeface="Arial"/>
              </a:rPr>
              <a:t>để </a:t>
            </a:r>
            <a:r>
              <a:rPr lang="vi-VN" dirty="0">
                <a:latin typeface="Arial"/>
                <a:cs typeface="Arial"/>
              </a:rPr>
              <a:t>kiểm thử </a:t>
            </a:r>
            <a:r>
              <a:rPr lang="vi-VN" spc="-5" dirty="0">
                <a:latin typeface="Arial"/>
                <a:cs typeface="Arial"/>
              </a:rPr>
              <a:t>thành </a:t>
            </a:r>
            <a:r>
              <a:rPr lang="vi-VN" spc="-150" dirty="0">
                <a:latin typeface="Arial"/>
                <a:cs typeface="Arial"/>
              </a:rPr>
              <a:t>phần </a:t>
            </a:r>
            <a:r>
              <a:rPr lang="vi-VN" spc="-5" dirty="0">
                <a:latin typeface="Arial"/>
                <a:cs typeface="Arial"/>
              </a:rPr>
              <a:t>phần </a:t>
            </a:r>
            <a:r>
              <a:rPr lang="vi-VN" dirty="0">
                <a:latin typeface="Arial"/>
                <a:cs typeface="Arial"/>
              </a:rPr>
              <a:t>mềm theo 1 mục tiêu xác  </a:t>
            </a:r>
            <a:r>
              <a:rPr lang="vi-VN" spc="-5" dirty="0">
                <a:latin typeface="Arial"/>
                <a:cs typeface="Arial"/>
              </a:rPr>
              <a:t>định.</a:t>
            </a:r>
            <a:endParaRPr lang="vi-VN" dirty="0">
              <a:latin typeface="Arial"/>
              <a:cs typeface="Arial"/>
            </a:endParaRPr>
          </a:p>
          <a:p>
            <a:pPr marL="12700" marR="41275" algn="just">
              <a:lnSpc>
                <a:spcPct val="100000"/>
              </a:lnSpc>
              <a:spcBef>
                <a:spcPts val="625"/>
              </a:spcBef>
              <a:tabLst>
                <a:tab pos="354965" algn="l"/>
                <a:tab pos="355600" algn="l"/>
              </a:tabLst>
            </a:pPr>
            <a:r>
              <a:rPr lang="vi-VN" dirty="0">
                <a:latin typeface="Arial"/>
                <a:cs typeface="Arial"/>
              </a:rPr>
              <a:t>Test case gồm </a:t>
            </a:r>
            <a:r>
              <a:rPr lang="vi-VN" spc="-5" dirty="0">
                <a:latin typeface="Arial"/>
                <a:cs typeface="Arial"/>
              </a:rPr>
              <a:t>bộ </a:t>
            </a:r>
            <a:r>
              <a:rPr lang="vi-VN" dirty="0">
                <a:latin typeface="Arial"/>
                <a:cs typeface="Arial"/>
              </a:rPr>
              <a:t>3 thông tin { tập dữ </a:t>
            </a:r>
            <a:r>
              <a:rPr lang="vi-VN" spc="-5" dirty="0">
                <a:latin typeface="Arial"/>
                <a:cs typeface="Arial"/>
              </a:rPr>
              <a:t>liệu đầu </a:t>
            </a:r>
            <a:r>
              <a:rPr lang="vi-VN" dirty="0">
                <a:latin typeface="Arial"/>
                <a:cs typeface="Arial"/>
              </a:rPr>
              <a:t>vào, thứ  tự thực </a:t>
            </a:r>
            <a:r>
              <a:rPr lang="vi-VN" spc="-5" dirty="0">
                <a:latin typeface="Arial"/>
                <a:cs typeface="Arial"/>
              </a:rPr>
              <a:t>hiện, </a:t>
            </a:r>
            <a:r>
              <a:rPr lang="vi-VN" dirty="0">
                <a:latin typeface="Arial"/>
                <a:cs typeface="Arial"/>
              </a:rPr>
              <a:t>tập kết </a:t>
            </a:r>
            <a:r>
              <a:rPr lang="vi-VN" spc="-5" dirty="0">
                <a:latin typeface="Arial"/>
                <a:cs typeface="Arial"/>
              </a:rPr>
              <a:t>quả </a:t>
            </a:r>
            <a:r>
              <a:rPr lang="vi-VN" dirty="0">
                <a:latin typeface="Arial"/>
                <a:cs typeface="Arial"/>
              </a:rPr>
              <a:t>kỳ</a:t>
            </a:r>
            <a:r>
              <a:rPr lang="vi-VN" spc="-10" dirty="0">
                <a:latin typeface="Arial"/>
                <a:cs typeface="Arial"/>
              </a:rPr>
              <a:t> </a:t>
            </a:r>
            <a:r>
              <a:rPr lang="vi-VN" dirty="0">
                <a:latin typeface="Arial"/>
                <a:cs typeface="Arial"/>
              </a:rPr>
              <a:t>vọng}</a:t>
            </a:r>
          </a:p>
          <a:p>
            <a:pPr marL="756285" marR="309880" lvl="1" indent="-287020" algn="just">
              <a:lnSpc>
                <a:spcPct val="100000"/>
              </a:lnSpc>
              <a:spcBef>
                <a:spcPts val="625"/>
              </a:spcBef>
              <a:buChar char="–"/>
              <a:tabLst>
                <a:tab pos="756920" algn="l"/>
              </a:tabLst>
            </a:pPr>
            <a:r>
              <a:rPr lang="vi-VN" sz="2000" dirty="0">
                <a:latin typeface="Arial"/>
                <a:cs typeface="Arial"/>
              </a:rPr>
              <a:t>Tập dữ </a:t>
            </a:r>
            <a:r>
              <a:rPr lang="vi-VN" sz="2000" spc="-5" dirty="0">
                <a:latin typeface="Arial"/>
                <a:cs typeface="Arial"/>
              </a:rPr>
              <a:t>liệu đầu </a:t>
            </a:r>
            <a:r>
              <a:rPr lang="vi-VN" sz="2000" dirty="0">
                <a:latin typeface="Arial"/>
                <a:cs typeface="Arial"/>
              </a:rPr>
              <a:t>vào </a:t>
            </a:r>
            <a:r>
              <a:rPr lang="vi-VN" sz="2000" spc="-5" dirty="0">
                <a:latin typeface="Arial"/>
                <a:cs typeface="Arial"/>
              </a:rPr>
              <a:t>(input): </a:t>
            </a:r>
            <a:r>
              <a:rPr lang="vi-VN" sz="2000" dirty="0">
                <a:latin typeface="Arial"/>
                <a:cs typeface="Arial"/>
              </a:rPr>
              <a:t>gồm các </a:t>
            </a:r>
            <a:r>
              <a:rPr lang="vi-VN" sz="2000" spc="-5" dirty="0">
                <a:latin typeface="Arial"/>
                <a:cs typeface="Arial"/>
              </a:rPr>
              <a:t>giá </a:t>
            </a:r>
            <a:r>
              <a:rPr lang="vi-VN" sz="2000" dirty="0">
                <a:latin typeface="Arial"/>
                <a:cs typeface="Arial"/>
              </a:rPr>
              <a:t>trị dữ </a:t>
            </a:r>
            <a:r>
              <a:rPr lang="vi-VN" sz="2000" spc="-5" dirty="0">
                <a:latin typeface="Arial"/>
                <a:cs typeface="Arial"/>
              </a:rPr>
              <a:t>liệu  </a:t>
            </a:r>
            <a:r>
              <a:rPr lang="vi-VN" sz="2000" dirty="0">
                <a:latin typeface="Arial"/>
                <a:cs typeface="Arial"/>
              </a:rPr>
              <a:t>cần thiết </a:t>
            </a:r>
            <a:r>
              <a:rPr lang="vi-VN" sz="2000" spc="-5" dirty="0">
                <a:latin typeface="Arial"/>
                <a:cs typeface="Arial"/>
              </a:rPr>
              <a:t>để thành phần phần </a:t>
            </a:r>
            <a:r>
              <a:rPr lang="vi-VN" sz="2000" dirty="0">
                <a:latin typeface="Arial"/>
                <a:cs typeface="Arial"/>
              </a:rPr>
              <a:t>mềm </a:t>
            </a:r>
            <a:r>
              <a:rPr lang="vi-VN" sz="2000" spc="-5" dirty="0">
                <a:latin typeface="Arial"/>
                <a:cs typeface="Arial"/>
              </a:rPr>
              <a:t>dùng </a:t>
            </a:r>
            <a:r>
              <a:rPr lang="vi-VN" sz="2000" dirty="0">
                <a:latin typeface="Arial"/>
                <a:cs typeface="Arial"/>
              </a:rPr>
              <a:t>và xử</a:t>
            </a:r>
            <a:r>
              <a:rPr lang="vi-VN" sz="2000" spc="65" dirty="0">
                <a:latin typeface="Arial"/>
                <a:cs typeface="Arial"/>
              </a:rPr>
              <a:t> </a:t>
            </a:r>
            <a:r>
              <a:rPr lang="vi-VN" sz="2000" spc="-5" dirty="0">
                <a:latin typeface="Arial"/>
                <a:cs typeface="Arial"/>
              </a:rPr>
              <a:t>lý</a:t>
            </a:r>
            <a:endParaRPr lang="vi-VN" sz="2000" dirty="0">
              <a:latin typeface="Arial"/>
              <a:cs typeface="Arial"/>
            </a:endParaRPr>
          </a:p>
          <a:p>
            <a:pPr marL="756285" marR="398780" lvl="1" indent="-287020" algn="just">
              <a:lnSpc>
                <a:spcPct val="100000"/>
              </a:lnSpc>
              <a:spcBef>
                <a:spcPts val="625"/>
              </a:spcBef>
              <a:buChar char="–"/>
              <a:tabLst>
                <a:tab pos="756920" algn="l"/>
              </a:tabLst>
            </a:pPr>
            <a:r>
              <a:rPr lang="vi-VN" sz="2000" dirty="0">
                <a:latin typeface="Arial"/>
                <a:cs typeface="Arial"/>
              </a:rPr>
              <a:t>Tập kết quả kỳ vọng (output): kết quả mong muốn  sau khi thành </a:t>
            </a:r>
            <a:r>
              <a:rPr lang="vi-VN" sz="2000" spc="-5" dirty="0">
                <a:latin typeface="Arial"/>
                <a:cs typeface="Arial"/>
              </a:rPr>
              <a:t>phần phần </a:t>
            </a:r>
            <a:r>
              <a:rPr lang="vi-VN" sz="2000" dirty="0">
                <a:latin typeface="Arial"/>
                <a:cs typeface="Arial"/>
              </a:rPr>
              <a:t>mềm xử </a:t>
            </a:r>
            <a:r>
              <a:rPr lang="vi-VN" sz="2000" spc="-5" dirty="0">
                <a:latin typeface="Arial"/>
                <a:cs typeface="Arial"/>
              </a:rPr>
              <a:t>lý </a:t>
            </a:r>
            <a:r>
              <a:rPr lang="vi-VN" sz="2000" dirty="0">
                <a:latin typeface="Arial"/>
                <a:cs typeface="Arial"/>
              </a:rPr>
              <a:t>dữ </a:t>
            </a:r>
            <a:r>
              <a:rPr lang="vi-VN" sz="2000" spc="-5" dirty="0">
                <a:latin typeface="Arial"/>
                <a:cs typeface="Arial"/>
              </a:rPr>
              <a:t>liệu</a:t>
            </a:r>
            <a:r>
              <a:rPr lang="vi-VN" sz="2000" spc="5" dirty="0">
                <a:latin typeface="Arial"/>
                <a:cs typeface="Arial"/>
              </a:rPr>
              <a:t> </a:t>
            </a:r>
            <a:r>
              <a:rPr lang="vi-VN" sz="2000" spc="-5" dirty="0">
                <a:latin typeface="Arial"/>
                <a:cs typeface="Arial"/>
              </a:rPr>
              <a:t>nhập</a:t>
            </a:r>
            <a:endParaRPr lang="vi-VN" sz="2000" dirty="0">
              <a:latin typeface="Arial"/>
              <a:cs typeface="Arial"/>
            </a:endParaRPr>
          </a:p>
          <a:p>
            <a:pPr marL="756285" marR="213995" lvl="1" indent="-287020" algn="just">
              <a:lnSpc>
                <a:spcPct val="100000"/>
              </a:lnSpc>
              <a:spcBef>
                <a:spcPts val="625"/>
              </a:spcBef>
              <a:buChar char="–"/>
              <a:tabLst>
                <a:tab pos="756920" algn="l"/>
              </a:tabLst>
            </a:pPr>
            <a:r>
              <a:rPr lang="vi-VN" sz="2000" dirty="0">
                <a:latin typeface="Arial"/>
                <a:cs typeface="Arial"/>
              </a:rPr>
              <a:t>Thứ tự thực </a:t>
            </a:r>
            <a:r>
              <a:rPr lang="vi-VN" sz="2000" spc="-5" dirty="0">
                <a:latin typeface="Arial"/>
                <a:cs typeface="Arial"/>
              </a:rPr>
              <a:t>hiện: </a:t>
            </a:r>
            <a:r>
              <a:rPr lang="vi-VN" sz="2000" dirty="0">
                <a:latin typeface="Arial"/>
                <a:cs typeface="Arial"/>
              </a:rPr>
              <a:t>các bước </a:t>
            </a:r>
            <a:r>
              <a:rPr lang="vi-VN" sz="2000" spc="-5" dirty="0">
                <a:latin typeface="Arial"/>
                <a:cs typeface="Arial"/>
              </a:rPr>
              <a:t>để hoàn </a:t>
            </a:r>
            <a:r>
              <a:rPr lang="vi-VN" sz="2000" dirty="0">
                <a:latin typeface="Arial"/>
                <a:cs typeface="Arial"/>
              </a:rPr>
              <a:t>thành ca kiểm  thử </a:t>
            </a:r>
            <a:r>
              <a:rPr lang="vi-VN" sz="2000" spc="-5" dirty="0">
                <a:latin typeface="Arial"/>
                <a:cs typeface="Arial"/>
              </a:rPr>
              <a:t>từ </a:t>
            </a:r>
            <a:r>
              <a:rPr lang="vi-VN" sz="2000" dirty="0">
                <a:latin typeface="Arial"/>
                <a:cs typeface="Arial"/>
              </a:rPr>
              <a:t>lúc </a:t>
            </a:r>
            <a:r>
              <a:rPr lang="vi-VN" sz="2000" spc="-5" dirty="0">
                <a:latin typeface="Arial"/>
                <a:cs typeface="Arial"/>
              </a:rPr>
              <a:t>nhập </a:t>
            </a:r>
            <a:r>
              <a:rPr lang="vi-VN" sz="2000" dirty="0">
                <a:latin typeface="Arial"/>
                <a:cs typeface="Arial"/>
              </a:rPr>
              <a:t>dữ </a:t>
            </a:r>
            <a:r>
              <a:rPr lang="vi-VN" sz="2000" spc="-5" dirty="0">
                <a:latin typeface="Arial"/>
                <a:cs typeface="Arial"/>
              </a:rPr>
              <a:t>liệu </a:t>
            </a:r>
            <a:r>
              <a:rPr lang="vi-VN" sz="2000" spc="-185" dirty="0">
                <a:latin typeface="Arial"/>
                <a:cs typeface="Arial"/>
              </a:rPr>
              <a:t>đầu </a:t>
            </a:r>
            <a:r>
              <a:rPr lang="vi-VN" sz="2000" dirty="0">
                <a:latin typeface="Arial"/>
                <a:cs typeface="Arial"/>
              </a:rPr>
              <a:t>vào </a:t>
            </a:r>
            <a:r>
              <a:rPr lang="vi-VN" sz="2000" spc="-5" dirty="0">
                <a:latin typeface="Arial"/>
                <a:cs typeface="Arial"/>
              </a:rPr>
              <a:t>tới lúc </a:t>
            </a:r>
            <a:r>
              <a:rPr lang="vi-VN" sz="2000" spc="-150" dirty="0">
                <a:latin typeface="Arial"/>
                <a:cs typeface="Arial"/>
              </a:rPr>
              <a:t>nhận </a:t>
            </a:r>
            <a:r>
              <a:rPr lang="vi-VN" sz="2000" spc="-5" dirty="0">
                <a:latin typeface="Arial"/>
                <a:cs typeface="Arial"/>
              </a:rPr>
              <a:t>được  </a:t>
            </a:r>
            <a:r>
              <a:rPr lang="vi-VN" sz="2000" dirty="0">
                <a:latin typeface="Arial"/>
                <a:cs typeface="Arial"/>
              </a:rPr>
              <a:t>kết quả đã qua xử </a:t>
            </a:r>
            <a:r>
              <a:rPr lang="vi-VN" sz="2000" spc="-5" dirty="0">
                <a:latin typeface="Arial"/>
                <a:cs typeface="Arial"/>
              </a:rPr>
              <a:t>lý </a:t>
            </a:r>
            <a:r>
              <a:rPr lang="vi-VN" sz="2000" dirty="0">
                <a:latin typeface="Arial"/>
                <a:cs typeface="Arial"/>
              </a:rPr>
              <a:t>của </a:t>
            </a:r>
            <a:r>
              <a:rPr lang="vi-VN" sz="2000" spc="-5" dirty="0">
                <a:latin typeface="Arial"/>
                <a:cs typeface="Arial"/>
              </a:rPr>
              <a:t>phần</a:t>
            </a:r>
            <a:r>
              <a:rPr lang="vi-VN" sz="2000" spc="-30" dirty="0">
                <a:latin typeface="Arial"/>
                <a:cs typeface="Arial"/>
              </a:rPr>
              <a:t> </a:t>
            </a:r>
            <a:r>
              <a:rPr lang="vi-VN" sz="2000" dirty="0">
                <a:latin typeface="Arial"/>
                <a:cs typeface="Arial"/>
              </a:rPr>
              <a:t>mềm</a:t>
            </a:r>
          </a:p>
        </p:txBody>
      </p:sp>
    </p:spTree>
    <p:extLst>
      <p:ext uri="{BB962C8B-B14F-4D97-AF65-F5344CB8AC3E}">
        <p14:creationId xmlns:p14="http://schemas.microsoft.com/office/powerpoint/2010/main" val="2903439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Nội</a:t>
            </a:r>
            <a:r>
              <a:rPr lang="en-US" dirty="0"/>
              <a:t> dung</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56891" y="1191453"/>
            <a:ext cx="7795591" cy="4692650"/>
          </a:xfrm>
        </p:spPr>
        <p:txBody>
          <a:bodyPr>
            <a:noAutofit/>
          </a:bodyPr>
          <a:lstStyle/>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1: </a:t>
            </a:r>
            <a:r>
              <a:rPr lang="en-US" b="1" kern="50" dirty="0" err="1">
                <a:solidFill>
                  <a:schemeClr val="tx1"/>
                </a:solidFill>
                <a:effectLst/>
                <a:latin typeface="+mj-lt"/>
                <a:ea typeface="SimSun" panose="02010600030101010101" pitchFamily="2" charset="-122"/>
                <a:cs typeface="Tahoma" panose="020B0604030504040204" pitchFamily="34" charset="0"/>
              </a:rPr>
              <a:t>Phạm</a:t>
            </a:r>
            <a:r>
              <a:rPr lang="en-US" b="1" kern="50" dirty="0">
                <a:solidFill>
                  <a:schemeClr val="tx1"/>
                </a:solidFill>
                <a:effectLst/>
                <a:latin typeface="+mj-lt"/>
                <a:ea typeface="SimSun" panose="02010600030101010101" pitchFamily="2" charset="-122"/>
                <a:cs typeface="Tahoma" panose="020B0604030504040204" pitchFamily="34" charset="0"/>
              </a:rPr>
              <a:t> vi </a:t>
            </a:r>
            <a:r>
              <a:rPr lang="en-US" b="1" kern="50" dirty="0" err="1">
                <a:solidFill>
                  <a:schemeClr val="tx1"/>
                </a:solidFill>
                <a:effectLst/>
                <a:latin typeface="+mj-lt"/>
                <a:ea typeface="SimSun" panose="02010600030101010101" pitchFamily="2" charset="-122"/>
                <a:cs typeface="Tahoma" panose="020B0604030504040204" pitchFamily="34" charset="0"/>
              </a:rPr>
              <a:t>của</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công</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nghệ</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phần</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mềm</a:t>
            </a:r>
            <a:endParaRPr lang="en-US" kern="50" dirty="0">
              <a:solidFill>
                <a:schemeClr val="tx1"/>
              </a:solidFill>
              <a:effectLst/>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Các</a:t>
            </a:r>
            <a:r>
              <a:rPr lang="en-US" sz="2000" kern="50" dirty="0">
                <a:effectLst/>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khái</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niệm</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cơ</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bản</a:t>
            </a:r>
            <a:endParaRPr lang="en-US" sz="2000" kern="50" dirty="0">
              <a:effectLst/>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Sự</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của</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công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nghệ</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vấn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thường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gặp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khi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endParaRPr lang="en-US" sz="2000" kern="50" dirty="0">
              <a:latin typeface="+mj-lt"/>
              <a:ea typeface="SimSun" panose="02010600030101010101" pitchFamily="2" charset="-122"/>
              <a:cs typeface="Tahoma" panose="020B0604030504040204" pitchFamily="34" charset="0"/>
            </a:endParaRPr>
          </a:p>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2: </a:t>
            </a:r>
            <a:r>
              <a:rPr lang="en-US" b="1" kern="50" dirty="0" err="1">
                <a:solidFill>
                  <a:schemeClr val="tx1"/>
                </a:solidFill>
                <a:latin typeface="+mj-lt"/>
                <a:ea typeface="SimSun" panose="02010600030101010101" pitchFamily="2" charset="-122"/>
                <a:cs typeface="Tahoma" panose="020B0604030504040204" pitchFamily="34" charset="0"/>
              </a:rPr>
              <a:t>Tiến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trình</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phần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mềm</a:t>
            </a:r>
            <a:endParaRPr lang="en-US" b="1" kern="50" dirty="0">
              <a:solidFill>
                <a:schemeClr val="tx1"/>
              </a:solidFill>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workflow </a:t>
            </a:r>
            <a:r>
              <a:rPr lang="en-US" sz="2000" kern="50" dirty="0" err="1">
                <a:latin typeface="+mj-lt"/>
                <a:ea typeface="SimSun" panose="02010600030101010101" pitchFamily="2" charset="-122"/>
                <a:cs typeface="Tahoma" panose="020B0604030504040204" pitchFamily="34" charset="0"/>
              </a:rPr>
              <a:t>trong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tiến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Tiến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thống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nhất</a:t>
            </a:r>
            <a:r>
              <a:rPr lang="en-US" sz="2000" kern="50" dirty="0">
                <a:latin typeface="+mj-lt"/>
                <a:ea typeface="SimSun" panose="02010600030101010101" pitchFamily="2" charset="-122"/>
                <a:cs typeface="Tahoma" panose="020B0604030504040204" pitchFamily="34" charset="0"/>
              </a:rPr>
              <a:t> (Unified process)</a:t>
            </a: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mô</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chuẩn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chất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lượng</a:t>
            </a:r>
            <a:r>
              <a:rPr lang="en-US" sz="2000" kern="50" dirty="0">
                <a:latin typeface="+mj-lt"/>
                <a:ea typeface="SimSun" panose="02010600030101010101" pitchFamily="2" charset="-122"/>
                <a:cs typeface="Tahoma" panose="020B0604030504040204" pitchFamily="34" charset="0"/>
              </a:rPr>
              <a:t> CMM</a:t>
            </a:r>
          </a:p>
          <a:p>
            <a:pPr marL="457200" lvl="1" indent="0">
              <a:buNone/>
            </a:pPr>
            <a:endParaRPr lang="en-US" sz="2000" kern="50" dirty="0">
              <a:latin typeface="+mj-lt"/>
              <a:ea typeface="SimSun" panose="02010600030101010101" pitchFamily="2" charset="-122"/>
              <a:cs typeface="Tahoma" panose="020B0604030504040204" pitchFamily="34" charset="0"/>
            </a:endParaRPr>
          </a:p>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3: </a:t>
            </a:r>
            <a:r>
              <a:rPr lang="en-US" b="1" kern="50" dirty="0" err="1">
                <a:solidFill>
                  <a:schemeClr val="tx1"/>
                </a:solidFill>
                <a:latin typeface="+mj-lt"/>
                <a:ea typeface="SimSun" panose="02010600030101010101" pitchFamily="2" charset="-122"/>
                <a:cs typeface="Tahoma" panose="020B0604030504040204" pitchFamily="34" charset="0"/>
              </a:rPr>
              <a:t>Một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số</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mô</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hình</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vòng</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đời</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phát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triển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phần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mềm</a:t>
            </a:r>
            <a:endParaRPr lang="en-US" b="1" kern="50" dirty="0">
              <a:solidFill>
                <a:schemeClr val="tx1"/>
              </a:solidFill>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Lý</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thuyết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vòng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đời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Một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số</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mô</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vòng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đời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a:latin typeface="+mj-lt"/>
                <a:ea typeface="SimSun" panose="02010600030101010101" pitchFamily="2" charset="-122"/>
                <a:cs typeface="Tahoma" panose="020B0604030504040204" pitchFamily="34" charset="0"/>
              </a:rPr>
              <a:t>UML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biểu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đồ</a:t>
            </a:r>
            <a:r>
              <a:rPr lang="en-US" sz="2000" kern="50" dirty="0">
                <a:latin typeface="+mj-lt"/>
                <a:ea typeface="SimSun" panose="02010600030101010101" pitchFamily="2" charset="-122"/>
                <a:cs typeface="Tahoma" panose="020B0604030504040204" pitchFamily="34" charset="0"/>
              </a:rPr>
              <a:t> UML</a:t>
            </a:r>
          </a:p>
          <a:p>
            <a:pPr marL="457200" lvl="1" indent="0">
              <a:buNone/>
            </a:pPr>
            <a:endParaRPr lang="en-US" sz="2000" kern="50" dirty="0">
              <a:latin typeface="+mj-lt"/>
              <a:ea typeface="SimSun" panose="02010600030101010101" pitchFamily="2" charset="-122"/>
              <a:cs typeface="Tahoma" panose="020B0604030504040204" pitchFamily="34" charset="0"/>
            </a:endParaRPr>
          </a:p>
        </p:txBody>
      </p:sp>
    </p:spTree>
    <p:extLst>
      <p:ext uri="{BB962C8B-B14F-4D97-AF65-F5344CB8AC3E}">
        <p14:creationId xmlns:p14="http://schemas.microsoft.com/office/powerpoint/2010/main" val="11022135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503543" y="1285875"/>
            <a:ext cx="7850257" cy="4692650"/>
          </a:xfrm>
        </p:spPr>
        <p:txBody>
          <a:bodyPr>
            <a:normAutofit/>
          </a:bodyPr>
          <a:lstStyle/>
          <a:p>
            <a:pPr>
              <a:spcBef>
                <a:spcPts val="600"/>
              </a:spcBef>
            </a:pPr>
            <a:r>
              <a:rPr lang="en-US" sz="2100" b="1" dirty="0" err="1">
                <a:solidFill>
                  <a:schemeClr val="tx1"/>
                </a:solidFill>
                <a:effectLst/>
                <a:latin typeface="+mj-lt"/>
                <a:ea typeface="Calibri" panose="020F0502020204030204" pitchFamily="34" charset="0"/>
              </a:rPr>
              <a:t>Các</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khái</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niệm</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cơ</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bản</a:t>
            </a:r>
            <a:endParaRPr lang="en-US" sz="2100" b="1" dirty="0">
              <a:solidFill>
                <a:schemeClr val="tx1"/>
              </a:solidFill>
              <a:effectLst/>
              <a:latin typeface="+mj-lt"/>
              <a:ea typeface="Calibri" panose="020F0502020204030204" pitchFamily="34" charset="0"/>
            </a:endParaRPr>
          </a:p>
          <a:p>
            <a:pPr marL="285750" marR="0" indent="-285750">
              <a:lnSpc>
                <a:spcPct val="140000"/>
              </a:lnSpc>
              <a:spcBef>
                <a:spcPts val="0"/>
              </a:spcBef>
              <a:spcAft>
                <a:spcPts val="0"/>
              </a:spcAft>
              <a:buFont typeface="Wingdings" panose="05000000000000000000" pitchFamily="2" charset="2"/>
              <a:buChar char="§"/>
            </a:pPr>
            <a:r>
              <a:rPr lang="en-US" sz="2100" kern="50" dirty="0">
                <a:solidFill>
                  <a:schemeClr val="tx1"/>
                </a:solidFill>
                <a:effectLst/>
                <a:latin typeface="+mj-lt"/>
                <a:ea typeface="SimSun" panose="02010600030101010101" pitchFamily="2" charset="-122"/>
                <a:cs typeface="Tahoma" panose="020B0604030504040204" pitchFamily="34" charset="0"/>
              </a:rPr>
              <a:t>Workflow </a:t>
            </a:r>
            <a:r>
              <a:rPr lang="en-US" sz="2100" kern="50" dirty="0" err="1">
                <a:solidFill>
                  <a:schemeClr val="tx1"/>
                </a:solidFill>
                <a:effectLst/>
                <a:latin typeface="+mj-lt"/>
                <a:ea typeface="SimSun" panose="02010600030101010101" pitchFamily="2" charset="-122"/>
                <a:cs typeface="Tahoma" panose="020B0604030504040204" pitchFamily="34" charset="0"/>
              </a:rPr>
              <a:t>lấy</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yêu</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cầu</a:t>
            </a:r>
            <a:r>
              <a:rPr lang="en-US" sz="2100" kern="50" dirty="0">
                <a:solidFill>
                  <a:schemeClr val="tx1"/>
                </a:solidFill>
                <a:effectLst/>
                <a:latin typeface="+mj-lt"/>
                <a:ea typeface="SimSun" panose="02010600030101010101" pitchFamily="2" charset="-122"/>
                <a:cs typeface="Tahoma" panose="020B0604030504040204" pitchFamily="34" charset="0"/>
              </a:rPr>
              <a:t>	</a:t>
            </a:r>
          </a:p>
          <a:p>
            <a:pPr marL="285750" marR="0" indent="-285750">
              <a:lnSpc>
                <a:spcPct val="140000"/>
              </a:lnSpc>
              <a:spcBef>
                <a:spcPts val="0"/>
              </a:spcBef>
              <a:spcAft>
                <a:spcPts val="0"/>
              </a:spcAft>
              <a:buFont typeface="Wingdings" panose="05000000000000000000" pitchFamily="2" charset="2"/>
              <a:buChar char="§"/>
            </a:pPr>
            <a:r>
              <a:rPr lang="en-US" sz="2100" kern="50" dirty="0">
                <a:solidFill>
                  <a:schemeClr val="tx1"/>
                </a:solidFill>
                <a:effectLst/>
                <a:latin typeface="+mj-lt"/>
                <a:ea typeface="SimSun" panose="02010600030101010101" pitchFamily="2" charset="-122"/>
                <a:cs typeface="Tahoma" panose="020B0604030504040204" pitchFamily="34" charset="0"/>
              </a:rPr>
              <a:t>Workflow </a:t>
            </a:r>
            <a:r>
              <a:rPr lang="en-US" sz="2100" kern="50" dirty="0" err="1">
                <a:solidFill>
                  <a:schemeClr val="tx1"/>
                </a:solidFill>
                <a:effectLst/>
                <a:latin typeface="+mj-lt"/>
                <a:ea typeface="SimSun" panose="02010600030101010101" pitchFamily="2" charset="-122"/>
                <a:cs typeface="Tahoma" panose="020B0604030504040204" pitchFamily="34" charset="0"/>
              </a:rPr>
              <a:t>phân</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tích</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lnSpc>
                <a:spcPct val="140000"/>
              </a:lnSpc>
              <a:spcBef>
                <a:spcPts val="0"/>
              </a:spcBef>
              <a:spcAft>
                <a:spcPts val="0"/>
              </a:spcAft>
              <a:buFont typeface="Wingdings" panose="05000000000000000000" pitchFamily="2" charset="2"/>
              <a:buChar char="§"/>
            </a:pPr>
            <a:r>
              <a:rPr lang="en-US" sz="2100" kern="50" dirty="0">
                <a:solidFill>
                  <a:schemeClr val="tx1"/>
                </a:solidFill>
                <a:effectLst/>
                <a:latin typeface="+mj-lt"/>
                <a:ea typeface="SimSun" panose="02010600030101010101" pitchFamily="2" charset="-122"/>
                <a:cs typeface="Tahoma" panose="020B0604030504040204" pitchFamily="34" charset="0"/>
              </a:rPr>
              <a:t>Workflow </a:t>
            </a:r>
            <a:r>
              <a:rPr lang="en-US" sz="2100" kern="50" dirty="0" err="1">
                <a:solidFill>
                  <a:schemeClr val="tx1"/>
                </a:solidFill>
                <a:effectLst/>
                <a:latin typeface="+mj-lt"/>
                <a:ea typeface="SimSun" panose="02010600030101010101" pitchFamily="2" charset="-122"/>
                <a:cs typeface="Tahoma" panose="020B0604030504040204" pitchFamily="34" charset="0"/>
              </a:rPr>
              <a:t>thiết</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kế</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lnSpc>
                <a:spcPct val="140000"/>
              </a:lnSpc>
              <a:spcBef>
                <a:spcPts val="0"/>
              </a:spcBef>
              <a:spcAft>
                <a:spcPts val="0"/>
              </a:spcAft>
              <a:buFont typeface="Wingdings" panose="05000000000000000000" pitchFamily="2" charset="2"/>
              <a:buChar char="§"/>
            </a:pPr>
            <a:r>
              <a:rPr lang="en-US" sz="2100" kern="50" dirty="0">
                <a:solidFill>
                  <a:schemeClr val="tx1"/>
                </a:solidFill>
                <a:effectLst/>
                <a:latin typeface="+mj-lt"/>
                <a:ea typeface="SimSun" panose="02010600030101010101" pitchFamily="2" charset="-122"/>
                <a:cs typeface="Tahoma" panose="020B0604030504040204" pitchFamily="34" charset="0"/>
              </a:rPr>
              <a:t>Workflow </a:t>
            </a:r>
            <a:r>
              <a:rPr lang="en-US" sz="2100" kern="50" dirty="0" err="1">
                <a:solidFill>
                  <a:schemeClr val="tx1"/>
                </a:solidFill>
                <a:effectLst/>
                <a:latin typeface="+mj-lt"/>
                <a:ea typeface="SimSun" panose="02010600030101010101" pitchFamily="2" charset="-122"/>
                <a:cs typeface="Tahoma" panose="020B0604030504040204" pitchFamily="34" charset="0"/>
              </a:rPr>
              <a:t>cài</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đặt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indent="-285750">
              <a:lnSpc>
                <a:spcPct val="140000"/>
              </a:lnSpc>
              <a:buFont typeface="Wingdings" panose="05000000000000000000" pitchFamily="2" charset="2"/>
              <a:buChar char="§"/>
            </a:pPr>
            <a:r>
              <a:rPr lang="en-US" sz="2100" kern="50" dirty="0">
                <a:solidFill>
                  <a:schemeClr val="tx1"/>
                </a:solidFill>
                <a:effectLst/>
                <a:latin typeface="+mj-lt"/>
                <a:ea typeface="SimSun" panose="02010600030101010101" pitchFamily="2" charset="-122"/>
                <a:cs typeface="Tahoma" panose="020B0604030504040204" pitchFamily="34" charset="0"/>
              </a:rPr>
              <a:t>Workflow </a:t>
            </a:r>
            <a:r>
              <a:rPr lang="en-US" sz="2100" kern="50" dirty="0" err="1">
                <a:solidFill>
                  <a:schemeClr val="tx1"/>
                </a:solidFill>
                <a:effectLst/>
                <a:latin typeface="+mj-lt"/>
                <a:ea typeface="SimSun" panose="02010600030101010101" pitchFamily="2" charset="-122"/>
                <a:cs typeface="Tahoma" panose="020B0604030504040204" pitchFamily="34" charset="0"/>
              </a:rPr>
              <a:t>kiểm</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thử</a:t>
            </a:r>
            <a:endParaRPr lang="vi-VN" sz="2100" b="1" dirty="0">
              <a:solidFill>
                <a:schemeClr val="tx1"/>
              </a:solidFill>
              <a:latin typeface="+mj-lt"/>
            </a:endParaRPr>
          </a:p>
        </p:txBody>
      </p:sp>
    </p:spTree>
    <p:extLst>
      <p:ext uri="{BB962C8B-B14F-4D97-AF65-F5344CB8AC3E}">
        <p14:creationId xmlns:p14="http://schemas.microsoft.com/office/powerpoint/2010/main" val="4210885426"/>
      </p:ext>
    </p:extLst>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a:latin typeface="+mj-lt"/>
                <a:ea typeface="Calibri" panose="020F0502020204030204" pitchFamily="34" charset="0"/>
              </a:rPr>
              <a:t>Ca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aa-ET" sz="2800" dirty="0"/>
          </a:p>
        </p:txBody>
      </p:sp>
      <p:sp>
        <p:nvSpPr>
          <p:cNvPr id="9" name="Content Placeholder 2">
            <a:extLst>
              <a:ext uri="{FF2B5EF4-FFF2-40B4-BE49-F238E27FC236}">
                <a16:creationId xmlns:a16="http://schemas.microsoft.com/office/drawing/2014/main" id="{5A9A6209-FE38-48F0-9047-9A74DA54D849}"/>
              </a:ext>
            </a:extLst>
          </p:cNvPr>
          <p:cNvSpPr>
            <a:spLocks noGrp="1"/>
          </p:cNvSpPr>
          <p:nvPr>
            <p:ph sz="quarter" idx="10"/>
          </p:nvPr>
        </p:nvSpPr>
        <p:spPr>
          <a:xfrm>
            <a:off x="4706178" y="1112808"/>
            <a:ext cx="6738730" cy="4692650"/>
          </a:xfrm>
        </p:spPr>
        <p:txBody>
          <a:bodyPr>
            <a:noAutofit/>
          </a:bodyPr>
          <a:lstStyle/>
          <a:p>
            <a:pPr marL="12700" marR="5080" algn="just">
              <a:lnSpc>
                <a:spcPct val="100000"/>
              </a:lnSpc>
              <a:spcBef>
                <a:spcPts val="105"/>
              </a:spcBef>
              <a:tabLst>
                <a:tab pos="354965" algn="l"/>
                <a:tab pos="355600" algn="l"/>
              </a:tabLst>
            </a:pPr>
            <a:r>
              <a:rPr lang="en-US" b="1" dirty="0" err="1">
                <a:latin typeface="Arial"/>
                <a:cs typeface="Arial"/>
              </a:rPr>
              <a:t>Các</a:t>
            </a:r>
            <a:r>
              <a:rPr lang="en-US" b="1" dirty="0">
                <a:latin typeface="Arial"/>
                <a:cs typeface="Arial"/>
              </a:rPr>
              <a:t> </a:t>
            </a:r>
            <a:r>
              <a:rPr lang="en-US" b="1" dirty="0" err="1">
                <a:latin typeface="Arial"/>
                <a:cs typeface="Arial"/>
              </a:rPr>
              <a:t>kỹ</a:t>
            </a:r>
            <a:r>
              <a:rPr lang="en-US" b="1" dirty="0">
                <a:latin typeface="Arial"/>
                <a:cs typeface="Arial"/>
              </a:rPr>
              <a:t> </a:t>
            </a:r>
            <a:r>
              <a:rPr lang="en-US" b="1" dirty="0" err="1">
                <a:latin typeface="Arial"/>
                <a:cs typeface="Arial"/>
              </a:rPr>
              <a:t>thuật</a:t>
            </a:r>
            <a:r>
              <a:rPr lang="en-US" b="1" dirty="0">
                <a:latin typeface="Arial"/>
                <a:cs typeface="Arial"/>
              </a:rPr>
              <a:t> </a:t>
            </a:r>
            <a:r>
              <a:rPr lang="en-US" b="1" dirty="0" err="1">
                <a:latin typeface="Arial"/>
                <a:cs typeface="Arial"/>
              </a:rPr>
              <a:t>kiểm</a:t>
            </a:r>
            <a:r>
              <a:rPr lang="en-US" b="1" dirty="0">
                <a:latin typeface="Arial"/>
                <a:cs typeface="Arial"/>
              </a:rPr>
              <a:t> </a:t>
            </a:r>
            <a:r>
              <a:rPr lang="en-US" b="1" dirty="0" err="1">
                <a:latin typeface="Arial"/>
                <a:cs typeface="Arial"/>
              </a:rPr>
              <a:t>thử</a:t>
            </a:r>
            <a:r>
              <a:rPr lang="en-US" b="1" dirty="0">
                <a:latin typeface="Arial"/>
                <a:cs typeface="Arial"/>
              </a:rPr>
              <a:t> </a:t>
            </a:r>
            <a:r>
              <a:rPr lang="en-US" b="1" dirty="0" err="1">
                <a:latin typeface="Arial"/>
                <a:cs typeface="Arial"/>
              </a:rPr>
              <a:t>hộp</a:t>
            </a:r>
            <a:r>
              <a:rPr lang="en-US" b="1" dirty="0">
                <a:latin typeface="Arial"/>
                <a:cs typeface="Arial"/>
              </a:rPr>
              <a:t> </a:t>
            </a:r>
            <a:r>
              <a:rPr lang="en-US" b="1" dirty="0" err="1">
                <a:latin typeface="Arial"/>
                <a:cs typeface="Arial"/>
              </a:rPr>
              <a:t>đen</a:t>
            </a:r>
            <a:r>
              <a:rPr lang="en-US" b="1" dirty="0">
                <a:latin typeface="Arial"/>
                <a:cs typeface="Arial"/>
              </a:rPr>
              <a:t>:</a:t>
            </a:r>
          </a:p>
          <a:p>
            <a:pPr marL="355600" marR="5080" indent="-342900" algn="just">
              <a:lnSpc>
                <a:spcPct val="100000"/>
              </a:lnSpc>
              <a:spcBef>
                <a:spcPts val="105"/>
              </a:spcBef>
              <a:buFontTx/>
              <a:buChar char="-"/>
              <a:tabLst>
                <a:tab pos="354965" algn="l"/>
                <a:tab pos="355600" algn="l"/>
              </a:tabLst>
            </a:pPr>
            <a:r>
              <a:rPr lang="en-US" sz="2000" dirty="0" err="1">
                <a:latin typeface="Arial"/>
                <a:cs typeface="Arial"/>
              </a:rPr>
              <a:t>Ph</a:t>
            </a:r>
            <a:r>
              <a:rPr lang="en-US" dirty="0" err="1">
                <a:latin typeface="Arial"/>
                <a:cs typeface="Arial"/>
              </a:rPr>
              <a:t>ân</a:t>
            </a:r>
            <a:r>
              <a:rPr lang="en-US" dirty="0">
                <a:latin typeface="Arial"/>
                <a:cs typeface="Arial"/>
              </a:rPr>
              <a:t> </a:t>
            </a:r>
            <a:r>
              <a:rPr lang="en-US" dirty="0" err="1">
                <a:latin typeface="Arial"/>
                <a:cs typeface="Arial"/>
              </a:rPr>
              <a:t>lớp</a:t>
            </a:r>
            <a:r>
              <a:rPr lang="en-US" dirty="0">
                <a:latin typeface="Arial"/>
                <a:cs typeface="Arial"/>
              </a:rPr>
              <a:t> </a:t>
            </a:r>
            <a:r>
              <a:rPr lang="en-US" dirty="0" err="1">
                <a:latin typeface="Arial"/>
                <a:cs typeface="Arial"/>
              </a:rPr>
              <a:t>tương</a:t>
            </a:r>
            <a:r>
              <a:rPr lang="en-US" dirty="0">
                <a:latin typeface="Arial"/>
                <a:cs typeface="Arial"/>
              </a:rPr>
              <a:t> </a:t>
            </a:r>
            <a:r>
              <a:rPr lang="en-US" dirty="0" err="1">
                <a:latin typeface="Arial"/>
                <a:cs typeface="Arial"/>
              </a:rPr>
              <a:t>đương</a:t>
            </a:r>
            <a:endParaRPr lang="en-US" dirty="0">
              <a:latin typeface="Arial"/>
              <a:cs typeface="Arial"/>
            </a:endParaRPr>
          </a:p>
          <a:p>
            <a:pPr marL="355600" marR="5080" indent="-342900" algn="just">
              <a:lnSpc>
                <a:spcPct val="100000"/>
              </a:lnSpc>
              <a:spcBef>
                <a:spcPts val="105"/>
              </a:spcBef>
              <a:buFontTx/>
              <a:buChar char="-"/>
              <a:tabLst>
                <a:tab pos="354965" algn="l"/>
                <a:tab pos="355600" algn="l"/>
              </a:tabLst>
            </a:pPr>
            <a:r>
              <a:rPr lang="en-US" sz="2000" dirty="0" err="1">
                <a:latin typeface="Arial"/>
                <a:cs typeface="Arial"/>
              </a:rPr>
              <a:t>Gi</a:t>
            </a:r>
            <a:r>
              <a:rPr lang="en-US" dirty="0" err="1">
                <a:latin typeface="Arial"/>
                <a:cs typeface="Arial"/>
              </a:rPr>
              <a:t>á</a:t>
            </a:r>
            <a:r>
              <a:rPr lang="en-US" dirty="0">
                <a:latin typeface="Arial"/>
                <a:cs typeface="Arial"/>
              </a:rPr>
              <a:t> </a:t>
            </a:r>
            <a:r>
              <a:rPr lang="en-US" dirty="0" err="1">
                <a:latin typeface="Arial"/>
                <a:cs typeface="Arial"/>
              </a:rPr>
              <a:t>trị</a:t>
            </a:r>
            <a:r>
              <a:rPr lang="en-US" dirty="0">
                <a:latin typeface="Arial"/>
                <a:cs typeface="Arial"/>
              </a:rPr>
              <a:t> </a:t>
            </a:r>
            <a:r>
              <a:rPr lang="en-US" dirty="0" err="1">
                <a:latin typeface="Arial"/>
                <a:cs typeface="Arial"/>
              </a:rPr>
              <a:t>biên</a:t>
            </a:r>
            <a:endParaRPr lang="en-US" dirty="0">
              <a:latin typeface="Arial"/>
              <a:cs typeface="Arial"/>
            </a:endParaRPr>
          </a:p>
          <a:p>
            <a:pPr marL="355600" marR="5080" indent="-342900" algn="just">
              <a:lnSpc>
                <a:spcPct val="100000"/>
              </a:lnSpc>
              <a:spcBef>
                <a:spcPts val="105"/>
              </a:spcBef>
              <a:buFontTx/>
              <a:buChar char="-"/>
              <a:tabLst>
                <a:tab pos="354965" algn="l"/>
                <a:tab pos="355600" algn="l"/>
              </a:tabLst>
            </a:pPr>
            <a:r>
              <a:rPr lang="en-US" sz="2000" dirty="0" err="1">
                <a:latin typeface="Arial"/>
                <a:cs typeface="Arial"/>
              </a:rPr>
              <a:t>Bảng</a:t>
            </a:r>
            <a:r>
              <a:rPr lang="en-US" sz="2000" dirty="0">
                <a:latin typeface="Arial"/>
                <a:cs typeface="Arial"/>
              </a:rPr>
              <a:t> </a:t>
            </a:r>
            <a:r>
              <a:rPr lang="en-US" sz="2000" dirty="0" err="1">
                <a:latin typeface="Arial"/>
                <a:cs typeface="Arial"/>
              </a:rPr>
              <a:t>quyết</a:t>
            </a:r>
            <a:r>
              <a:rPr lang="en-US" sz="2000" dirty="0">
                <a:latin typeface="Arial"/>
                <a:cs typeface="Arial"/>
              </a:rPr>
              <a:t> </a:t>
            </a:r>
            <a:r>
              <a:rPr lang="en-US" sz="2000" dirty="0" err="1">
                <a:latin typeface="Arial"/>
                <a:cs typeface="Arial"/>
              </a:rPr>
              <a:t>định</a:t>
            </a:r>
            <a:endParaRPr lang="en-US" sz="2000" dirty="0">
              <a:latin typeface="Arial"/>
              <a:cs typeface="Arial"/>
            </a:endParaRPr>
          </a:p>
          <a:p>
            <a:pPr marL="355600" marR="5080" indent="-342900" algn="just">
              <a:lnSpc>
                <a:spcPct val="100000"/>
              </a:lnSpc>
              <a:spcBef>
                <a:spcPts val="105"/>
              </a:spcBef>
              <a:buFontTx/>
              <a:buChar char="-"/>
              <a:tabLst>
                <a:tab pos="354965" algn="l"/>
                <a:tab pos="355600" algn="l"/>
              </a:tabLst>
            </a:pPr>
            <a:r>
              <a:rPr lang="en-US" dirty="0" err="1">
                <a:latin typeface="Arial"/>
                <a:cs typeface="Arial"/>
              </a:rPr>
              <a:t>Chuyển</a:t>
            </a:r>
            <a:r>
              <a:rPr lang="en-US" dirty="0">
                <a:latin typeface="Arial"/>
                <a:cs typeface="Arial"/>
              </a:rPr>
              <a:t> </a:t>
            </a:r>
            <a:r>
              <a:rPr lang="en-US" dirty="0" err="1">
                <a:latin typeface="Arial"/>
                <a:cs typeface="Arial"/>
              </a:rPr>
              <a:t>trạng</a:t>
            </a:r>
            <a:r>
              <a:rPr lang="en-US" dirty="0">
                <a:latin typeface="Arial"/>
                <a:cs typeface="Arial"/>
              </a:rPr>
              <a:t> </a:t>
            </a:r>
            <a:r>
              <a:rPr lang="en-US" dirty="0" err="1">
                <a:latin typeface="Arial"/>
                <a:cs typeface="Arial"/>
              </a:rPr>
              <a:t>thái</a:t>
            </a:r>
            <a:endParaRPr lang="en-US" dirty="0">
              <a:latin typeface="Arial"/>
              <a:cs typeface="Arial"/>
            </a:endParaRPr>
          </a:p>
          <a:p>
            <a:pPr marL="355600" marR="5080" indent="-342900" algn="just">
              <a:lnSpc>
                <a:spcPct val="100000"/>
              </a:lnSpc>
              <a:spcBef>
                <a:spcPts val="105"/>
              </a:spcBef>
              <a:buFontTx/>
              <a:buChar char="-"/>
              <a:tabLst>
                <a:tab pos="354965" algn="l"/>
                <a:tab pos="355600" algn="l"/>
              </a:tabLst>
            </a:pPr>
            <a:r>
              <a:rPr lang="en-US" sz="2000" dirty="0">
                <a:latin typeface="Arial"/>
                <a:cs typeface="Arial"/>
              </a:rPr>
              <a:t>…..</a:t>
            </a:r>
            <a:endParaRPr lang="vi-VN" sz="2000" dirty="0">
              <a:latin typeface="Arial"/>
              <a:cs typeface="Arial"/>
            </a:endParaRPr>
          </a:p>
        </p:txBody>
      </p:sp>
      <p:pic>
        <p:nvPicPr>
          <p:cNvPr id="8194" name="Picture 2" descr="Phân Biệt Black Box Test, White Box Test, Sơ Lược Kỹ Thuật - Viblo">
            <a:extLst>
              <a:ext uri="{FF2B5EF4-FFF2-40B4-BE49-F238E27FC236}">
                <a16:creationId xmlns:a16="http://schemas.microsoft.com/office/drawing/2014/main" id="{400B87FD-6B2B-4435-B7FE-D0CCE340C2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2134" y="1052542"/>
            <a:ext cx="3170583" cy="13210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F324F06-935D-4DC3-B683-A1E7B414DDA9}"/>
              </a:ext>
            </a:extLst>
          </p:cNvPr>
          <p:cNvPicPr>
            <a:picLocks noChangeAspect="1"/>
          </p:cNvPicPr>
          <p:nvPr/>
        </p:nvPicPr>
        <p:blipFill>
          <a:blip r:embed="rId3"/>
          <a:stretch>
            <a:fillRect/>
          </a:stretch>
        </p:blipFill>
        <p:spPr>
          <a:xfrm>
            <a:off x="648965" y="3062238"/>
            <a:ext cx="3868370" cy="1821227"/>
          </a:xfrm>
          <a:prstGeom prst="rect">
            <a:avLst/>
          </a:prstGeom>
        </p:spPr>
      </p:pic>
      <p:pic>
        <p:nvPicPr>
          <p:cNvPr id="10" name="Picture 9">
            <a:extLst>
              <a:ext uri="{FF2B5EF4-FFF2-40B4-BE49-F238E27FC236}">
                <a16:creationId xmlns:a16="http://schemas.microsoft.com/office/drawing/2014/main" id="{B7BB7027-DED9-4F7A-B604-5DCB84D0CC03}"/>
              </a:ext>
            </a:extLst>
          </p:cNvPr>
          <p:cNvPicPr>
            <a:picLocks noChangeAspect="1"/>
          </p:cNvPicPr>
          <p:nvPr/>
        </p:nvPicPr>
        <p:blipFill>
          <a:blip r:embed="rId4"/>
          <a:stretch>
            <a:fillRect/>
          </a:stretch>
        </p:blipFill>
        <p:spPr>
          <a:xfrm>
            <a:off x="5565061" y="3062238"/>
            <a:ext cx="6134145" cy="2743220"/>
          </a:xfrm>
          <a:prstGeom prst="rect">
            <a:avLst/>
          </a:prstGeom>
        </p:spPr>
      </p:pic>
      <p:pic>
        <p:nvPicPr>
          <p:cNvPr id="12" name="Picture 11">
            <a:extLst>
              <a:ext uri="{FF2B5EF4-FFF2-40B4-BE49-F238E27FC236}">
                <a16:creationId xmlns:a16="http://schemas.microsoft.com/office/drawing/2014/main" id="{1F5BA8EE-E8BB-49A9-BA0D-490A33BDA76E}"/>
              </a:ext>
            </a:extLst>
          </p:cNvPr>
          <p:cNvPicPr>
            <a:picLocks noChangeAspect="1"/>
          </p:cNvPicPr>
          <p:nvPr/>
        </p:nvPicPr>
        <p:blipFill>
          <a:blip r:embed="rId5"/>
          <a:stretch>
            <a:fillRect/>
          </a:stretch>
        </p:blipFill>
        <p:spPr>
          <a:xfrm>
            <a:off x="1210920" y="985773"/>
            <a:ext cx="2348947" cy="1991240"/>
          </a:xfrm>
          <a:prstGeom prst="rect">
            <a:avLst/>
          </a:prstGeom>
        </p:spPr>
      </p:pic>
    </p:spTree>
    <p:extLst>
      <p:ext uri="{BB962C8B-B14F-4D97-AF65-F5344CB8AC3E}">
        <p14:creationId xmlns:p14="http://schemas.microsoft.com/office/powerpoint/2010/main" val="3900925870"/>
      </p:ext>
    </p:extLst>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a:latin typeface="+mj-lt"/>
                <a:ea typeface="Calibri" panose="020F0502020204030204" pitchFamily="34" charset="0"/>
              </a:rPr>
              <a:t>Ca </a:t>
            </a:r>
            <a:r>
              <a:rPr lang="en-US" sz="2800" i="1" dirty="0" err="1">
                <a:latin typeface="+mj-lt"/>
                <a:ea typeface="Calibri" panose="020F0502020204030204" pitchFamily="34" charset="0"/>
              </a:rPr>
              <a:t>kiểm</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thử</a:t>
            </a:r>
            <a:endParaRPr lang="aa-ET" sz="2800" dirty="0"/>
          </a:p>
        </p:txBody>
      </p:sp>
      <p:sp>
        <p:nvSpPr>
          <p:cNvPr id="9" name="Content Placeholder 2">
            <a:extLst>
              <a:ext uri="{FF2B5EF4-FFF2-40B4-BE49-F238E27FC236}">
                <a16:creationId xmlns:a16="http://schemas.microsoft.com/office/drawing/2014/main" id="{5A9A6209-FE38-48F0-9047-9A74DA54D849}"/>
              </a:ext>
            </a:extLst>
          </p:cNvPr>
          <p:cNvSpPr>
            <a:spLocks noGrp="1"/>
          </p:cNvSpPr>
          <p:nvPr>
            <p:ph sz="quarter" idx="10"/>
          </p:nvPr>
        </p:nvSpPr>
        <p:spPr>
          <a:xfrm>
            <a:off x="5332343" y="1242354"/>
            <a:ext cx="6738730" cy="4692650"/>
          </a:xfrm>
        </p:spPr>
        <p:txBody>
          <a:bodyPr>
            <a:noAutofit/>
          </a:bodyPr>
          <a:lstStyle/>
          <a:p>
            <a:pPr marL="12700" marR="5080" algn="just">
              <a:lnSpc>
                <a:spcPct val="100000"/>
              </a:lnSpc>
              <a:spcBef>
                <a:spcPts val="105"/>
              </a:spcBef>
              <a:tabLst>
                <a:tab pos="354965" algn="l"/>
                <a:tab pos="355600" algn="l"/>
              </a:tabLst>
            </a:pPr>
            <a:r>
              <a:rPr lang="en-US" b="1" dirty="0" err="1">
                <a:latin typeface="+mj-lt"/>
                <a:cs typeface="Arial"/>
              </a:rPr>
              <a:t>Các</a:t>
            </a:r>
            <a:r>
              <a:rPr lang="en-US" b="1" dirty="0">
                <a:latin typeface="+mj-lt"/>
                <a:cs typeface="Arial"/>
              </a:rPr>
              <a:t> </a:t>
            </a:r>
            <a:r>
              <a:rPr lang="en-US" b="1" dirty="0" err="1">
                <a:latin typeface="+mj-lt"/>
                <a:cs typeface="Arial"/>
              </a:rPr>
              <a:t>kỹ</a:t>
            </a:r>
            <a:r>
              <a:rPr lang="en-US" b="1" dirty="0">
                <a:latin typeface="+mj-lt"/>
                <a:cs typeface="Arial"/>
              </a:rPr>
              <a:t> </a:t>
            </a:r>
            <a:r>
              <a:rPr lang="en-US" b="1" dirty="0" err="1">
                <a:latin typeface="+mj-lt"/>
                <a:cs typeface="Arial"/>
              </a:rPr>
              <a:t>thuật</a:t>
            </a:r>
            <a:r>
              <a:rPr lang="en-US" b="1" dirty="0">
                <a:latin typeface="+mj-lt"/>
                <a:cs typeface="Arial"/>
              </a:rPr>
              <a:t> </a:t>
            </a:r>
            <a:r>
              <a:rPr lang="en-US" b="1" dirty="0" err="1">
                <a:latin typeface="+mj-lt"/>
                <a:cs typeface="Arial"/>
              </a:rPr>
              <a:t>kiểm</a:t>
            </a:r>
            <a:r>
              <a:rPr lang="en-US" b="1" dirty="0">
                <a:latin typeface="+mj-lt"/>
                <a:cs typeface="Arial"/>
              </a:rPr>
              <a:t> </a:t>
            </a:r>
            <a:r>
              <a:rPr lang="en-US" b="1" dirty="0" err="1">
                <a:latin typeface="+mj-lt"/>
                <a:cs typeface="Arial"/>
              </a:rPr>
              <a:t>thử</a:t>
            </a:r>
            <a:r>
              <a:rPr lang="en-US" b="1" dirty="0">
                <a:latin typeface="+mj-lt"/>
                <a:cs typeface="Arial"/>
              </a:rPr>
              <a:t> </a:t>
            </a:r>
            <a:r>
              <a:rPr lang="en-US" b="1" dirty="0" err="1">
                <a:latin typeface="+mj-lt"/>
                <a:cs typeface="Arial"/>
              </a:rPr>
              <a:t>hộp</a:t>
            </a:r>
            <a:r>
              <a:rPr lang="en-US" b="1" dirty="0">
                <a:latin typeface="+mj-lt"/>
                <a:cs typeface="Arial"/>
              </a:rPr>
              <a:t> </a:t>
            </a:r>
            <a:r>
              <a:rPr lang="en-US" b="1" dirty="0" err="1">
                <a:latin typeface="+mj-lt"/>
                <a:cs typeface="Arial"/>
              </a:rPr>
              <a:t>trắng</a:t>
            </a:r>
            <a:r>
              <a:rPr lang="en-US" b="1" dirty="0">
                <a:latin typeface="+mj-lt"/>
                <a:cs typeface="Arial"/>
              </a:rPr>
              <a:t>:</a:t>
            </a:r>
          </a:p>
          <a:p>
            <a:pPr marL="355600" marR="5080" indent="-342900" algn="just">
              <a:lnSpc>
                <a:spcPct val="100000"/>
              </a:lnSpc>
              <a:spcBef>
                <a:spcPts val="105"/>
              </a:spcBef>
              <a:buFontTx/>
              <a:buChar char="-"/>
              <a:tabLst>
                <a:tab pos="354965" algn="l"/>
                <a:tab pos="355600" algn="l"/>
              </a:tabLst>
            </a:pPr>
            <a:r>
              <a:rPr lang="en-US" b="0" i="0" dirty="0" err="1">
                <a:solidFill>
                  <a:srgbClr val="1F3763"/>
                </a:solidFill>
                <a:effectLst/>
                <a:latin typeface="+mj-lt"/>
              </a:rPr>
              <a:t>Kiểm</a:t>
            </a:r>
            <a:r>
              <a:rPr lang="en-US" b="0" i="0" dirty="0">
                <a:solidFill>
                  <a:srgbClr val="1F3763"/>
                </a:solidFill>
                <a:effectLst/>
                <a:latin typeface="+mj-lt"/>
              </a:rPr>
              <a:t> </a:t>
            </a:r>
            <a:r>
              <a:rPr lang="en-US" b="0" i="0" dirty="0" err="1">
                <a:solidFill>
                  <a:srgbClr val="1F3763"/>
                </a:solidFill>
                <a:effectLst/>
                <a:latin typeface="+mj-lt"/>
              </a:rPr>
              <a:t>thử</a:t>
            </a:r>
            <a:r>
              <a:rPr lang="en-US" b="0" i="0" dirty="0">
                <a:solidFill>
                  <a:srgbClr val="1F3763"/>
                </a:solidFill>
                <a:effectLst/>
                <a:latin typeface="+mj-lt"/>
              </a:rPr>
              <a:t> </a:t>
            </a:r>
            <a:r>
              <a:rPr lang="en-US" b="0" i="0" dirty="0" err="1">
                <a:solidFill>
                  <a:srgbClr val="1F3763"/>
                </a:solidFill>
                <a:effectLst/>
                <a:latin typeface="+mj-lt"/>
              </a:rPr>
              <a:t>luồng</a:t>
            </a:r>
            <a:r>
              <a:rPr lang="en-US" b="0" i="0" dirty="0">
                <a:solidFill>
                  <a:srgbClr val="1F3763"/>
                </a:solidFill>
                <a:effectLst/>
                <a:latin typeface="+mj-lt"/>
              </a:rPr>
              <a:t> </a:t>
            </a:r>
            <a:r>
              <a:rPr lang="en-US" b="0" i="0" dirty="0" err="1">
                <a:solidFill>
                  <a:srgbClr val="1F3763"/>
                </a:solidFill>
                <a:effectLst/>
                <a:latin typeface="+mj-lt"/>
              </a:rPr>
              <a:t>điều</a:t>
            </a:r>
            <a:r>
              <a:rPr lang="en-US" b="0" i="0" dirty="0">
                <a:solidFill>
                  <a:srgbClr val="1F3763"/>
                </a:solidFill>
                <a:effectLst/>
                <a:latin typeface="+mj-lt"/>
              </a:rPr>
              <a:t> </a:t>
            </a:r>
            <a:r>
              <a:rPr lang="en-US" b="0" i="0" dirty="0" err="1">
                <a:solidFill>
                  <a:srgbClr val="1F3763"/>
                </a:solidFill>
                <a:effectLst/>
                <a:latin typeface="+mj-lt"/>
              </a:rPr>
              <a:t>khiển</a:t>
            </a:r>
            <a:endParaRPr lang="en-US" dirty="0">
              <a:solidFill>
                <a:srgbClr val="1F3763"/>
              </a:solidFill>
              <a:latin typeface="+mj-lt"/>
            </a:endParaRPr>
          </a:p>
          <a:p>
            <a:pPr marL="355600" marR="5080" indent="-342900">
              <a:lnSpc>
                <a:spcPct val="100000"/>
              </a:lnSpc>
              <a:spcBef>
                <a:spcPts val="105"/>
              </a:spcBef>
              <a:buFontTx/>
              <a:buChar char="-"/>
              <a:tabLst>
                <a:tab pos="354965" algn="l"/>
                <a:tab pos="355600" algn="l"/>
              </a:tabLst>
            </a:pPr>
            <a:r>
              <a:rPr lang="en-US" dirty="0" err="1">
                <a:solidFill>
                  <a:srgbClr val="1F3763"/>
                </a:solidFill>
                <a:latin typeface="+mj-lt"/>
              </a:rPr>
              <a:t>Kiểm</a:t>
            </a:r>
            <a:r>
              <a:rPr lang="en-US" dirty="0">
                <a:solidFill>
                  <a:srgbClr val="1F3763"/>
                </a:solidFill>
                <a:latin typeface="+mj-lt"/>
              </a:rPr>
              <a:t> </a:t>
            </a:r>
            <a:r>
              <a:rPr lang="en-US" dirty="0" err="1">
                <a:solidFill>
                  <a:srgbClr val="1F3763"/>
                </a:solidFill>
                <a:latin typeface="+mj-lt"/>
              </a:rPr>
              <a:t>thử</a:t>
            </a:r>
            <a:r>
              <a:rPr lang="en-US" dirty="0">
                <a:solidFill>
                  <a:srgbClr val="1F3763"/>
                </a:solidFill>
                <a:latin typeface="+mj-lt"/>
              </a:rPr>
              <a:t> </a:t>
            </a:r>
            <a:r>
              <a:rPr lang="en-US" dirty="0" err="1">
                <a:solidFill>
                  <a:srgbClr val="1F3763"/>
                </a:solidFill>
                <a:latin typeface="+mj-lt"/>
              </a:rPr>
              <a:t>luồng</a:t>
            </a:r>
            <a:r>
              <a:rPr lang="en-US" dirty="0">
                <a:solidFill>
                  <a:srgbClr val="1F3763"/>
                </a:solidFill>
                <a:latin typeface="+mj-lt"/>
              </a:rPr>
              <a:t> </a:t>
            </a:r>
            <a:r>
              <a:rPr lang="en-US" dirty="0" err="1">
                <a:solidFill>
                  <a:srgbClr val="1F3763"/>
                </a:solidFill>
                <a:latin typeface="+mj-lt"/>
              </a:rPr>
              <a:t>dữ</a:t>
            </a:r>
            <a:r>
              <a:rPr lang="en-US" dirty="0">
                <a:solidFill>
                  <a:srgbClr val="1F3763"/>
                </a:solidFill>
                <a:latin typeface="+mj-lt"/>
              </a:rPr>
              <a:t> </a:t>
            </a:r>
            <a:r>
              <a:rPr lang="en-US" dirty="0" err="1">
                <a:solidFill>
                  <a:srgbClr val="1F3763"/>
                </a:solidFill>
                <a:latin typeface="+mj-lt"/>
              </a:rPr>
              <a:t>liệu</a:t>
            </a:r>
            <a:r>
              <a:rPr lang="en-US" dirty="0">
                <a:latin typeface="+mj-lt"/>
              </a:rPr>
              <a:t> </a:t>
            </a:r>
            <a:br>
              <a:rPr lang="en-US" dirty="0">
                <a:latin typeface="+mj-lt"/>
              </a:rPr>
            </a:br>
            <a:endParaRPr lang="vi-VN" dirty="0">
              <a:latin typeface="+mj-lt"/>
              <a:cs typeface="Arial"/>
            </a:endParaRPr>
          </a:p>
        </p:txBody>
      </p:sp>
      <p:pic>
        <p:nvPicPr>
          <p:cNvPr id="9218" name="Picture 2" descr="White Box Testing: A Complete Guide With Techniques &amp; Tools">
            <a:extLst>
              <a:ext uri="{FF2B5EF4-FFF2-40B4-BE49-F238E27FC236}">
                <a16:creationId xmlns:a16="http://schemas.microsoft.com/office/drawing/2014/main" id="{6C908A74-917E-4F51-81CE-3E8179346F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8198" y="452362"/>
            <a:ext cx="1959915" cy="1597843"/>
          </a:xfrm>
          <a:prstGeom prst="rect">
            <a:avLst/>
          </a:prstGeom>
          <a:noFill/>
          <a:extLst>
            <a:ext uri="{909E8E84-426E-40DD-AFC4-6F175D3DCCD1}">
              <a14:hiddenFill xmlns:a14="http://schemas.microsoft.com/office/drawing/2010/main">
                <a:solidFill>
                  <a:srgbClr val="FFFFFF"/>
                </a:solidFill>
              </a14:hiddenFill>
            </a:ext>
          </a:extLst>
        </p:spPr>
      </p:pic>
      <p:sp>
        <p:nvSpPr>
          <p:cNvPr id="8" name="object 12">
            <a:extLst>
              <a:ext uri="{FF2B5EF4-FFF2-40B4-BE49-F238E27FC236}">
                <a16:creationId xmlns:a16="http://schemas.microsoft.com/office/drawing/2014/main" id="{7F73A9A5-86DF-40E9-9AD4-ED131A569CDA}"/>
              </a:ext>
            </a:extLst>
          </p:cNvPr>
          <p:cNvSpPr/>
          <p:nvPr/>
        </p:nvSpPr>
        <p:spPr>
          <a:xfrm>
            <a:off x="5531126" y="3227536"/>
            <a:ext cx="5822674" cy="2984419"/>
          </a:xfrm>
          <a:prstGeom prst="rect">
            <a:avLst/>
          </a:prstGeom>
          <a:blipFill>
            <a:blip r:embed="rId3" cstate="print"/>
            <a:stretch>
              <a:fillRect/>
            </a:stretch>
          </a:blipFill>
        </p:spPr>
        <p:txBody>
          <a:bodyPr wrap="square" lIns="0" tIns="0" rIns="0" bIns="0" rtlCol="0"/>
          <a:lstStyle/>
          <a:p>
            <a:endParaRPr/>
          </a:p>
        </p:txBody>
      </p:sp>
      <p:pic>
        <p:nvPicPr>
          <p:cNvPr id="4" name="Picture 3">
            <a:extLst>
              <a:ext uri="{FF2B5EF4-FFF2-40B4-BE49-F238E27FC236}">
                <a16:creationId xmlns:a16="http://schemas.microsoft.com/office/drawing/2014/main" id="{F22E4E27-0269-4137-AE7A-BE46E271165D}"/>
              </a:ext>
            </a:extLst>
          </p:cNvPr>
          <p:cNvPicPr>
            <a:picLocks noChangeAspect="1"/>
          </p:cNvPicPr>
          <p:nvPr/>
        </p:nvPicPr>
        <p:blipFill>
          <a:blip r:embed="rId4"/>
          <a:stretch>
            <a:fillRect/>
          </a:stretch>
        </p:blipFill>
        <p:spPr>
          <a:xfrm>
            <a:off x="317327" y="1035960"/>
            <a:ext cx="5072396" cy="2984418"/>
          </a:xfrm>
          <a:prstGeom prst="rect">
            <a:avLst/>
          </a:prstGeom>
        </p:spPr>
      </p:pic>
    </p:spTree>
    <p:extLst>
      <p:ext uri="{BB962C8B-B14F-4D97-AF65-F5344CB8AC3E}">
        <p14:creationId xmlns:p14="http://schemas.microsoft.com/office/powerpoint/2010/main" val="4090085589"/>
      </p:ext>
    </p:extLst>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2991677" y="1112808"/>
            <a:ext cx="8453231" cy="4692650"/>
          </a:xfrm>
        </p:spPr>
        <p:txBody>
          <a:bodyPr>
            <a:noAutofit/>
          </a:bodyPr>
          <a:lstStyle/>
          <a:p>
            <a:pPr algn="just">
              <a:lnSpc>
                <a:spcPct val="140000"/>
              </a:lnSpc>
            </a:pPr>
            <a:r>
              <a:rPr lang="vi-VN" b="0" i="0" dirty="0">
                <a:solidFill>
                  <a:schemeClr val="tx1"/>
                </a:solidFill>
                <a:effectLst/>
                <a:latin typeface="+mj-lt"/>
              </a:rPr>
              <a:t>Bảo trì là công việc tu sửa, thay đổi phần mềm đã</a:t>
            </a:r>
            <a:r>
              <a:rPr lang="en-US" b="0" i="0" dirty="0">
                <a:solidFill>
                  <a:schemeClr val="tx1"/>
                </a:solidFill>
                <a:effectLst/>
                <a:latin typeface="+mj-lt"/>
              </a:rPr>
              <a:t> </a:t>
            </a:r>
            <a:r>
              <a:rPr lang="vi-VN" b="0" i="0" dirty="0">
                <a:solidFill>
                  <a:schemeClr val="tx1"/>
                </a:solidFill>
                <a:effectLst/>
                <a:latin typeface="+mj-lt"/>
              </a:rPr>
              <a:t>được phát triển (chương trình, dữ liệu, các loại</a:t>
            </a:r>
            <a:r>
              <a:rPr lang="en-US" b="0" i="0" dirty="0">
                <a:solidFill>
                  <a:schemeClr val="tx1"/>
                </a:solidFill>
                <a:effectLst/>
                <a:latin typeface="+mj-lt"/>
              </a:rPr>
              <a:t> </a:t>
            </a:r>
            <a:r>
              <a:rPr lang="en-US" b="0" i="0" dirty="0" err="1">
                <a:solidFill>
                  <a:schemeClr val="tx1"/>
                </a:solidFill>
                <a:effectLst/>
                <a:latin typeface="+mj-lt"/>
              </a:rPr>
              <a:t>tài</a:t>
            </a:r>
            <a:r>
              <a:rPr lang="en-US" b="0" i="0" dirty="0">
                <a:solidFill>
                  <a:schemeClr val="tx1"/>
                </a:solidFill>
                <a:effectLst/>
                <a:latin typeface="+mj-lt"/>
              </a:rPr>
              <a:t> </a:t>
            </a:r>
            <a:r>
              <a:rPr lang="en-US" b="0" i="0" dirty="0" err="1">
                <a:solidFill>
                  <a:schemeClr val="tx1"/>
                </a:solidFill>
                <a:effectLst/>
                <a:latin typeface="+mj-lt"/>
              </a:rPr>
              <a:t>liệu</a:t>
            </a:r>
            <a:r>
              <a:rPr lang="en-US" b="0" i="0" dirty="0">
                <a:solidFill>
                  <a:schemeClr val="tx1"/>
                </a:solidFill>
                <a:effectLst/>
                <a:latin typeface="+mj-lt"/>
              </a:rPr>
              <a:t> </a:t>
            </a:r>
            <a:r>
              <a:rPr lang="vi-VN" b="0" i="0" dirty="0">
                <a:solidFill>
                  <a:schemeClr val="tx1"/>
                </a:solidFill>
                <a:effectLst/>
                <a:latin typeface="+mj-lt"/>
              </a:rPr>
              <a:t>đặc tả, . . .)</a:t>
            </a:r>
          </a:p>
          <a:p>
            <a:pPr algn="just">
              <a:lnSpc>
                <a:spcPct val="140000"/>
              </a:lnSpc>
            </a:pPr>
            <a:endParaRPr lang="en-US" b="0" i="0" dirty="0">
              <a:solidFill>
                <a:schemeClr val="tx1"/>
              </a:solidFill>
              <a:effectLst/>
              <a:latin typeface="+mj-lt"/>
            </a:endParaRPr>
          </a:p>
          <a:p>
            <a:pPr algn="just">
              <a:lnSpc>
                <a:spcPct val="140000"/>
              </a:lnSpc>
            </a:pPr>
            <a:r>
              <a:rPr lang="vi-VN" b="0" i="0" dirty="0">
                <a:solidFill>
                  <a:schemeClr val="tx1"/>
                </a:solidFill>
                <a:effectLst/>
                <a:latin typeface="+mj-lt"/>
              </a:rPr>
              <a:t>Các hình thái bảo trì: bảo trì để</a:t>
            </a:r>
          </a:p>
          <a:p>
            <a:pPr marL="342900" indent="-342900" algn="just">
              <a:lnSpc>
                <a:spcPct val="140000"/>
              </a:lnSpc>
              <a:buFont typeface="Wingdings" panose="05000000000000000000" pitchFamily="2" charset="2"/>
              <a:buChar char="Ø"/>
            </a:pPr>
            <a:r>
              <a:rPr lang="en-US" b="0" i="0" dirty="0">
                <a:solidFill>
                  <a:schemeClr val="tx1"/>
                </a:solidFill>
                <a:effectLst/>
                <a:latin typeface="+mj-lt"/>
              </a:rPr>
              <a:t>C</a:t>
            </a:r>
            <a:r>
              <a:rPr lang="vi-VN" b="0" i="0" dirty="0">
                <a:solidFill>
                  <a:schemeClr val="tx1"/>
                </a:solidFill>
                <a:effectLst/>
                <a:latin typeface="+mj-lt"/>
              </a:rPr>
              <a:t>hỉnh</a:t>
            </a:r>
            <a:r>
              <a:rPr lang="en-US" b="0" i="0" dirty="0">
                <a:solidFill>
                  <a:schemeClr val="tx1"/>
                </a:solidFill>
                <a:effectLst/>
                <a:latin typeface="+mj-lt"/>
              </a:rPr>
              <a:t> </a:t>
            </a:r>
            <a:r>
              <a:rPr lang="en-US" b="0" i="0" dirty="0" err="1">
                <a:solidFill>
                  <a:schemeClr val="tx1"/>
                </a:solidFill>
                <a:effectLst/>
                <a:latin typeface="+mj-lt"/>
              </a:rPr>
              <a:t>sửa</a:t>
            </a:r>
            <a:endParaRPr lang="vi-VN" b="0" i="0" dirty="0">
              <a:solidFill>
                <a:schemeClr val="tx1"/>
              </a:solidFill>
              <a:effectLst/>
              <a:latin typeface="+mj-lt"/>
            </a:endParaRPr>
          </a:p>
          <a:p>
            <a:pPr marL="342900" indent="-342900" algn="just">
              <a:lnSpc>
                <a:spcPct val="140000"/>
              </a:lnSpc>
              <a:buFont typeface="Wingdings" panose="05000000000000000000" pitchFamily="2" charset="2"/>
              <a:buChar char="Ø"/>
            </a:pPr>
            <a:r>
              <a:rPr lang="vi-VN" b="0" i="0" dirty="0">
                <a:solidFill>
                  <a:schemeClr val="tx1"/>
                </a:solidFill>
                <a:effectLst/>
                <a:latin typeface="+mj-lt"/>
              </a:rPr>
              <a:t>Thích nghi</a:t>
            </a:r>
          </a:p>
          <a:p>
            <a:pPr marL="342900" indent="-342900" algn="just">
              <a:lnSpc>
                <a:spcPct val="140000"/>
              </a:lnSpc>
              <a:buFont typeface="Wingdings" panose="05000000000000000000" pitchFamily="2" charset="2"/>
              <a:buChar char="Ø"/>
            </a:pPr>
            <a:r>
              <a:rPr lang="vi-VN" b="0" i="0" dirty="0">
                <a:solidFill>
                  <a:schemeClr val="tx1"/>
                </a:solidFill>
                <a:effectLst/>
                <a:latin typeface="+mj-lt"/>
              </a:rPr>
              <a:t>Cải tiến</a:t>
            </a:r>
          </a:p>
          <a:p>
            <a:pPr marL="342900" indent="-342900" algn="just">
              <a:lnSpc>
                <a:spcPct val="140000"/>
              </a:lnSpc>
              <a:buFont typeface="Wingdings" panose="05000000000000000000" pitchFamily="2" charset="2"/>
              <a:buChar char="Ø"/>
            </a:pPr>
            <a:r>
              <a:rPr lang="vi-VN" b="0" i="0" dirty="0">
                <a:solidFill>
                  <a:schemeClr val="tx1"/>
                </a:solidFill>
                <a:effectLst/>
                <a:latin typeface="+mj-lt"/>
              </a:rPr>
              <a:t>Phòng ngừa</a:t>
            </a:r>
            <a:endParaRPr lang="en-US" b="0" i="0" dirty="0">
              <a:solidFill>
                <a:schemeClr val="tx1"/>
              </a:solidFill>
              <a:effectLst/>
              <a:latin typeface="+mj-lt"/>
            </a:endParaRPr>
          </a:p>
          <a:p>
            <a:pPr algn="just">
              <a:lnSpc>
                <a:spcPct val="140000"/>
              </a:lnSpc>
            </a:pPr>
            <a:r>
              <a:rPr lang="vi-VN" dirty="0">
                <a:solidFill>
                  <a:schemeClr val="tx1"/>
                </a:solidFill>
                <a:latin typeface="+mj-lt"/>
              </a:rPr>
              <a:t> </a:t>
            </a:r>
            <a:br>
              <a:rPr lang="vi-VN" dirty="0">
                <a:solidFill>
                  <a:schemeClr val="tx1"/>
                </a:solidFill>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781657099"/>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2991677" y="1112808"/>
            <a:ext cx="8453231" cy="4692650"/>
          </a:xfrm>
        </p:spPr>
        <p:txBody>
          <a:bodyPr>
            <a:noAutofit/>
          </a:bodyPr>
          <a:lstStyle/>
          <a:p>
            <a:pPr algn="just"/>
            <a:r>
              <a:rPr lang="en-US" b="1" i="0" dirty="0" err="1">
                <a:solidFill>
                  <a:schemeClr val="tx1"/>
                </a:solidFill>
                <a:effectLst/>
                <a:latin typeface="+mj-lt"/>
              </a:rPr>
              <a:t>Bảo</a:t>
            </a:r>
            <a:r>
              <a:rPr lang="en-US" b="1" i="0" dirty="0">
                <a:solidFill>
                  <a:schemeClr val="tx1"/>
                </a:solidFill>
                <a:effectLst/>
                <a:latin typeface="+mj-lt"/>
              </a:rPr>
              <a:t> </a:t>
            </a:r>
            <a:r>
              <a:rPr lang="en-US" b="1" i="0" dirty="0" err="1">
                <a:solidFill>
                  <a:schemeClr val="tx1"/>
                </a:solidFill>
                <a:effectLst/>
                <a:latin typeface="+mj-lt"/>
              </a:rPr>
              <a:t>trì</a:t>
            </a:r>
            <a:r>
              <a:rPr lang="en-US" b="1" i="0" dirty="0">
                <a:solidFill>
                  <a:schemeClr val="tx1"/>
                </a:solidFill>
                <a:effectLst/>
                <a:latin typeface="+mj-lt"/>
              </a:rPr>
              <a:t> </a:t>
            </a:r>
            <a:r>
              <a:rPr lang="en-US" b="1" dirty="0" err="1">
                <a:solidFill>
                  <a:schemeClr val="tx1"/>
                </a:solidFill>
                <a:latin typeface="+mj-lt"/>
              </a:rPr>
              <a:t>để</a:t>
            </a:r>
            <a:r>
              <a:rPr lang="en-US" b="1" dirty="0">
                <a:solidFill>
                  <a:schemeClr val="tx1"/>
                </a:solidFill>
                <a:latin typeface="+mj-lt"/>
              </a:rPr>
              <a:t> </a:t>
            </a:r>
            <a:r>
              <a:rPr lang="en-US" b="1" i="0" dirty="0">
                <a:solidFill>
                  <a:schemeClr val="tx1"/>
                </a:solidFill>
                <a:effectLst/>
                <a:latin typeface="+mj-lt"/>
              </a:rPr>
              <a:t>C</a:t>
            </a:r>
            <a:r>
              <a:rPr lang="vi-VN" b="1" i="0" dirty="0">
                <a:solidFill>
                  <a:schemeClr val="tx1"/>
                </a:solidFill>
                <a:effectLst/>
                <a:latin typeface="+mj-lt"/>
              </a:rPr>
              <a:t>hỉnh</a:t>
            </a:r>
            <a:r>
              <a:rPr lang="en-US" b="1" i="0" dirty="0">
                <a:solidFill>
                  <a:schemeClr val="tx1"/>
                </a:solidFill>
                <a:effectLst/>
                <a:latin typeface="+mj-lt"/>
              </a:rPr>
              <a:t> </a:t>
            </a:r>
            <a:r>
              <a:rPr lang="en-US" b="1" i="0" dirty="0" err="1">
                <a:solidFill>
                  <a:schemeClr val="tx1"/>
                </a:solidFill>
                <a:effectLst/>
                <a:latin typeface="+mj-lt"/>
              </a:rPr>
              <a:t>sửa</a:t>
            </a:r>
            <a:endParaRPr lang="vi-VN" b="1" i="0" dirty="0">
              <a:solidFill>
                <a:schemeClr val="tx1"/>
              </a:solidFill>
              <a:effectLst/>
              <a:latin typeface="+mj-lt"/>
            </a:endParaRPr>
          </a:p>
          <a:p>
            <a:pPr algn="just"/>
            <a:r>
              <a:rPr lang="vi-VN" b="0" i="0" dirty="0">
                <a:solidFill>
                  <a:schemeClr val="tx1"/>
                </a:solidFill>
                <a:effectLst/>
                <a:latin typeface="+mj-lt"/>
              </a:rPr>
              <a:t>Là bảo trì khắc phục những</a:t>
            </a:r>
            <a:r>
              <a:rPr lang="en-US" b="0" i="0" dirty="0">
                <a:solidFill>
                  <a:schemeClr val="tx1"/>
                </a:solidFill>
                <a:effectLst/>
                <a:latin typeface="+mj-lt"/>
              </a:rPr>
              <a:t> </a:t>
            </a:r>
            <a:r>
              <a:rPr lang="vi-VN" b="0" i="0" dirty="0">
                <a:solidFill>
                  <a:schemeClr val="tx1"/>
                </a:solidFill>
                <a:effectLst/>
                <a:latin typeface="+mj-lt"/>
              </a:rPr>
              <a:t>khiếm khuyết có trong</a:t>
            </a:r>
            <a:r>
              <a:rPr lang="en-US" b="0" i="0" dirty="0">
                <a:solidFill>
                  <a:schemeClr val="tx1"/>
                </a:solidFill>
                <a:effectLst/>
                <a:latin typeface="+mj-lt"/>
              </a:rPr>
              <a:t> </a:t>
            </a:r>
            <a:r>
              <a:rPr lang="vi-VN" b="0" i="0" dirty="0">
                <a:solidFill>
                  <a:schemeClr val="tx1"/>
                </a:solidFill>
                <a:effectLst/>
                <a:latin typeface="+mj-lt"/>
              </a:rPr>
              <a:t>phần mềm.</a:t>
            </a:r>
            <a:endParaRPr lang="en-US" b="0" i="0" dirty="0">
              <a:solidFill>
                <a:schemeClr val="tx1"/>
              </a:solidFill>
              <a:effectLst/>
              <a:latin typeface="+mj-lt"/>
            </a:endParaRPr>
          </a:p>
          <a:p>
            <a:pPr algn="just"/>
            <a:endParaRPr lang="vi-VN" b="0" i="0" dirty="0">
              <a:solidFill>
                <a:schemeClr val="tx1"/>
              </a:solidFill>
              <a:effectLst/>
              <a:latin typeface="+mj-lt"/>
            </a:endParaRPr>
          </a:p>
          <a:p>
            <a:pPr algn="just"/>
            <a:r>
              <a:rPr lang="vi-VN" b="0" i="0" dirty="0">
                <a:solidFill>
                  <a:schemeClr val="tx1"/>
                </a:solidFill>
                <a:effectLst/>
                <a:latin typeface="+mj-lt"/>
              </a:rPr>
              <a:t>Một số nguyên nhân điển</a:t>
            </a:r>
            <a:r>
              <a:rPr lang="en-US" b="0" i="0" dirty="0">
                <a:solidFill>
                  <a:schemeClr val="tx1"/>
                </a:solidFill>
                <a:effectLst/>
                <a:latin typeface="+mj-lt"/>
              </a:rPr>
              <a:t> </a:t>
            </a:r>
            <a:r>
              <a:rPr lang="vi-VN" b="0" i="0" dirty="0">
                <a:solidFill>
                  <a:schemeClr val="tx1"/>
                </a:solidFill>
                <a:effectLst/>
                <a:latin typeface="+mj-lt"/>
              </a:rPr>
              <a:t>hình</a:t>
            </a:r>
          </a:p>
          <a:p>
            <a:pPr marL="285750" indent="-285750" algn="just">
              <a:buFont typeface="Wingdings" panose="05000000000000000000" pitchFamily="2" charset="2"/>
              <a:buChar char="Ø"/>
            </a:pPr>
            <a:r>
              <a:rPr lang="vi-VN" b="0" i="0" dirty="0">
                <a:solidFill>
                  <a:schemeClr val="tx1"/>
                </a:solidFill>
                <a:effectLst/>
                <a:latin typeface="+mj-lt"/>
              </a:rPr>
              <a:t>Kỹ sư phần mềm và khách</a:t>
            </a:r>
            <a:r>
              <a:rPr lang="en-US" b="0" i="0" dirty="0">
                <a:solidFill>
                  <a:schemeClr val="tx1"/>
                </a:solidFill>
                <a:effectLst/>
                <a:latin typeface="+mj-lt"/>
              </a:rPr>
              <a:t> </a:t>
            </a:r>
            <a:r>
              <a:rPr lang="vi-VN" b="0" i="0" dirty="0">
                <a:solidFill>
                  <a:schemeClr val="tx1"/>
                </a:solidFill>
                <a:effectLst/>
                <a:latin typeface="+mj-lt"/>
              </a:rPr>
              <a:t>hiểu nhầm nhau.</a:t>
            </a:r>
          </a:p>
          <a:p>
            <a:pPr marL="285750" indent="-285750" algn="just">
              <a:buFont typeface="Wingdings" panose="05000000000000000000" pitchFamily="2" charset="2"/>
              <a:buChar char="Ø"/>
            </a:pPr>
            <a:r>
              <a:rPr lang="vi-VN" b="0" i="0" dirty="0">
                <a:solidFill>
                  <a:schemeClr val="tx1"/>
                </a:solidFill>
                <a:effectLst/>
                <a:latin typeface="+mj-lt"/>
              </a:rPr>
              <a:t>Lỗi tiềm ẩn của phần mềm</a:t>
            </a:r>
            <a:r>
              <a:rPr lang="en-US" b="0" i="0" dirty="0">
                <a:solidFill>
                  <a:schemeClr val="tx1"/>
                </a:solidFill>
                <a:effectLst/>
                <a:latin typeface="+mj-lt"/>
              </a:rPr>
              <a:t> </a:t>
            </a:r>
            <a:r>
              <a:rPr lang="vi-VN" b="0" i="0" dirty="0">
                <a:solidFill>
                  <a:schemeClr val="tx1"/>
                </a:solidFill>
                <a:effectLst/>
                <a:latin typeface="+mj-lt"/>
              </a:rPr>
              <a:t>do sơ ý của lập trình hoặc</a:t>
            </a:r>
            <a:r>
              <a:rPr lang="en-US" b="0" i="0" dirty="0">
                <a:solidFill>
                  <a:schemeClr val="tx1"/>
                </a:solidFill>
                <a:effectLst/>
                <a:latin typeface="+mj-lt"/>
              </a:rPr>
              <a:t> </a:t>
            </a:r>
            <a:r>
              <a:rPr lang="vi-VN" b="0" i="0" dirty="0">
                <a:solidFill>
                  <a:schemeClr val="tx1"/>
                </a:solidFill>
                <a:effectLst/>
                <a:latin typeface="+mj-lt"/>
              </a:rPr>
              <a:t>khi kiểm thử chưa bao quát</a:t>
            </a:r>
            <a:r>
              <a:rPr lang="en-US" b="0" i="0" dirty="0">
                <a:solidFill>
                  <a:schemeClr val="tx1"/>
                </a:solidFill>
                <a:effectLst/>
                <a:latin typeface="+mj-lt"/>
              </a:rPr>
              <a:t> </a:t>
            </a:r>
            <a:r>
              <a:rPr lang="vi-VN" b="0" i="0" dirty="0">
                <a:solidFill>
                  <a:schemeClr val="tx1"/>
                </a:solidFill>
                <a:effectLst/>
                <a:latin typeface="+mj-lt"/>
              </a:rPr>
              <a:t>hết.</a:t>
            </a:r>
          </a:p>
          <a:p>
            <a:pPr marL="285750" indent="-285750" algn="just">
              <a:buFont typeface="Wingdings" panose="05000000000000000000" pitchFamily="2" charset="2"/>
              <a:buChar char="Ø"/>
            </a:pPr>
            <a:r>
              <a:rPr lang="vi-VN" b="0" i="0" dirty="0">
                <a:solidFill>
                  <a:schemeClr val="tx1"/>
                </a:solidFill>
                <a:effectLst/>
                <a:latin typeface="+mj-lt"/>
              </a:rPr>
              <a:t>Vấn đề tính năng của phần</a:t>
            </a:r>
            <a:r>
              <a:rPr lang="en-US" b="0" i="0" dirty="0">
                <a:solidFill>
                  <a:schemeClr val="tx1"/>
                </a:solidFill>
                <a:effectLst/>
                <a:latin typeface="+mj-lt"/>
              </a:rPr>
              <a:t> </a:t>
            </a:r>
            <a:r>
              <a:rPr lang="vi-VN" b="0" i="0" dirty="0">
                <a:solidFill>
                  <a:schemeClr val="tx1"/>
                </a:solidFill>
                <a:effectLst/>
                <a:latin typeface="+mj-lt"/>
              </a:rPr>
              <a:t>mềm: không đáp ứng được</a:t>
            </a:r>
            <a:r>
              <a:rPr lang="en-US" b="0" i="0" dirty="0">
                <a:solidFill>
                  <a:schemeClr val="tx1"/>
                </a:solidFill>
                <a:effectLst/>
                <a:latin typeface="+mj-lt"/>
              </a:rPr>
              <a:t> </a:t>
            </a:r>
            <a:r>
              <a:rPr lang="vi-VN" b="0" i="0" dirty="0">
                <a:solidFill>
                  <a:schemeClr val="tx1"/>
                </a:solidFill>
                <a:effectLst/>
                <a:latin typeface="+mj-lt"/>
              </a:rPr>
              <a:t>yêu cầu</a:t>
            </a:r>
            <a:r>
              <a:rPr lang="en-US" b="0" i="0" dirty="0">
                <a:solidFill>
                  <a:schemeClr val="tx1"/>
                </a:solidFill>
                <a:effectLst/>
                <a:latin typeface="+mj-lt"/>
              </a:rPr>
              <a:t>, </a:t>
            </a:r>
            <a:r>
              <a:rPr lang="en-US" b="0" i="0" dirty="0" err="1">
                <a:solidFill>
                  <a:schemeClr val="tx1"/>
                </a:solidFill>
                <a:effectLst/>
                <a:latin typeface="+mj-lt"/>
              </a:rPr>
              <a:t>đặc</a:t>
            </a:r>
            <a:r>
              <a:rPr lang="en-US" b="0" i="0" dirty="0">
                <a:solidFill>
                  <a:schemeClr val="tx1"/>
                </a:solidFill>
                <a:effectLst/>
                <a:latin typeface="+mj-lt"/>
              </a:rPr>
              <a:t> </a:t>
            </a:r>
            <a:r>
              <a:rPr lang="en-US" b="0" i="0" dirty="0" err="1">
                <a:solidFill>
                  <a:schemeClr val="tx1"/>
                </a:solidFill>
                <a:effectLst/>
                <a:latin typeface="+mj-lt"/>
              </a:rPr>
              <a:t>biệt</a:t>
            </a:r>
            <a:r>
              <a:rPr lang="en-US" b="0" i="0" dirty="0">
                <a:solidFill>
                  <a:schemeClr val="tx1"/>
                </a:solidFill>
                <a:effectLst/>
                <a:latin typeface="+mj-lt"/>
              </a:rPr>
              <a:t> </a:t>
            </a:r>
            <a:r>
              <a:rPr lang="en-US" b="0" i="0" dirty="0" err="1">
                <a:solidFill>
                  <a:schemeClr val="tx1"/>
                </a:solidFill>
                <a:effectLst/>
                <a:latin typeface="+mj-lt"/>
              </a:rPr>
              <a:t>yêu</a:t>
            </a:r>
            <a:r>
              <a:rPr lang="en-US" b="0" i="0" dirty="0">
                <a:solidFill>
                  <a:schemeClr val="tx1"/>
                </a:solidFill>
                <a:effectLst/>
                <a:latin typeface="+mj-lt"/>
              </a:rPr>
              <a:t> </a:t>
            </a:r>
            <a:r>
              <a:rPr lang="en-US" b="0" i="0" dirty="0" err="1">
                <a:solidFill>
                  <a:schemeClr val="tx1"/>
                </a:solidFill>
                <a:effectLst/>
                <a:latin typeface="+mj-lt"/>
              </a:rPr>
              <a:t>cầu</a:t>
            </a:r>
            <a:r>
              <a:rPr lang="en-US" b="0" i="0" dirty="0">
                <a:solidFill>
                  <a:schemeClr val="tx1"/>
                </a:solidFill>
                <a:effectLst/>
                <a:latin typeface="+mj-lt"/>
              </a:rPr>
              <a:t> phi </a:t>
            </a:r>
            <a:r>
              <a:rPr lang="en-US" b="0" i="0" dirty="0" err="1">
                <a:solidFill>
                  <a:schemeClr val="tx1"/>
                </a:solidFill>
                <a:effectLst/>
                <a:latin typeface="+mj-lt"/>
              </a:rPr>
              <a:t>chức</a:t>
            </a:r>
            <a:r>
              <a:rPr lang="en-US" b="0" i="0" dirty="0">
                <a:solidFill>
                  <a:schemeClr val="tx1"/>
                </a:solidFill>
                <a:effectLst/>
                <a:latin typeface="+mj-lt"/>
              </a:rPr>
              <a:t> </a:t>
            </a:r>
            <a:r>
              <a:rPr lang="en-US" b="0" i="0" dirty="0" err="1">
                <a:solidFill>
                  <a:schemeClr val="tx1"/>
                </a:solidFill>
                <a:effectLst/>
                <a:latin typeface="+mj-lt"/>
              </a:rPr>
              <a:t>năng</a:t>
            </a:r>
            <a:r>
              <a:rPr lang="vi-VN" b="0" i="0" dirty="0">
                <a:solidFill>
                  <a:schemeClr val="tx1"/>
                </a:solidFill>
                <a:effectLst/>
                <a:latin typeface="+mj-lt"/>
              </a:rPr>
              <a:t>.</a:t>
            </a:r>
            <a:endParaRPr lang="en-US" b="0" i="0" dirty="0">
              <a:solidFill>
                <a:schemeClr val="tx1"/>
              </a:solidFill>
              <a:effectLst/>
              <a:latin typeface="+mj-lt"/>
            </a:endParaRPr>
          </a:p>
          <a:p>
            <a:pPr marL="285750" indent="-285750" algn="just">
              <a:buFont typeface="Wingdings" panose="05000000000000000000" pitchFamily="2" charset="2"/>
              <a:buChar char="Ø"/>
            </a:pPr>
            <a:r>
              <a:rPr lang="vi-VN" b="0" i="0" dirty="0">
                <a:solidFill>
                  <a:schemeClr val="tx1"/>
                </a:solidFill>
                <a:effectLst/>
                <a:latin typeface="+mj-lt"/>
              </a:rPr>
              <a:t>Thiết kế sai.</a:t>
            </a:r>
          </a:p>
          <a:p>
            <a:pPr marL="285750" indent="-285750" algn="just">
              <a:buFont typeface="Wingdings" panose="05000000000000000000" pitchFamily="2" charset="2"/>
              <a:buChar char="Ø"/>
            </a:pPr>
            <a:r>
              <a:rPr lang="vi-VN" b="0" i="0" dirty="0">
                <a:solidFill>
                  <a:schemeClr val="tx1"/>
                </a:solidFill>
                <a:effectLst/>
                <a:latin typeface="+mj-lt"/>
              </a:rPr>
              <a:t>Thiếu chuẩn hóa trong phát</a:t>
            </a:r>
            <a:r>
              <a:rPr lang="en-US" b="0" i="0" dirty="0">
                <a:solidFill>
                  <a:schemeClr val="tx1"/>
                </a:solidFill>
                <a:effectLst/>
                <a:latin typeface="+mj-lt"/>
              </a:rPr>
              <a:t> </a:t>
            </a:r>
            <a:r>
              <a:rPr lang="vi-VN" b="0" i="0" dirty="0">
                <a:solidFill>
                  <a:schemeClr val="tx1"/>
                </a:solidFill>
                <a:effectLst/>
                <a:latin typeface="+mj-lt"/>
              </a:rPr>
              <a:t>triển phần mềm (trước đó)</a:t>
            </a:r>
            <a:endParaRPr lang="en-US" b="0" i="0" dirty="0">
              <a:solidFill>
                <a:schemeClr val="tx1"/>
              </a:solidFill>
              <a:effectLst/>
              <a:latin typeface="+mj-lt"/>
            </a:endParaRPr>
          </a:p>
          <a:p>
            <a:pPr marL="285750" indent="-285750" algn="just">
              <a:buFont typeface="Wingdings" panose="05000000000000000000" pitchFamily="2" charset="2"/>
              <a:buChar char="Ø"/>
            </a:pPr>
            <a:endParaRPr lang="en-US" dirty="0">
              <a:solidFill>
                <a:schemeClr val="tx1"/>
              </a:solidFill>
              <a:latin typeface="+mj-lt"/>
            </a:endParaRPr>
          </a:p>
          <a:p>
            <a:r>
              <a:rPr lang="vi-VN" b="0" i="0" dirty="0">
                <a:solidFill>
                  <a:srgbClr val="000000"/>
                </a:solidFill>
                <a:effectLst/>
                <a:latin typeface="+mj-lt"/>
              </a:rPr>
              <a:t>Kỹ nghệ ngược (Reverse</a:t>
            </a:r>
            <a:r>
              <a:rPr lang="en-US" b="0" i="0" dirty="0">
                <a:solidFill>
                  <a:srgbClr val="000000"/>
                </a:solidFill>
                <a:effectLst/>
                <a:latin typeface="+mj-lt"/>
              </a:rPr>
              <a:t> </a:t>
            </a:r>
            <a:r>
              <a:rPr lang="vi-VN" b="0" i="0" dirty="0">
                <a:solidFill>
                  <a:srgbClr val="000000"/>
                </a:solidFill>
                <a:effectLst/>
                <a:latin typeface="+mj-lt"/>
              </a:rPr>
              <a:t>Engineering): dò lại thiết kế</a:t>
            </a:r>
            <a:r>
              <a:rPr lang="en-US" b="0" i="0" dirty="0">
                <a:solidFill>
                  <a:srgbClr val="000000"/>
                </a:solidFill>
                <a:effectLst/>
                <a:latin typeface="+mj-lt"/>
              </a:rPr>
              <a:t> </a:t>
            </a:r>
            <a:r>
              <a:rPr lang="vi-VN" b="0" i="0" dirty="0">
                <a:solidFill>
                  <a:srgbClr val="000000"/>
                </a:solidFill>
                <a:effectLst/>
                <a:latin typeface="+mj-lt"/>
              </a:rPr>
              <a:t>để </a:t>
            </a:r>
            <a:r>
              <a:rPr lang="en-US" b="0" i="0" dirty="0" err="1">
                <a:solidFill>
                  <a:srgbClr val="000000"/>
                </a:solidFill>
                <a:effectLst/>
                <a:latin typeface="+mj-lt"/>
              </a:rPr>
              <a:t>chỉnh</a:t>
            </a:r>
            <a:r>
              <a:rPr lang="vi-VN" b="0" i="0" dirty="0">
                <a:solidFill>
                  <a:srgbClr val="000000"/>
                </a:solidFill>
                <a:effectLst/>
                <a:latin typeface="+mj-lt"/>
              </a:rPr>
              <a:t> sửa.</a:t>
            </a:r>
            <a:r>
              <a:rPr lang="vi-VN" dirty="0">
                <a:latin typeface="+mj-lt"/>
              </a:rPr>
              <a:t> </a:t>
            </a:r>
            <a:endParaRPr lang="vi-VN" dirty="0">
              <a:solidFill>
                <a:schemeClr val="tx1"/>
              </a:solidFill>
              <a:latin typeface="+mj-lt"/>
              <a:cs typeface="Arial"/>
            </a:endParaRPr>
          </a:p>
        </p:txBody>
      </p:sp>
    </p:spTree>
    <p:extLst>
      <p:ext uri="{BB962C8B-B14F-4D97-AF65-F5344CB8AC3E}">
        <p14:creationId xmlns:p14="http://schemas.microsoft.com/office/powerpoint/2010/main" val="1083367862"/>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2991677" y="1112808"/>
            <a:ext cx="8453231" cy="4692650"/>
          </a:xfrm>
        </p:spPr>
        <p:txBody>
          <a:bodyPr>
            <a:noAutofit/>
          </a:bodyPr>
          <a:lstStyle/>
          <a:p>
            <a:pPr algn="just">
              <a:lnSpc>
                <a:spcPct val="140000"/>
              </a:lnSpc>
            </a:pPr>
            <a:r>
              <a:rPr lang="en-US" b="1" i="0" dirty="0" err="1">
                <a:solidFill>
                  <a:schemeClr val="tx1"/>
                </a:solidFill>
                <a:effectLst/>
                <a:latin typeface="+mj-lt"/>
              </a:rPr>
              <a:t>Bảo</a:t>
            </a:r>
            <a:r>
              <a:rPr lang="en-US" b="1" i="0" dirty="0">
                <a:solidFill>
                  <a:schemeClr val="tx1"/>
                </a:solidFill>
                <a:effectLst/>
                <a:latin typeface="+mj-lt"/>
              </a:rPr>
              <a:t> </a:t>
            </a:r>
            <a:r>
              <a:rPr lang="en-US" b="1" i="0" dirty="0" err="1">
                <a:solidFill>
                  <a:schemeClr val="tx1"/>
                </a:solidFill>
                <a:effectLst/>
                <a:latin typeface="+mj-lt"/>
              </a:rPr>
              <a:t>trì</a:t>
            </a:r>
            <a:r>
              <a:rPr lang="en-US" b="1" i="0" dirty="0">
                <a:solidFill>
                  <a:schemeClr val="tx1"/>
                </a:solidFill>
                <a:effectLst/>
                <a:latin typeface="+mj-lt"/>
              </a:rPr>
              <a:t> </a:t>
            </a:r>
            <a:r>
              <a:rPr lang="en-US" b="1" dirty="0" err="1">
                <a:solidFill>
                  <a:schemeClr val="tx1"/>
                </a:solidFill>
                <a:latin typeface="+mj-lt"/>
              </a:rPr>
              <a:t>để</a:t>
            </a:r>
            <a:r>
              <a:rPr lang="en-US" b="1" dirty="0">
                <a:solidFill>
                  <a:schemeClr val="tx1"/>
                </a:solidFill>
                <a:latin typeface="+mj-lt"/>
              </a:rPr>
              <a:t> </a:t>
            </a:r>
            <a:r>
              <a:rPr lang="en-US" b="1" i="0" dirty="0" err="1">
                <a:solidFill>
                  <a:schemeClr val="tx1"/>
                </a:solidFill>
                <a:effectLst/>
                <a:latin typeface="+mj-lt"/>
              </a:rPr>
              <a:t>thích</a:t>
            </a:r>
            <a:r>
              <a:rPr lang="en-US" b="1" i="0" dirty="0">
                <a:solidFill>
                  <a:schemeClr val="tx1"/>
                </a:solidFill>
                <a:effectLst/>
                <a:latin typeface="+mj-lt"/>
              </a:rPr>
              <a:t> </a:t>
            </a:r>
            <a:r>
              <a:rPr lang="en-US" b="1" i="0" dirty="0" err="1">
                <a:solidFill>
                  <a:schemeClr val="tx1"/>
                </a:solidFill>
                <a:effectLst/>
                <a:latin typeface="+mj-lt"/>
              </a:rPr>
              <a:t>hợp</a:t>
            </a:r>
            <a:endParaRPr lang="vi-VN" b="1" i="0" dirty="0">
              <a:solidFill>
                <a:schemeClr val="tx1"/>
              </a:solidFill>
              <a:effectLst/>
              <a:latin typeface="+mj-lt"/>
            </a:endParaRPr>
          </a:p>
          <a:p>
            <a:pPr>
              <a:lnSpc>
                <a:spcPct val="140000"/>
              </a:lnSpc>
            </a:pPr>
            <a:r>
              <a:rPr lang="vi-VN" b="0" i="0" dirty="0">
                <a:solidFill>
                  <a:srgbClr val="000000"/>
                </a:solidFill>
                <a:effectLst/>
                <a:latin typeface="+mj-lt"/>
              </a:rPr>
              <a:t>Là </a:t>
            </a:r>
            <a:r>
              <a:rPr lang="en-US" b="0" i="0" dirty="0" err="1">
                <a:solidFill>
                  <a:srgbClr val="FF0000"/>
                </a:solidFill>
                <a:effectLst/>
                <a:latin typeface="+mj-lt"/>
              </a:rPr>
              <a:t>chỉnh</a:t>
            </a:r>
            <a:r>
              <a:rPr lang="en-US" b="0" i="0" dirty="0">
                <a:solidFill>
                  <a:srgbClr val="FF0000"/>
                </a:solidFill>
                <a:effectLst/>
                <a:latin typeface="+mj-lt"/>
              </a:rPr>
              <a:t> </a:t>
            </a:r>
            <a:r>
              <a:rPr lang="en-US" b="0" i="0" dirty="0" err="1">
                <a:solidFill>
                  <a:srgbClr val="FF0000"/>
                </a:solidFill>
                <a:effectLst/>
                <a:latin typeface="+mj-lt"/>
              </a:rPr>
              <a:t>sửa</a:t>
            </a:r>
            <a:r>
              <a:rPr lang="vi-VN" b="0" i="0" dirty="0">
                <a:solidFill>
                  <a:srgbClr val="FF0000"/>
                </a:solidFill>
                <a:effectLst/>
                <a:latin typeface="+mj-lt"/>
              </a:rPr>
              <a:t> phần mềm theo thay đổi </a:t>
            </a:r>
            <a:r>
              <a:rPr lang="vi-VN" b="0" i="0" dirty="0">
                <a:solidFill>
                  <a:srgbClr val="000000"/>
                </a:solidFill>
                <a:effectLst/>
                <a:latin typeface="+mj-lt"/>
              </a:rPr>
              <a:t>của môi</a:t>
            </a:r>
            <a:r>
              <a:rPr lang="en-US" b="0" i="0" dirty="0">
                <a:solidFill>
                  <a:srgbClr val="000000"/>
                </a:solidFill>
                <a:effectLst/>
                <a:latin typeface="+mj-lt"/>
              </a:rPr>
              <a:t> </a:t>
            </a:r>
            <a:r>
              <a:rPr lang="vi-VN" b="0" i="0" dirty="0">
                <a:solidFill>
                  <a:srgbClr val="000000"/>
                </a:solidFill>
                <a:effectLst/>
                <a:latin typeface="+mj-lt"/>
              </a:rPr>
              <a:t>trường bên ngoài nhằm duy trì và quản lý phần</a:t>
            </a:r>
            <a:r>
              <a:rPr lang="en-US" b="0" i="0" dirty="0">
                <a:solidFill>
                  <a:srgbClr val="000000"/>
                </a:solidFill>
                <a:effectLst/>
                <a:latin typeface="+mj-lt"/>
              </a:rPr>
              <a:t> </a:t>
            </a:r>
            <a:r>
              <a:rPr lang="vi-VN" b="0" i="0" dirty="0">
                <a:solidFill>
                  <a:srgbClr val="000000"/>
                </a:solidFill>
                <a:effectLst/>
                <a:latin typeface="+mj-lt"/>
              </a:rPr>
              <a:t>mềm theo vòng đời của nó.</a:t>
            </a:r>
          </a:p>
          <a:p>
            <a:pPr>
              <a:lnSpc>
                <a:spcPct val="140000"/>
              </a:lnSpc>
            </a:pPr>
            <a:r>
              <a:rPr lang="vi-VN" b="0" i="0" dirty="0">
                <a:solidFill>
                  <a:srgbClr val="000000"/>
                </a:solidFill>
                <a:effectLst/>
                <a:latin typeface="+mj-lt"/>
              </a:rPr>
              <a:t>Thay đổi phần mềm thích nghi với môi trường:</a:t>
            </a:r>
            <a:r>
              <a:rPr lang="en-US" b="0" i="0" dirty="0">
                <a:solidFill>
                  <a:srgbClr val="000000"/>
                </a:solidFill>
                <a:effectLst/>
                <a:latin typeface="+mj-lt"/>
              </a:rPr>
              <a:t> </a:t>
            </a:r>
            <a:r>
              <a:rPr lang="vi-VN" b="0" i="0" dirty="0">
                <a:solidFill>
                  <a:srgbClr val="000000"/>
                </a:solidFill>
                <a:effectLst/>
                <a:latin typeface="+mj-lt"/>
              </a:rPr>
              <a:t>công nghệ phần cứng, môi trường phần mềm.</a:t>
            </a:r>
          </a:p>
          <a:p>
            <a:pPr>
              <a:lnSpc>
                <a:spcPct val="140000"/>
              </a:lnSpc>
            </a:pPr>
            <a:r>
              <a:rPr lang="vi-VN" b="0" i="0" dirty="0">
                <a:solidFill>
                  <a:srgbClr val="000000"/>
                </a:solidFill>
                <a:effectLst/>
                <a:latin typeface="+mj-lt"/>
              </a:rPr>
              <a:t>Những nguyên nhân chính:</a:t>
            </a:r>
          </a:p>
          <a:p>
            <a:pPr marL="342900" indent="-342900">
              <a:lnSpc>
                <a:spcPct val="140000"/>
              </a:lnSpc>
              <a:buFont typeface="Wingdings" panose="05000000000000000000" pitchFamily="2" charset="2"/>
              <a:buChar char="Ø"/>
            </a:pPr>
            <a:r>
              <a:rPr lang="vi-VN" b="0" i="0" dirty="0">
                <a:solidFill>
                  <a:srgbClr val="000000"/>
                </a:solidFill>
                <a:effectLst/>
                <a:latin typeface="+mj-lt"/>
              </a:rPr>
              <a:t>Thay đổi về phần cứng (ngoại vi, máy chủ,. . .)</a:t>
            </a:r>
          </a:p>
          <a:p>
            <a:pPr marL="342900" indent="-342900">
              <a:lnSpc>
                <a:spcPct val="140000"/>
              </a:lnSpc>
              <a:buFont typeface="Wingdings" panose="05000000000000000000" pitchFamily="2" charset="2"/>
              <a:buChar char="Ø"/>
            </a:pPr>
            <a:r>
              <a:rPr lang="vi-VN" b="0" i="0" dirty="0">
                <a:solidFill>
                  <a:srgbClr val="000000"/>
                </a:solidFill>
                <a:effectLst/>
                <a:latin typeface="+mj-lt"/>
              </a:rPr>
              <a:t>Thay đổi về phần mềm (môi trường): đổi OS</a:t>
            </a:r>
          </a:p>
          <a:p>
            <a:pPr marL="342900" indent="-342900">
              <a:lnSpc>
                <a:spcPct val="140000"/>
              </a:lnSpc>
              <a:buFont typeface="Wingdings" panose="05000000000000000000" pitchFamily="2" charset="2"/>
              <a:buChar char="Ø"/>
            </a:pPr>
            <a:r>
              <a:rPr lang="vi-VN" b="0" i="0" dirty="0">
                <a:solidFill>
                  <a:srgbClr val="000000"/>
                </a:solidFill>
                <a:effectLst/>
                <a:latin typeface="+mj-lt"/>
              </a:rPr>
              <a:t>Thay đổi cấu trúc tệp hoặc mở rộng CSDL</a:t>
            </a:r>
            <a:r>
              <a:rPr lang="vi-VN" dirty="0">
                <a:latin typeface="+mj-lt"/>
              </a:rPr>
              <a:t> </a:t>
            </a:r>
            <a:br>
              <a:rPr lang="vi-VN" dirty="0">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1118239414"/>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2991677" y="1112808"/>
            <a:ext cx="8453231" cy="4692650"/>
          </a:xfrm>
        </p:spPr>
        <p:txBody>
          <a:bodyPr>
            <a:noAutofit/>
          </a:bodyPr>
          <a:lstStyle/>
          <a:p>
            <a:pPr algn="just">
              <a:lnSpc>
                <a:spcPct val="140000"/>
              </a:lnSpc>
            </a:pPr>
            <a:r>
              <a:rPr lang="en-US" b="1" i="0" dirty="0" err="1">
                <a:solidFill>
                  <a:schemeClr val="tx1"/>
                </a:solidFill>
                <a:effectLst/>
                <a:latin typeface="+mj-lt"/>
              </a:rPr>
              <a:t>Bảo</a:t>
            </a:r>
            <a:r>
              <a:rPr lang="en-US" b="1" i="0" dirty="0">
                <a:solidFill>
                  <a:schemeClr val="tx1"/>
                </a:solidFill>
                <a:effectLst/>
                <a:latin typeface="+mj-lt"/>
              </a:rPr>
              <a:t> </a:t>
            </a:r>
            <a:r>
              <a:rPr lang="en-US" b="1" i="0" dirty="0" err="1">
                <a:solidFill>
                  <a:schemeClr val="tx1"/>
                </a:solidFill>
                <a:effectLst/>
                <a:latin typeface="+mj-lt"/>
              </a:rPr>
              <a:t>trì</a:t>
            </a:r>
            <a:r>
              <a:rPr lang="en-US" b="1" i="0" dirty="0">
                <a:solidFill>
                  <a:schemeClr val="tx1"/>
                </a:solidFill>
                <a:effectLst/>
                <a:latin typeface="+mj-lt"/>
              </a:rPr>
              <a:t> </a:t>
            </a:r>
            <a:r>
              <a:rPr lang="en-US" b="1" dirty="0" err="1">
                <a:solidFill>
                  <a:schemeClr val="tx1"/>
                </a:solidFill>
                <a:latin typeface="+mj-lt"/>
              </a:rPr>
              <a:t>để</a:t>
            </a:r>
            <a:r>
              <a:rPr lang="en-US" b="1" dirty="0">
                <a:solidFill>
                  <a:schemeClr val="tx1"/>
                </a:solidFill>
                <a:latin typeface="+mj-lt"/>
              </a:rPr>
              <a:t> </a:t>
            </a:r>
            <a:r>
              <a:rPr lang="en-US" b="1" i="0" dirty="0" err="1">
                <a:solidFill>
                  <a:schemeClr val="tx1"/>
                </a:solidFill>
                <a:effectLst/>
                <a:latin typeface="+mj-lt"/>
              </a:rPr>
              <a:t>cải</a:t>
            </a:r>
            <a:r>
              <a:rPr lang="en-US" b="1" i="0" dirty="0">
                <a:solidFill>
                  <a:schemeClr val="tx1"/>
                </a:solidFill>
                <a:effectLst/>
                <a:latin typeface="+mj-lt"/>
              </a:rPr>
              <a:t> </a:t>
            </a:r>
            <a:r>
              <a:rPr lang="en-US" b="1" i="0" dirty="0" err="1">
                <a:solidFill>
                  <a:schemeClr val="tx1"/>
                </a:solidFill>
                <a:effectLst/>
                <a:latin typeface="+mj-lt"/>
              </a:rPr>
              <a:t>tiến</a:t>
            </a:r>
            <a:endParaRPr lang="vi-VN" b="1" i="0" dirty="0">
              <a:solidFill>
                <a:schemeClr val="tx1"/>
              </a:solidFill>
              <a:effectLst/>
              <a:latin typeface="+mj-lt"/>
            </a:endParaRPr>
          </a:p>
          <a:p>
            <a:r>
              <a:rPr lang="vi-VN" b="0" i="0" dirty="0">
                <a:solidFill>
                  <a:srgbClr val="000000"/>
                </a:solidFill>
                <a:effectLst/>
                <a:latin typeface="+mj-lt"/>
              </a:rPr>
              <a:t>Là việc chỉnh</a:t>
            </a:r>
            <a:r>
              <a:rPr lang="en-US" b="0" i="0" dirty="0">
                <a:solidFill>
                  <a:srgbClr val="000000"/>
                </a:solidFill>
                <a:effectLst/>
                <a:latin typeface="+mj-lt"/>
              </a:rPr>
              <a:t> </a:t>
            </a:r>
            <a:r>
              <a:rPr lang="en-US" b="0" i="0" dirty="0" err="1">
                <a:solidFill>
                  <a:srgbClr val="000000"/>
                </a:solidFill>
                <a:effectLst/>
                <a:latin typeface="+mj-lt"/>
              </a:rPr>
              <a:t>sửa</a:t>
            </a:r>
            <a:r>
              <a:rPr lang="vi-VN" b="0" i="0" dirty="0">
                <a:solidFill>
                  <a:srgbClr val="000000"/>
                </a:solidFill>
                <a:effectLst/>
                <a:latin typeface="+mj-lt"/>
              </a:rPr>
              <a:t> hệ phần</a:t>
            </a:r>
            <a:r>
              <a:rPr lang="en-US" b="0" i="0" dirty="0">
                <a:solidFill>
                  <a:srgbClr val="000000"/>
                </a:solidFill>
                <a:effectLst/>
                <a:latin typeface="+mj-lt"/>
              </a:rPr>
              <a:t> </a:t>
            </a:r>
            <a:r>
              <a:rPr lang="vi-VN" b="0" i="0" dirty="0">
                <a:solidFill>
                  <a:srgbClr val="000000"/>
                </a:solidFill>
                <a:effectLst/>
                <a:latin typeface="+mj-lt"/>
              </a:rPr>
              <a:t>mềm theo các yêu cầu ngày</a:t>
            </a:r>
            <a:r>
              <a:rPr lang="en-US" b="0" i="0" dirty="0">
                <a:solidFill>
                  <a:srgbClr val="000000"/>
                </a:solidFill>
                <a:effectLst/>
                <a:latin typeface="+mj-lt"/>
              </a:rPr>
              <a:t> </a:t>
            </a:r>
            <a:r>
              <a:rPr lang="vi-VN" b="0" i="0" dirty="0">
                <a:solidFill>
                  <a:srgbClr val="000000"/>
                </a:solidFill>
                <a:effectLst/>
                <a:latin typeface="+mj-lt"/>
              </a:rPr>
              <a:t>càng </a:t>
            </a:r>
            <a:r>
              <a:rPr lang="vi-VN" b="0" i="0" dirty="0">
                <a:solidFill>
                  <a:srgbClr val="FF0000"/>
                </a:solidFill>
                <a:effectLst/>
                <a:latin typeface="+mj-lt"/>
              </a:rPr>
              <a:t>hoàn thiện hơn, đầy</a:t>
            </a:r>
            <a:r>
              <a:rPr lang="en-US" b="0" i="0" dirty="0">
                <a:solidFill>
                  <a:srgbClr val="FF0000"/>
                </a:solidFill>
                <a:effectLst/>
                <a:latin typeface="+mj-lt"/>
              </a:rPr>
              <a:t> </a:t>
            </a:r>
            <a:r>
              <a:rPr lang="vi-VN" b="0" i="0" dirty="0">
                <a:solidFill>
                  <a:srgbClr val="FF0000"/>
                </a:solidFill>
                <a:effectLst/>
                <a:latin typeface="+mj-lt"/>
              </a:rPr>
              <a:t>đủ hơn, hợp lý hơn</a:t>
            </a:r>
            <a:r>
              <a:rPr lang="vi-VN" b="0" i="0" dirty="0">
                <a:solidFill>
                  <a:srgbClr val="000000"/>
                </a:solidFill>
                <a:effectLst/>
                <a:latin typeface="+mj-lt"/>
              </a:rPr>
              <a:t>.</a:t>
            </a:r>
          </a:p>
          <a:p>
            <a:endParaRPr lang="en-US" b="0" i="0" dirty="0">
              <a:solidFill>
                <a:srgbClr val="000000"/>
              </a:solidFill>
              <a:effectLst/>
              <a:latin typeface="+mj-lt"/>
            </a:endParaRPr>
          </a:p>
          <a:p>
            <a:r>
              <a:rPr lang="vi-VN" b="0" i="0" dirty="0">
                <a:solidFill>
                  <a:srgbClr val="000000"/>
                </a:solidFill>
                <a:effectLst/>
                <a:latin typeface="+mj-lt"/>
              </a:rPr>
              <a:t>Những nguyên nhân chính:</a:t>
            </a:r>
          </a:p>
          <a:p>
            <a:pPr marL="457200" indent="-457200">
              <a:buFont typeface="Wingdings" panose="05000000000000000000" pitchFamily="2" charset="2"/>
              <a:buChar char="Ø"/>
            </a:pPr>
            <a:r>
              <a:rPr lang="vi-VN" b="0" i="0" dirty="0">
                <a:solidFill>
                  <a:srgbClr val="000000"/>
                </a:solidFill>
                <a:effectLst/>
                <a:latin typeface="+mj-lt"/>
              </a:rPr>
              <a:t>Do muốn nâng cao hiệu suất</a:t>
            </a:r>
            <a:r>
              <a:rPr lang="en-US" b="0" i="0" dirty="0">
                <a:solidFill>
                  <a:srgbClr val="000000"/>
                </a:solidFill>
                <a:effectLst/>
                <a:latin typeface="+mj-lt"/>
              </a:rPr>
              <a:t> </a:t>
            </a:r>
            <a:r>
              <a:rPr lang="vi-VN" b="0" i="0" dirty="0">
                <a:solidFill>
                  <a:srgbClr val="000000"/>
                </a:solidFill>
                <a:effectLst/>
                <a:latin typeface="+mj-lt"/>
              </a:rPr>
              <a:t>nên thường hay cải tiến</a:t>
            </a:r>
            <a:r>
              <a:rPr lang="en-US" b="0" i="0" dirty="0">
                <a:solidFill>
                  <a:srgbClr val="000000"/>
                </a:solidFill>
                <a:effectLst/>
                <a:latin typeface="+mj-lt"/>
              </a:rPr>
              <a:t> </a:t>
            </a:r>
            <a:r>
              <a:rPr lang="vi-VN" b="0" i="0" dirty="0">
                <a:solidFill>
                  <a:srgbClr val="000000"/>
                </a:solidFill>
                <a:effectLst/>
                <a:latin typeface="+mj-lt"/>
              </a:rPr>
              <a:t>phương thức truy cập tệp.</a:t>
            </a:r>
          </a:p>
          <a:p>
            <a:pPr marL="457200" indent="-457200">
              <a:buFont typeface="Wingdings" panose="05000000000000000000" pitchFamily="2" charset="2"/>
              <a:buChar char="Ø"/>
            </a:pPr>
            <a:r>
              <a:rPr lang="vi-VN" b="0" i="0" dirty="0">
                <a:solidFill>
                  <a:srgbClr val="000000"/>
                </a:solidFill>
                <a:effectLst/>
                <a:latin typeface="+mj-lt"/>
              </a:rPr>
              <a:t>Mở rộng thêm chức năng</a:t>
            </a:r>
            <a:r>
              <a:rPr lang="en-US" b="0" i="0" dirty="0">
                <a:solidFill>
                  <a:srgbClr val="000000"/>
                </a:solidFill>
                <a:effectLst/>
                <a:latin typeface="+mj-lt"/>
              </a:rPr>
              <a:t> </a:t>
            </a:r>
            <a:r>
              <a:rPr lang="vi-VN" b="0" i="0" dirty="0">
                <a:solidFill>
                  <a:srgbClr val="000000"/>
                </a:solidFill>
                <a:effectLst/>
                <a:latin typeface="+mj-lt"/>
              </a:rPr>
              <a:t>mới cho hệ thống.</a:t>
            </a:r>
          </a:p>
          <a:p>
            <a:pPr marL="457200" indent="-457200">
              <a:buFont typeface="Wingdings" panose="05000000000000000000" pitchFamily="2" charset="2"/>
              <a:buChar char="Ø"/>
            </a:pPr>
            <a:r>
              <a:rPr lang="vi-VN" b="0" i="0" dirty="0">
                <a:solidFill>
                  <a:srgbClr val="000000"/>
                </a:solidFill>
                <a:effectLst/>
                <a:latin typeface="+mj-lt"/>
              </a:rPr>
              <a:t>Cải tiến quản lý kéo theo cải</a:t>
            </a:r>
            <a:r>
              <a:rPr lang="en-US" b="0" i="0" dirty="0">
                <a:solidFill>
                  <a:srgbClr val="000000"/>
                </a:solidFill>
                <a:effectLst/>
                <a:latin typeface="+mj-lt"/>
              </a:rPr>
              <a:t> </a:t>
            </a:r>
            <a:r>
              <a:rPr lang="vi-VN" b="0" i="0" dirty="0">
                <a:solidFill>
                  <a:srgbClr val="000000"/>
                </a:solidFill>
                <a:effectLst/>
                <a:latin typeface="+mj-lt"/>
              </a:rPr>
              <a:t>tiến tư liệu vận hành và trình</a:t>
            </a:r>
            <a:r>
              <a:rPr lang="en-US" b="0" i="0" dirty="0">
                <a:solidFill>
                  <a:srgbClr val="000000"/>
                </a:solidFill>
                <a:effectLst/>
                <a:latin typeface="+mj-lt"/>
              </a:rPr>
              <a:t> </a:t>
            </a:r>
            <a:r>
              <a:rPr lang="vi-VN" b="0" i="0" dirty="0">
                <a:solidFill>
                  <a:srgbClr val="000000"/>
                </a:solidFill>
                <a:effectLst/>
                <a:latin typeface="+mj-lt"/>
              </a:rPr>
              <a:t>tự công việc.</a:t>
            </a:r>
          </a:p>
          <a:p>
            <a:pPr marL="457200" indent="-457200">
              <a:buFont typeface="Wingdings" panose="05000000000000000000" pitchFamily="2" charset="2"/>
              <a:buChar char="Ø"/>
            </a:pPr>
            <a:r>
              <a:rPr lang="vi-VN" b="0" i="0" dirty="0">
                <a:solidFill>
                  <a:srgbClr val="000000"/>
                </a:solidFill>
                <a:effectLst/>
                <a:latin typeface="+mj-lt"/>
              </a:rPr>
              <a:t>Thay đổi người dùng hoặc</a:t>
            </a:r>
            <a:r>
              <a:rPr lang="en-US" b="0" i="0" dirty="0">
                <a:solidFill>
                  <a:srgbClr val="000000"/>
                </a:solidFill>
                <a:effectLst/>
                <a:latin typeface="+mj-lt"/>
              </a:rPr>
              <a:t> </a:t>
            </a:r>
            <a:r>
              <a:rPr lang="vi-VN" b="0" i="0" dirty="0">
                <a:solidFill>
                  <a:srgbClr val="000000"/>
                </a:solidFill>
                <a:effectLst/>
                <a:latin typeface="+mj-lt"/>
              </a:rPr>
              <a:t>thay đổi thao tác.</a:t>
            </a:r>
            <a:r>
              <a:rPr lang="vi-VN" dirty="0">
                <a:latin typeface="+mj-lt"/>
              </a:rPr>
              <a:t> </a:t>
            </a:r>
            <a:br>
              <a:rPr lang="vi-VN" dirty="0">
                <a:latin typeface="+mj-lt"/>
              </a:rPr>
            </a:br>
            <a:br>
              <a:rPr lang="vi-VN" dirty="0">
                <a:latin typeface="+mj-lt"/>
              </a:rPr>
            </a:br>
            <a:endParaRPr lang="vi-VN" dirty="0">
              <a:solidFill>
                <a:schemeClr val="tx1"/>
              </a:solidFill>
              <a:latin typeface="+mj-lt"/>
              <a:cs typeface="Arial"/>
            </a:endParaRPr>
          </a:p>
        </p:txBody>
      </p:sp>
    </p:spTree>
    <p:extLst>
      <p:ext uri="{BB962C8B-B14F-4D97-AF65-F5344CB8AC3E}">
        <p14:creationId xmlns:p14="http://schemas.microsoft.com/office/powerpoint/2010/main" val="1002278791"/>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Bảo</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8" name="Content Placeholder 2">
            <a:extLst>
              <a:ext uri="{FF2B5EF4-FFF2-40B4-BE49-F238E27FC236}">
                <a16:creationId xmlns:a16="http://schemas.microsoft.com/office/drawing/2014/main" id="{1345B401-802D-47ED-99D2-74BE6676358C}"/>
              </a:ext>
            </a:extLst>
          </p:cNvPr>
          <p:cNvSpPr>
            <a:spLocks noGrp="1"/>
          </p:cNvSpPr>
          <p:nvPr>
            <p:ph sz="quarter" idx="10"/>
          </p:nvPr>
        </p:nvSpPr>
        <p:spPr>
          <a:xfrm>
            <a:off x="2991677" y="1112808"/>
            <a:ext cx="8453231" cy="4692650"/>
          </a:xfrm>
        </p:spPr>
        <p:txBody>
          <a:bodyPr>
            <a:noAutofit/>
          </a:bodyPr>
          <a:lstStyle/>
          <a:p>
            <a:pPr algn="just">
              <a:lnSpc>
                <a:spcPct val="140000"/>
              </a:lnSpc>
            </a:pPr>
            <a:r>
              <a:rPr lang="en-US" b="1" i="0" dirty="0" err="1">
                <a:solidFill>
                  <a:schemeClr val="tx1"/>
                </a:solidFill>
                <a:effectLst/>
                <a:latin typeface="+mj-lt"/>
              </a:rPr>
              <a:t>Bảo</a:t>
            </a:r>
            <a:r>
              <a:rPr lang="en-US" b="1" i="0" dirty="0">
                <a:solidFill>
                  <a:schemeClr val="tx1"/>
                </a:solidFill>
                <a:effectLst/>
                <a:latin typeface="+mj-lt"/>
              </a:rPr>
              <a:t> </a:t>
            </a:r>
            <a:r>
              <a:rPr lang="en-US" b="1" i="0" dirty="0" err="1">
                <a:solidFill>
                  <a:schemeClr val="tx1"/>
                </a:solidFill>
                <a:effectLst/>
                <a:latin typeface="+mj-lt"/>
              </a:rPr>
              <a:t>trì</a:t>
            </a:r>
            <a:r>
              <a:rPr lang="en-US" b="1" i="0" dirty="0">
                <a:solidFill>
                  <a:schemeClr val="tx1"/>
                </a:solidFill>
                <a:effectLst/>
                <a:latin typeface="+mj-lt"/>
              </a:rPr>
              <a:t> </a:t>
            </a:r>
            <a:r>
              <a:rPr lang="en-US" b="1" dirty="0" err="1">
                <a:solidFill>
                  <a:schemeClr val="tx1"/>
                </a:solidFill>
                <a:latin typeface="+mj-lt"/>
              </a:rPr>
              <a:t>để</a:t>
            </a:r>
            <a:r>
              <a:rPr lang="en-US" b="1" dirty="0">
                <a:solidFill>
                  <a:schemeClr val="tx1"/>
                </a:solidFill>
                <a:latin typeface="+mj-lt"/>
              </a:rPr>
              <a:t> </a:t>
            </a:r>
            <a:r>
              <a:rPr lang="en-US" b="1" i="0" dirty="0" err="1">
                <a:solidFill>
                  <a:schemeClr val="tx1"/>
                </a:solidFill>
                <a:effectLst/>
                <a:latin typeface="+mj-lt"/>
              </a:rPr>
              <a:t>phòng</a:t>
            </a:r>
            <a:r>
              <a:rPr lang="en-US" b="1" i="0" dirty="0">
                <a:solidFill>
                  <a:schemeClr val="tx1"/>
                </a:solidFill>
                <a:effectLst/>
                <a:latin typeface="+mj-lt"/>
              </a:rPr>
              <a:t> </a:t>
            </a:r>
            <a:r>
              <a:rPr lang="en-US" b="1" i="0" dirty="0" err="1">
                <a:solidFill>
                  <a:schemeClr val="tx1"/>
                </a:solidFill>
                <a:effectLst/>
                <a:latin typeface="+mj-lt"/>
              </a:rPr>
              <a:t>ngừa</a:t>
            </a:r>
            <a:endParaRPr lang="vi-VN" b="1" i="0" dirty="0">
              <a:solidFill>
                <a:schemeClr val="tx1"/>
              </a:solidFill>
              <a:effectLst/>
              <a:latin typeface="+mj-lt"/>
            </a:endParaRPr>
          </a:p>
          <a:p>
            <a:pPr marL="342900" indent="-342900" algn="just">
              <a:buFont typeface="Wingdings" panose="05000000000000000000" pitchFamily="2" charset="2"/>
              <a:buChar char="Ø"/>
            </a:pPr>
            <a:r>
              <a:rPr lang="vi-VN" b="0" i="0" dirty="0">
                <a:solidFill>
                  <a:schemeClr val="tx1"/>
                </a:solidFill>
                <a:effectLst/>
                <a:latin typeface="+mj-lt"/>
              </a:rPr>
              <a:t>Là công việc chỉnh</a:t>
            </a:r>
            <a:r>
              <a:rPr lang="en-US" b="0" i="0" dirty="0">
                <a:solidFill>
                  <a:schemeClr val="tx1"/>
                </a:solidFill>
                <a:effectLst/>
                <a:latin typeface="+mj-lt"/>
              </a:rPr>
              <a:t> </a:t>
            </a:r>
            <a:r>
              <a:rPr lang="en-US" b="0" i="0" dirty="0" err="1">
                <a:solidFill>
                  <a:schemeClr val="tx1"/>
                </a:solidFill>
                <a:effectLst/>
                <a:latin typeface="+mj-lt"/>
              </a:rPr>
              <a:t>sửa</a:t>
            </a:r>
            <a:r>
              <a:rPr lang="vi-VN" b="0" i="0" dirty="0">
                <a:solidFill>
                  <a:schemeClr val="tx1"/>
                </a:solidFill>
                <a:effectLst/>
                <a:latin typeface="+mj-lt"/>
              </a:rPr>
              <a:t> chương trình có tính đến tương lai của phần mềm đó sẽ mở rộng và thay đổi như thế nào.</a:t>
            </a:r>
          </a:p>
          <a:p>
            <a:pPr marL="342900" indent="-342900" algn="just">
              <a:buFont typeface="Wingdings" panose="05000000000000000000" pitchFamily="2" charset="2"/>
              <a:buChar char="Ø"/>
            </a:pPr>
            <a:r>
              <a:rPr lang="vi-VN" b="0" i="0" dirty="0">
                <a:solidFill>
                  <a:schemeClr val="tx1"/>
                </a:solidFill>
                <a:effectLst/>
                <a:latin typeface="+mj-lt"/>
              </a:rPr>
              <a:t>Thực ra trong khi thiết kế phần mềm đã phải tính đến tính mở rộng của nó, nên thực tế ít khi ta gặp bảo trì phòng ngừa nếu như phần mềm được thiết kế tốt.</a:t>
            </a:r>
          </a:p>
          <a:p>
            <a:pPr marL="342900" indent="-342900" algn="just">
              <a:buFont typeface="Wingdings" panose="05000000000000000000" pitchFamily="2" charset="2"/>
              <a:buChar char="Ø"/>
            </a:pPr>
            <a:r>
              <a:rPr lang="vi-VN" b="0" i="0" dirty="0">
                <a:solidFill>
                  <a:schemeClr val="tx1"/>
                </a:solidFill>
                <a:effectLst/>
                <a:latin typeface="+mj-lt"/>
              </a:rPr>
              <a:t>Mục đích: sửa đổi để</a:t>
            </a:r>
            <a:r>
              <a:rPr lang="en-US" b="0" i="0" dirty="0">
                <a:solidFill>
                  <a:schemeClr val="tx1"/>
                </a:solidFill>
                <a:effectLst/>
                <a:latin typeface="+mj-lt"/>
              </a:rPr>
              <a:t> </a:t>
            </a:r>
            <a:r>
              <a:rPr lang="vi-VN" b="0" i="0" dirty="0">
                <a:solidFill>
                  <a:schemeClr val="tx1"/>
                </a:solidFill>
                <a:effectLst/>
                <a:latin typeface="+mj-lt"/>
              </a:rPr>
              <a:t>thích hợp với yêu cầu</a:t>
            </a:r>
            <a:r>
              <a:rPr lang="en-US" b="0" i="0" dirty="0">
                <a:solidFill>
                  <a:schemeClr val="tx1"/>
                </a:solidFill>
                <a:effectLst/>
                <a:latin typeface="+mj-lt"/>
              </a:rPr>
              <a:t> </a:t>
            </a:r>
            <a:r>
              <a:rPr lang="vi-VN" b="0" i="0" dirty="0">
                <a:solidFill>
                  <a:schemeClr val="tx1"/>
                </a:solidFill>
                <a:effectLst/>
                <a:latin typeface="+mj-lt"/>
              </a:rPr>
              <a:t>thay đổi sẽ có của người</a:t>
            </a:r>
            <a:r>
              <a:rPr lang="en-US" b="0" i="0" dirty="0">
                <a:solidFill>
                  <a:schemeClr val="tx1"/>
                </a:solidFill>
                <a:effectLst/>
                <a:latin typeface="+mj-lt"/>
              </a:rPr>
              <a:t> </a:t>
            </a:r>
            <a:r>
              <a:rPr lang="vi-VN" b="0" i="0" dirty="0">
                <a:solidFill>
                  <a:schemeClr val="tx1"/>
                </a:solidFill>
                <a:effectLst/>
                <a:latin typeface="+mj-lt"/>
              </a:rPr>
              <a:t>dùng.</a:t>
            </a:r>
          </a:p>
          <a:p>
            <a:pPr marL="342900" indent="-342900" algn="just">
              <a:buFont typeface="Wingdings" panose="05000000000000000000" pitchFamily="2" charset="2"/>
              <a:buChar char="Ø"/>
            </a:pPr>
            <a:r>
              <a:rPr lang="vi-VN" b="0" i="0" dirty="0">
                <a:solidFill>
                  <a:schemeClr val="tx1"/>
                </a:solidFill>
                <a:effectLst/>
                <a:latin typeface="+mj-lt"/>
              </a:rPr>
              <a:t>Thực hiện những thay đổi</a:t>
            </a:r>
            <a:r>
              <a:rPr lang="en-US" b="0" i="0" dirty="0">
                <a:solidFill>
                  <a:schemeClr val="tx1"/>
                </a:solidFill>
                <a:effectLst/>
                <a:latin typeface="+mj-lt"/>
              </a:rPr>
              <a:t> </a:t>
            </a:r>
            <a:r>
              <a:rPr lang="vi-VN" b="0" i="0" dirty="0">
                <a:solidFill>
                  <a:schemeClr val="tx1"/>
                </a:solidFill>
                <a:effectLst/>
                <a:latin typeface="+mj-lt"/>
              </a:rPr>
              <a:t>trên thiết kế không tường</a:t>
            </a:r>
            <a:r>
              <a:rPr lang="en-US" b="0" i="0" dirty="0">
                <a:solidFill>
                  <a:schemeClr val="tx1"/>
                </a:solidFill>
                <a:effectLst/>
                <a:latin typeface="+mj-lt"/>
              </a:rPr>
              <a:t> </a:t>
            </a:r>
            <a:r>
              <a:rPr lang="vi-VN" b="0" i="0" dirty="0">
                <a:solidFill>
                  <a:schemeClr val="tx1"/>
                </a:solidFill>
                <a:effectLst/>
                <a:latin typeface="+mj-lt"/>
              </a:rPr>
              <a:t>minh.</a:t>
            </a:r>
          </a:p>
          <a:p>
            <a:pPr marL="342900" indent="-342900" algn="just">
              <a:buFont typeface="Wingdings" panose="05000000000000000000" pitchFamily="2" charset="2"/>
              <a:buChar char="Ø"/>
            </a:pPr>
            <a:r>
              <a:rPr lang="vi-VN" b="0" i="0" dirty="0">
                <a:solidFill>
                  <a:schemeClr val="tx1"/>
                </a:solidFill>
                <a:effectLst/>
                <a:latin typeface="+mj-lt"/>
              </a:rPr>
              <a:t>Hiểu hoạt động bên trong</a:t>
            </a:r>
            <a:r>
              <a:rPr lang="en-US" b="0" i="0" dirty="0">
                <a:solidFill>
                  <a:schemeClr val="tx1"/>
                </a:solidFill>
                <a:effectLst/>
                <a:latin typeface="+mj-lt"/>
              </a:rPr>
              <a:t> </a:t>
            </a:r>
            <a:r>
              <a:rPr lang="vi-VN" b="0" i="0" dirty="0">
                <a:solidFill>
                  <a:schemeClr val="tx1"/>
                </a:solidFill>
                <a:effectLst/>
                <a:latin typeface="+mj-lt"/>
              </a:rPr>
              <a:t>chương trình</a:t>
            </a:r>
          </a:p>
          <a:p>
            <a:pPr marL="342900" indent="-342900" algn="just">
              <a:buFont typeface="Wingdings" panose="05000000000000000000" pitchFamily="2" charset="2"/>
              <a:buChar char="Ø"/>
            </a:pPr>
            <a:r>
              <a:rPr lang="vi-VN" b="0" i="0" dirty="0">
                <a:solidFill>
                  <a:schemeClr val="tx1"/>
                </a:solidFill>
                <a:effectLst/>
                <a:latin typeface="+mj-lt"/>
              </a:rPr>
              <a:t>Thiết kế / lập trình lại.</a:t>
            </a:r>
            <a:endParaRPr lang="vi-VN" dirty="0">
              <a:solidFill>
                <a:schemeClr val="tx1"/>
              </a:solidFill>
              <a:latin typeface="+mj-lt"/>
              <a:cs typeface="Arial"/>
            </a:endParaRPr>
          </a:p>
        </p:txBody>
      </p:sp>
    </p:spTree>
    <p:extLst>
      <p:ext uri="{BB962C8B-B14F-4D97-AF65-F5344CB8AC3E}">
        <p14:creationId xmlns:p14="http://schemas.microsoft.com/office/powerpoint/2010/main" val="2534228588"/>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8</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438939" y="1285875"/>
            <a:ext cx="7914861" cy="4692650"/>
          </a:xfrm>
        </p:spPr>
        <p:txBody>
          <a:bodyPr>
            <a:normAutofit/>
          </a:bodyPr>
          <a:lstStyle/>
          <a:p>
            <a:pPr lvl="1" indent="-511175">
              <a:lnSpc>
                <a:spcPct val="150000"/>
              </a:lnSpc>
              <a:spcBef>
                <a:spcPts val="0"/>
              </a:spcBef>
              <a:buFont typeface="Wingdings" panose="05000000000000000000" pitchFamily="2" charset="2"/>
              <a:buChar char="Ø"/>
              <a:tabLst>
                <a:tab pos="517525" algn="l"/>
              </a:tabLst>
            </a:pPr>
            <a:r>
              <a:rPr lang="fr-FR" sz="2100" kern="50" dirty="0" err="1">
                <a:latin typeface="+mj-lt"/>
                <a:ea typeface="SimSun" panose="02010600030101010101" pitchFamily="2" charset="-122"/>
                <a:cs typeface="Tahoma" panose="020B0604030504040204" pitchFamily="34" charset="0"/>
              </a:rPr>
              <a:t>Lập</a:t>
            </a:r>
            <a:r>
              <a:rPr lang="fr-FR" sz="2100" kern="50" dirty="0">
                <a:latin typeface="+mj-lt"/>
                <a:ea typeface="SimSun" panose="02010600030101010101" pitchFamily="2" charset="-122"/>
                <a:cs typeface="Tahoma" panose="020B0604030504040204" pitchFamily="34" charset="0"/>
              </a:rPr>
              <a:t> </a:t>
            </a:r>
            <a:r>
              <a:rPr lang="fr-FR" sz="2100" kern="50" dirty="0" err="1">
                <a:latin typeface="+mj-lt"/>
                <a:ea typeface="SimSun" panose="02010600030101010101" pitchFamily="2" charset="-122"/>
                <a:cs typeface="Tahoma" panose="020B0604030504040204" pitchFamily="34" charset="0"/>
              </a:rPr>
              <a:t>trình</a:t>
            </a:r>
            <a:r>
              <a:rPr lang="fr-FR" sz="2100" kern="50" dirty="0">
                <a:latin typeface="+mj-lt"/>
                <a:ea typeface="SimSun" panose="02010600030101010101" pitchFamily="2" charset="-122"/>
                <a:cs typeface="Tahoma" panose="020B0604030504040204" pitchFamily="34" charset="0"/>
              </a:rPr>
              <a:t> </a:t>
            </a:r>
            <a:r>
              <a:rPr lang="fr-FR" sz="2100" kern="50" dirty="0" err="1">
                <a:latin typeface="+mj-lt"/>
                <a:ea typeface="SimSun" panose="02010600030101010101" pitchFamily="2" charset="-122"/>
                <a:cs typeface="Tahoma" panose="020B0604030504040204" pitchFamily="34" charset="0"/>
              </a:rPr>
              <a:t>xây</a:t>
            </a:r>
            <a:r>
              <a:rPr lang="fr-FR" sz="2100" kern="50" dirty="0">
                <a:latin typeface="+mj-lt"/>
                <a:ea typeface="SimSun" panose="02010600030101010101" pitchFamily="2" charset="-122"/>
                <a:cs typeface="Tahoma" panose="020B0604030504040204" pitchFamily="34" charset="0"/>
              </a:rPr>
              <a:t> </a:t>
            </a:r>
            <a:r>
              <a:rPr lang="fr-FR" sz="2100" kern="50" dirty="0" err="1">
                <a:latin typeface="+mj-lt"/>
                <a:ea typeface="SimSun" panose="02010600030101010101" pitchFamily="2" charset="-122"/>
                <a:cs typeface="Tahoma" panose="020B0604030504040204" pitchFamily="34" charset="0"/>
              </a:rPr>
              <a:t>dựng</a:t>
            </a:r>
            <a:r>
              <a:rPr lang="fr-FR" sz="2100" kern="50" dirty="0">
                <a:latin typeface="+mj-lt"/>
                <a:ea typeface="SimSun" panose="02010600030101010101" pitchFamily="2" charset="-122"/>
                <a:cs typeface="Tahoma" panose="020B0604030504040204" pitchFamily="34" charset="0"/>
              </a:rPr>
              <a:t> </a:t>
            </a:r>
            <a:r>
              <a:rPr lang="fr-FR" sz="2100" kern="50" dirty="0" err="1">
                <a:latin typeface="+mj-lt"/>
                <a:ea typeface="SimSun" panose="02010600030101010101" pitchFamily="2" charset="-122"/>
                <a:cs typeface="Tahoma" panose="020B0604030504040204" pitchFamily="34" charset="0"/>
              </a:rPr>
              <a:t>phần</a:t>
            </a:r>
            <a:r>
              <a:rPr lang="fr-FR" sz="2100" kern="50" dirty="0">
                <a:latin typeface="+mj-lt"/>
                <a:ea typeface="SimSun" panose="02010600030101010101" pitchFamily="2" charset="-122"/>
                <a:cs typeface="Tahoma" panose="020B0604030504040204" pitchFamily="34" charset="0"/>
              </a:rPr>
              <a:t> </a:t>
            </a:r>
            <a:r>
              <a:rPr lang="fr-FR" sz="2100" kern="50" dirty="0" err="1">
                <a:latin typeface="+mj-lt"/>
                <a:ea typeface="SimSun" panose="02010600030101010101" pitchFamily="2" charset="-122"/>
                <a:cs typeface="Tahoma" panose="020B0604030504040204" pitchFamily="34" charset="0"/>
              </a:rPr>
              <a:t>mềm</a:t>
            </a:r>
            <a:endParaRPr lang="fr-FR" sz="2100" kern="50" dirty="0">
              <a:latin typeface="+mj-lt"/>
              <a:ea typeface="SimSun" panose="02010600030101010101" pitchFamily="2" charset="-122"/>
              <a:cs typeface="Tahoma" panose="020B0604030504040204" pitchFamily="34" charset="0"/>
            </a:endParaRPr>
          </a:p>
          <a:p>
            <a:pPr lvl="1" indent="-511175">
              <a:lnSpc>
                <a:spcPct val="150000"/>
              </a:lnSpc>
              <a:spcBef>
                <a:spcPts val="0"/>
              </a:spcBef>
              <a:buFont typeface="Wingdings" panose="05000000000000000000" pitchFamily="2" charset="2"/>
              <a:buChar char="Ø"/>
              <a:tabLst>
                <a:tab pos="517525" algn="l"/>
              </a:tabLst>
            </a:pPr>
            <a:r>
              <a:rPr lang="fr-FR" sz="2100" kern="50" dirty="0">
                <a:latin typeface="+mj-lt"/>
                <a:ea typeface="SimSun" panose="02010600030101010101" pitchFamily="2" charset="-122"/>
                <a:cs typeface="Tahoma" panose="020B0604030504040204" pitchFamily="34" charset="0"/>
              </a:rPr>
              <a:t>Code convention</a:t>
            </a:r>
          </a:p>
          <a:p>
            <a:pPr lvl="1" indent="-511175">
              <a:lnSpc>
                <a:spcPct val="150000"/>
              </a:lnSpc>
              <a:spcBef>
                <a:spcPts val="300"/>
              </a:spcBef>
              <a:buFont typeface="Wingdings" panose="05000000000000000000" pitchFamily="2" charset="2"/>
              <a:buChar char="Ø"/>
              <a:tabLst>
                <a:tab pos="517525" algn="l"/>
              </a:tabLst>
            </a:pPr>
            <a:r>
              <a:rPr lang="en-US" sz="2100" kern="50" dirty="0" err="1">
                <a:latin typeface="+mj-lt"/>
                <a:ea typeface="SimSun" panose="02010600030101010101" pitchFamily="2" charset="-122"/>
                <a:cs typeface="Tahoma" panose="020B0604030504040204" pitchFamily="34" charset="0"/>
              </a:rPr>
              <a:t>Các</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cấp</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độ</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kiểm</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thử</a:t>
            </a:r>
            <a:endParaRPr lang="en-US" sz="2100" kern="50" dirty="0">
              <a:latin typeface="+mj-lt"/>
              <a:ea typeface="SimSun" panose="02010600030101010101" pitchFamily="2" charset="-122"/>
              <a:cs typeface="Tahoma" panose="020B0604030504040204" pitchFamily="34" charset="0"/>
            </a:endParaRPr>
          </a:p>
          <a:p>
            <a:pPr lvl="1" indent="-511175">
              <a:lnSpc>
                <a:spcPct val="150000"/>
              </a:lnSpc>
              <a:buFont typeface="Wingdings" panose="05000000000000000000" pitchFamily="2" charset="2"/>
              <a:buChar char="Ø"/>
              <a:tabLst>
                <a:tab pos="517525" algn="l"/>
              </a:tabLst>
            </a:pPr>
            <a:r>
              <a:rPr lang="en-US" sz="2100" kern="50" dirty="0" err="1">
                <a:latin typeface="+mj-lt"/>
                <a:ea typeface="SimSun" panose="02010600030101010101" pitchFamily="2" charset="-122"/>
                <a:cs typeface="Tahoma" panose="020B0604030504040204" pitchFamily="34" charset="0"/>
              </a:rPr>
              <a:t>Xây</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dựng</a:t>
            </a:r>
            <a:r>
              <a:rPr lang="en-US" sz="2100" kern="50" dirty="0">
                <a:latin typeface="+mj-lt"/>
                <a:ea typeface="SimSun" panose="02010600030101010101" pitchFamily="2" charset="-122"/>
                <a:cs typeface="Tahoma" panose="020B0604030504040204" pitchFamily="34" charset="0"/>
              </a:rPr>
              <a:t> ca </a:t>
            </a:r>
            <a:r>
              <a:rPr lang="en-US" sz="2100" kern="50" dirty="0" err="1">
                <a:latin typeface="+mj-lt"/>
                <a:ea typeface="SimSun" panose="02010600030101010101" pitchFamily="2" charset="-122"/>
                <a:cs typeface="Tahoma" panose="020B0604030504040204" pitchFamily="34" charset="0"/>
              </a:rPr>
              <a:t>kiểm</a:t>
            </a:r>
            <a:r>
              <a:rPr lang="en-US" sz="2100" kern="50" dirty="0">
                <a:latin typeface="+mj-lt"/>
                <a:ea typeface="SimSun" panose="02010600030101010101" pitchFamily="2" charset="-122"/>
                <a:cs typeface="Tahoma" panose="020B0604030504040204" pitchFamily="34" charset="0"/>
              </a:rPr>
              <a:t> </a:t>
            </a:r>
            <a:r>
              <a:rPr lang="en-US" sz="2100" kern="50" dirty="0" err="1">
                <a:latin typeface="+mj-lt"/>
                <a:ea typeface="SimSun" panose="02010600030101010101" pitchFamily="2" charset="-122"/>
                <a:cs typeface="Tahoma" panose="020B0604030504040204" pitchFamily="34" charset="0"/>
              </a:rPr>
              <a:t>thử</a:t>
            </a:r>
            <a:endParaRPr lang="en-US" sz="2100" kern="50" dirty="0">
              <a:latin typeface="+mj-lt"/>
              <a:ea typeface="SimSun" panose="02010600030101010101" pitchFamily="2" charset="-122"/>
              <a:cs typeface="Tahoma" panose="020B0604030504040204" pitchFamily="34" charset="0"/>
            </a:endParaRPr>
          </a:p>
          <a:p>
            <a:pPr marL="685800" indent="-511175">
              <a:lnSpc>
                <a:spcPct val="150000"/>
              </a:lnSpc>
              <a:buFont typeface="Wingdings" panose="05000000000000000000" pitchFamily="2" charset="2"/>
              <a:buChar char="Ø"/>
              <a:tabLst>
                <a:tab pos="517525" algn="l"/>
              </a:tabLst>
            </a:pPr>
            <a:endParaRPr lang="vi-VN" sz="2100" dirty="0">
              <a:solidFill>
                <a:schemeClr val="tx1"/>
              </a:solidFill>
            </a:endParaRPr>
          </a:p>
        </p:txBody>
      </p:sp>
    </p:spTree>
    <p:extLst>
      <p:ext uri="{BB962C8B-B14F-4D97-AF65-F5344CB8AC3E}">
        <p14:creationId xmlns:p14="http://schemas.microsoft.com/office/powerpoint/2010/main" val="4069824286"/>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môn</a:t>
            </a:r>
            <a:r>
              <a:rPr lang="en-US" dirty="0"/>
              <a:t> </a:t>
            </a:r>
            <a:r>
              <a:rPr lang="en-US" dirty="0" err="1"/>
              <a:t>học</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146852" y="1310723"/>
            <a:ext cx="8938591" cy="4692650"/>
          </a:xfrm>
        </p:spPr>
        <p:txBody>
          <a:bodyPr>
            <a:normAutofit lnSpcReduction="10000"/>
          </a:bodyPr>
          <a:lstStyle/>
          <a:p>
            <a:pPr marL="288925" lvl="1" indent="396875" algn="just">
              <a:lnSpc>
                <a:spcPct val="120000"/>
              </a:lnSpc>
              <a:spcBef>
                <a:spcPts val="600"/>
              </a:spcBef>
              <a:buFont typeface="Wingdings" panose="05000000000000000000" pitchFamily="2" charset="2"/>
              <a:buChar char="Ø"/>
            </a:pPr>
            <a:r>
              <a:rPr lang="vi-VN" sz="2000" b="1" dirty="0">
                <a:latin typeface="+mj-lt"/>
                <a:cs typeface="+mn-cs"/>
              </a:rPr>
              <a:t>Về kiến thức:</a:t>
            </a:r>
            <a:r>
              <a:rPr lang="en-US" sz="2000" b="1" dirty="0">
                <a:latin typeface="+mj-lt"/>
                <a:cs typeface="+mn-cs"/>
              </a:rPr>
              <a:t> </a:t>
            </a:r>
          </a:p>
          <a:p>
            <a:pPr marL="1089025" lvl="2" indent="-342900" algn="just">
              <a:lnSpc>
                <a:spcPct val="120000"/>
              </a:lnSpc>
              <a:spcBef>
                <a:spcPts val="600"/>
              </a:spcBef>
              <a:buFontTx/>
              <a:buChar char="-"/>
            </a:pPr>
            <a:r>
              <a:rPr lang="fr-FR" dirty="0" err="1">
                <a:latin typeface="+mj-lt"/>
              </a:rPr>
              <a:t>Nắm</a:t>
            </a:r>
            <a:r>
              <a:rPr lang="fr-FR" dirty="0">
                <a:latin typeface="+mj-lt"/>
              </a:rPr>
              <a:t> </a:t>
            </a:r>
            <a:r>
              <a:rPr lang="fr-FR" dirty="0" err="1">
                <a:latin typeface="+mj-lt"/>
              </a:rPr>
              <a:t>được</a:t>
            </a:r>
            <a:r>
              <a:rPr lang="fr-FR" dirty="0">
                <a:latin typeface="+mj-lt"/>
              </a:rPr>
              <a:t> </a:t>
            </a:r>
            <a:r>
              <a:rPr lang="fr-FR" dirty="0" err="1">
                <a:latin typeface="+mj-lt"/>
              </a:rPr>
              <a:t>các</a:t>
            </a:r>
            <a:r>
              <a:rPr lang="fr-FR" dirty="0">
                <a:latin typeface="+mj-lt"/>
              </a:rPr>
              <a:t> </a:t>
            </a:r>
            <a:r>
              <a:rPr lang="fr-FR" dirty="0" err="1">
                <a:latin typeface="+mj-lt"/>
              </a:rPr>
              <a:t>khái</a:t>
            </a:r>
            <a:r>
              <a:rPr lang="fr-FR" dirty="0">
                <a:latin typeface="+mj-lt"/>
              </a:rPr>
              <a:t> </a:t>
            </a:r>
            <a:r>
              <a:rPr lang="fr-FR" dirty="0" err="1">
                <a:latin typeface="+mj-lt"/>
              </a:rPr>
              <a:t>niệm</a:t>
            </a:r>
            <a:r>
              <a:rPr lang="fr-FR" dirty="0">
                <a:latin typeface="+mj-lt"/>
              </a:rPr>
              <a:t> </a:t>
            </a:r>
            <a:r>
              <a:rPr lang="fr-FR" dirty="0" err="1">
                <a:latin typeface="+mj-lt"/>
              </a:rPr>
              <a:t>và</a:t>
            </a:r>
            <a:r>
              <a:rPr lang="fr-FR" dirty="0">
                <a:latin typeface="+mj-lt"/>
              </a:rPr>
              <a:t> </a:t>
            </a:r>
            <a:r>
              <a:rPr lang="fr-FR" dirty="0" err="1">
                <a:latin typeface="+mj-lt"/>
              </a:rPr>
              <a:t>phương</a:t>
            </a:r>
            <a:r>
              <a:rPr lang="fr-FR" dirty="0">
                <a:latin typeface="+mj-lt"/>
              </a:rPr>
              <a:t> </a:t>
            </a:r>
            <a:r>
              <a:rPr lang="fr-FR" dirty="0" err="1">
                <a:latin typeface="+mj-lt"/>
              </a:rPr>
              <a:t>pháp</a:t>
            </a:r>
            <a:r>
              <a:rPr lang="fr-FR" dirty="0">
                <a:latin typeface="+mj-lt"/>
              </a:rPr>
              <a:t> </a:t>
            </a:r>
            <a:r>
              <a:rPr lang="fr-FR" dirty="0" err="1">
                <a:latin typeface="+mj-lt"/>
              </a:rPr>
              <a:t>kĩ</a:t>
            </a:r>
            <a:r>
              <a:rPr lang="fr-FR" dirty="0">
                <a:latin typeface="+mj-lt"/>
              </a:rPr>
              <a:t> </a:t>
            </a:r>
            <a:r>
              <a:rPr lang="fr-FR" dirty="0" err="1">
                <a:latin typeface="+mj-lt"/>
              </a:rPr>
              <a:t>thuật</a:t>
            </a:r>
            <a:r>
              <a:rPr lang="fr-FR" dirty="0">
                <a:latin typeface="+mj-lt"/>
              </a:rPr>
              <a:t> </a:t>
            </a:r>
            <a:r>
              <a:rPr lang="fr-FR" dirty="0" err="1">
                <a:latin typeface="+mj-lt"/>
              </a:rPr>
              <a:t>liên</a:t>
            </a:r>
            <a:r>
              <a:rPr lang="fr-FR" dirty="0">
                <a:latin typeface="+mj-lt"/>
              </a:rPr>
              <a:t> </a:t>
            </a:r>
            <a:r>
              <a:rPr lang="fr-FR" dirty="0" err="1">
                <a:latin typeface="+mj-lt"/>
              </a:rPr>
              <a:t>quan</a:t>
            </a:r>
            <a:r>
              <a:rPr lang="fr-FR" dirty="0">
                <a:latin typeface="+mj-lt"/>
              </a:rPr>
              <a:t> </a:t>
            </a:r>
            <a:r>
              <a:rPr lang="fr-FR" dirty="0" err="1">
                <a:latin typeface="+mj-lt"/>
              </a:rPr>
              <a:t>đến</a:t>
            </a:r>
            <a:r>
              <a:rPr lang="fr-FR" dirty="0">
                <a:latin typeface="+mj-lt"/>
              </a:rPr>
              <a:t> </a:t>
            </a:r>
            <a:r>
              <a:rPr lang="fr-FR" dirty="0" err="1">
                <a:latin typeface="+mj-lt"/>
              </a:rPr>
              <a:t>tiến</a:t>
            </a:r>
            <a:r>
              <a:rPr lang="fr-FR" dirty="0">
                <a:latin typeface="+mj-lt"/>
              </a:rPr>
              <a:t> </a:t>
            </a:r>
            <a:r>
              <a:rPr lang="fr-FR" dirty="0" err="1">
                <a:latin typeface="+mj-lt"/>
              </a:rPr>
              <a:t>trình</a:t>
            </a:r>
            <a:r>
              <a:rPr lang="fr-FR" dirty="0">
                <a:latin typeface="+mj-lt"/>
              </a:rPr>
              <a:t> </a:t>
            </a:r>
            <a:r>
              <a:rPr lang="fr-FR" dirty="0" err="1">
                <a:latin typeface="+mj-lt"/>
              </a:rPr>
              <a:t>phát</a:t>
            </a:r>
            <a:r>
              <a:rPr lang="fr-FR" dirty="0">
                <a:latin typeface="+mj-lt"/>
              </a:rPr>
              <a:t> </a:t>
            </a:r>
            <a:r>
              <a:rPr lang="fr-FR" dirty="0" err="1">
                <a:latin typeface="+mj-lt"/>
              </a:rPr>
              <a:t>triển</a:t>
            </a:r>
            <a:r>
              <a:rPr lang="fr-FR" dirty="0">
                <a:latin typeface="+mj-lt"/>
              </a:rPr>
              <a:t> </a:t>
            </a:r>
            <a:r>
              <a:rPr lang="fr-FR" dirty="0" err="1">
                <a:latin typeface="+mj-lt"/>
              </a:rPr>
              <a:t>phần</a:t>
            </a:r>
            <a:r>
              <a:rPr lang="fr-FR" dirty="0">
                <a:latin typeface="+mj-lt"/>
              </a:rPr>
              <a:t> </a:t>
            </a:r>
            <a:r>
              <a:rPr lang="fr-FR" dirty="0" err="1">
                <a:latin typeface="+mj-lt"/>
              </a:rPr>
              <a:t>mềm</a:t>
            </a:r>
            <a:endParaRPr lang="fr-FR" dirty="0">
              <a:latin typeface="+mj-lt"/>
            </a:endParaRPr>
          </a:p>
          <a:p>
            <a:pPr marL="1089025" lvl="2" indent="-342900" algn="just">
              <a:lnSpc>
                <a:spcPct val="120000"/>
              </a:lnSpc>
              <a:spcBef>
                <a:spcPts val="600"/>
              </a:spcBef>
              <a:buFontTx/>
              <a:buChar char="-"/>
            </a:pPr>
            <a:r>
              <a:rPr lang="fr-FR" dirty="0">
                <a:latin typeface="+mj-lt"/>
              </a:rPr>
              <a:t>UML </a:t>
            </a:r>
            <a:r>
              <a:rPr lang="fr-FR" dirty="0" err="1">
                <a:latin typeface="+mj-lt"/>
              </a:rPr>
              <a:t>và</a:t>
            </a:r>
            <a:r>
              <a:rPr lang="fr-FR" dirty="0">
                <a:latin typeface="+mj-lt"/>
              </a:rPr>
              <a:t> </a:t>
            </a:r>
            <a:r>
              <a:rPr lang="fr-FR" dirty="0" err="1">
                <a:latin typeface="+mj-lt"/>
              </a:rPr>
              <a:t>các</a:t>
            </a:r>
            <a:r>
              <a:rPr lang="fr-FR" dirty="0">
                <a:latin typeface="+mj-lt"/>
              </a:rPr>
              <a:t> </a:t>
            </a:r>
            <a:r>
              <a:rPr lang="fr-FR" dirty="0" err="1">
                <a:latin typeface="+mj-lt"/>
              </a:rPr>
              <a:t>biểu</a:t>
            </a:r>
            <a:r>
              <a:rPr lang="fr-FR" dirty="0">
                <a:latin typeface="+mj-lt"/>
              </a:rPr>
              <a:t> </a:t>
            </a:r>
            <a:r>
              <a:rPr lang="fr-FR" dirty="0" err="1">
                <a:latin typeface="+mj-lt"/>
              </a:rPr>
              <a:t>đồ</a:t>
            </a:r>
            <a:endParaRPr lang="fr-FR" dirty="0">
              <a:latin typeface="+mj-lt"/>
            </a:endParaRPr>
          </a:p>
          <a:p>
            <a:pPr marL="1089025" lvl="2" indent="-342900" algn="just">
              <a:lnSpc>
                <a:spcPct val="120000"/>
              </a:lnSpc>
              <a:spcBef>
                <a:spcPts val="600"/>
              </a:spcBef>
              <a:buFontTx/>
              <a:buChar char="-"/>
            </a:pPr>
            <a:r>
              <a:rPr lang="fr-FR" dirty="0" err="1">
                <a:latin typeface="+mj-lt"/>
              </a:rPr>
              <a:t>Quá</a:t>
            </a:r>
            <a:r>
              <a:rPr lang="fr-FR" dirty="0">
                <a:latin typeface="+mj-lt"/>
              </a:rPr>
              <a:t> </a:t>
            </a:r>
            <a:r>
              <a:rPr lang="fr-FR" dirty="0" err="1">
                <a:latin typeface="+mj-lt"/>
              </a:rPr>
              <a:t>trình</a:t>
            </a:r>
            <a:r>
              <a:rPr lang="fr-FR" dirty="0">
                <a:latin typeface="+mj-lt"/>
              </a:rPr>
              <a:t> </a:t>
            </a:r>
            <a:r>
              <a:rPr lang="fr-FR" dirty="0" err="1">
                <a:latin typeface="+mj-lt"/>
              </a:rPr>
              <a:t>thực</a:t>
            </a:r>
            <a:r>
              <a:rPr lang="fr-FR" dirty="0">
                <a:latin typeface="+mj-lt"/>
              </a:rPr>
              <a:t> </a:t>
            </a:r>
            <a:r>
              <a:rPr lang="fr-FR" dirty="0" err="1">
                <a:latin typeface="+mj-lt"/>
              </a:rPr>
              <a:t>hiện</a:t>
            </a:r>
            <a:r>
              <a:rPr lang="fr-FR" dirty="0">
                <a:latin typeface="+mj-lt"/>
              </a:rPr>
              <a:t> </a:t>
            </a:r>
            <a:r>
              <a:rPr lang="fr-FR" dirty="0" err="1">
                <a:latin typeface="+mj-lt"/>
              </a:rPr>
              <a:t>từ</a:t>
            </a:r>
            <a:r>
              <a:rPr lang="fr-FR" dirty="0">
                <a:latin typeface="+mj-lt"/>
              </a:rPr>
              <a:t> </a:t>
            </a:r>
            <a:r>
              <a:rPr lang="fr-FR" dirty="0" err="1">
                <a:latin typeface="+mj-lt"/>
              </a:rPr>
              <a:t>lấy</a:t>
            </a:r>
            <a:r>
              <a:rPr lang="fr-FR" dirty="0">
                <a:latin typeface="+mj-lt"/>
              </a:rPr>
              <a:t> </a:t>
            </a:r>
            <a:r>
              <a:rPr lang="fr-FR" dirty="0" err="1">
                <a:latin typeface="+mj-lt"/>
              </a:rPr>
              <a:t>yêu</a:t>
            </a:r>
            <a:r>
              <a:rPr lang="fr-FR" dirty="0">
                <a:latin typeface="+mj-lt"/>
              </a:rPr>
              <a:t> </a:t>
            </a:r>
            <a:r>
              <a:rPr lang="fr-FR" dirty="0" err="1">
                <a:latin typeface="+mj-lt"/>
              </a:rPr>
              <a:t>cầu</a:t>
            </a:r>
            <a:r>
              <a:rPr lang="fr-FR" dirty="0">
                <a:latin typeface="+mj-lt"/>
              </a:rPr>
              <a:t>, </a:t>
            </a:r>
            <a:r>
              <a:rPr lang="fr-FR" dirty="0" err="1">
                <a:latin typeface="+mj-lt"/>
              </a:rPr>
              <a:t>phân</a:t>
            </a:r>
            <a:r>
              <a:rPr lang="fr-FR" dirty="0">
                <a:latin typeface="+mj-lt"/>
              </a:rPr>
              <a:t> </a:t>
            </a:r>
            <a:r>
              <a:rPr lang="fr-FR" dirty="0" err="1">
                <a:latin typeface="+mj-lt"/>
              </a:rPr>
              <a:t>tích</a:t>
            </a:r>
            <a:r>
              <a:rPr lang="fr-FR" dirty="0">
                <a:latin typeface="+mj-lt"/>
              </a:rPr>
              <a:t>, </a:t>
            </a:r>
            <a:r>
              <a:rPr lang="fr-FR" dirty="0" err="1">
                <a:latin typeface="+mj-lt"/>
              </a:rPr>
              <a:t>thiết</a:t>
            </a:r>
            <a:r>
              <a:rPr lang="fr-FR" dirty="0">
                <a:latin typeface="+mj-lt"/>
              </a:rPr>
              <a:t> </a:t>
            </a:r>
            <a:r>
              <a:rPr lang="fr-FR" dirty="0" err="1">
                <a:latin typeface="+mj-lt"/>
              </a:rPr>
              <a:t>kế</a:t>
            </a:r>
            <a:r>
              <a:rPr lang="fr-FR" dirty="0">
                <a:latin typeface="+mj-lt"/>
              </a:rPr>
              <a:t>, </a:t>
            </a:r>
            <a:r>
              <a:rPr lang="fr-FR" dirty="0" err="1">
                <a:latin typeface="+mj-lt"/>
              </a:rPr>
              <a:t>cài</a:t>
            </a:r>
            <a:r>
              <a:rPr lang="fr-FR" dirty="0">
                <a:latin typeface="+mj-lt"/>
              </a:rPr>
              <a:t> </a:t>
            </a:r>
            <a:r>
              <a:rPr lang="fr-FR" dirty="0" err="1">
                <a:latin typeface="+mj-lt"/>
              </a:rPr>
              <a:t>đặt</a:t>
            </a:r>
            <a:r>
              <a:rPr lang="fr-FR" dirty="0">
                <a:latin typeface="+mj-lt"/>
              </a:rPr>
              <a:t>, </a:t>
            </a:r>
            <a:r>
              <a:rPr lang="fr-FR" dirty="0" err="1">
                <a:latin typeface="+mj-lt"/>
              </a:rPr>
              <a:t>kiểm</a:t>
            </a:r>
            <a:r>
              <a:rPr lang="fr-FR" dirty="0">
                <a:latin typeface="+mj-lt"/>
              </a:rPr>
              <a:t> </a:t>
            </a:r>
            <a:r>
              <a:rPr lang="fr-FR" dirty="0" err="1">
                <a:latin typeface="+mj-lt"/>
              </a:rPr>
              <a:t>thử</a:t>
            </a:r>
            <a:r>
              <a:rPr lang="fr-FR" dirty="0">
                <a:latin typeface="+mj-lt"/>
              </a:rPr>
              <a:t>, </a:t>
            </a:r>
            <a:r>
              <a:rPr lang="fr-FR" dirty="0" err="1">
                <a:latin typeface="+mj-lt"/>
              </a:rPr>
              <a:t>triển</a:t>
            </a:r>
            <a:r>
              <a:rPr lang="fr-FR" dirty="0">
                <a:latin typeface="+mj-lt"/>
              </a:rPr>
              <a:t> </a:t>
            </a:r>
            <a:r>
              <a:rPr lang="fr-FR" dirty="0" err="1">
                <a:latin typeface="+mj-lt"/>
              </a:rPr>
              <a:t>khai</a:t>
            </a:r>
            <a:r>
              <a:rPr lang="fr-FR" dirty="0">
                <a:latin typeface="+mj-lt"/>
              </a:rPr>
              <a:t> </a:t>
            </a:r>
            <a:r>
              <a:rPr lang="fr-FR" dirty="0" err="1">
                <a:latin typeface="+mj-lt"/>
              </a:rPr>
              <a:t>và</a:t>
            </a:r>
            <a:r>
              <a:rPr lang="fr-FR" dirty="0">
                <a:latin typeface="+mj-lt"/>
              </a:rPr>
              <a:t> </a:t>
            </a:r>
            <a:r>
              <a:rPr lang="fr-FR" dirty="0" err="1">
                <a:latin typeface="+mj-lt"/>
              </a:rPr>
              <a:t>bảo</a:t>
            </a:r>
            <a:r>
              <a:rPr lang="fr-FR" dirty="0">
                <a:latin typeface="+mj-lt"/>
              </a:rPr>
              <a:t> </a:t>
            </a:r>
            <a:r>
              <a:rPr lang="fr-FR" dirty="0" err="1">
                <a:latin typeface="+mj-lt"/>
              </a:rPr>
              <a:t>trì</a:t>
            </a:r>
            <a:r>
              <a:rPr lang="fr-FR" dirty="0">
                <a:latin typeface="+mj-lt"/>
              </a:rPr>
              <a:t>. </a:t>
            </a:r>
          </a:p>
          <a:p>
            <a:pPr marL="288925" lvl="1" indent="396875" algn="just">
              <a:lnSpc>
                <a:spcPct val="120000"/>
              </a:lnSpc>
              <a:spcBef>
                <a:spcPts val="600"/>
              </a:spcBef>
              <a:spcAft>
                <a:spcPts val="600"/>
              </a:spcAft>
              <a:buFont typeface="Wingdings" panose="05000000000000000000" pitchFamily="2" charset="2"/>
              <a:buChar char="Ø"/>
            </a:pPr>
            <a:r>
              <a:rPr lang="vi-VN" sz="2000" b="1" dirty="0">
                <a:latin typeface="+mj-lt"/>
                <a:cs typeface="+mn-cs"/>
              </a:rPr>
              <a:t>Kỹ năng: </a:t>
            </a:r>
            <a:endParaRPr lang="en-US" sz="2000" b="1" dirty="0">
              <a:latin typeface="+mj-lt"/>
              <a:cs typeface="+mn-cs"/>
            </a:endParaRPr>
          </a:p>
          <a:p>
            <a:pPr marL="1028700" lvl="1" indent="-342900" algn="just">
              <a:lnSpc>
                <a:spcPct val="120000"/>
              </a:lnSpc>
              <a:spcBef>
                <a:spcPts val="0"/>
              </a:spcBef>
              <a:buFont typeface="Symbol" panose="05050102010706020507" pitchFamily="18" charset="2"/>
              <a:buChar char="-"/>
              <a:tabLst>
                <a:tab pos="685800" algn="l"/>
              </a:tabLst>
            </a:pPr>
            <a:r>
              <a:rPr lang="fr-FR" sz="2000" dirty="0" err="1">
                <a:latin typeface="+mj-lt"/>
                <a:cs typeface="+mn-cs"/>
              </a:rPr>
              <a:t>Áp</a:t>
            </a:r>
            <a:r>
              <a:rPr lang="fr-FR" sz="2000" dirty="0">
                <a:latin typeface="+mj-lt"/>
                <a:cs typeface="+mn-cs"/>
              </a:rPr>
              <a:t> </a:t>
            </a:r>
            <a:r>
              <a:rPr lang="fr-FR" sz="2000" dirty="0" err="1">
                <a:latin typeface="+mj-lt"/>
                <a:cs typeface="+mn-cs"/>
              </a:rPr>
              <a:t>dụng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phương</a:t>
            </a:r>
            <a:r>
              <a:rPr lang="fr-FR" sz="2000" dirty="0">
                <a:latin typeface="+mj-lt"/>
                <a:cs typeface="+mn-cs"/>
              </a:rPr>
              <a:t> </a:t>
            </a:r>
            <a:r>
              <a:rPr lang="fr-FR" sz="2000" dirty="0" err="1">
                <a:latin typeface="+mj-lt"/>
                <a:cs typeface="+mn-cs"/>
              </a:rPr>
              <a:t>pháp</a:t>
            </a:r>
            <a:r>
              <a:rPr lang="fr-FR" sz="2000" dirty="0">
                <a:latin typeface="+mj-lt"/>
                <a:cs typeface="+mn-cs"/>
              </a:rPr>
              <a:t> </a:t>
            </a:r>
            <a:r>
              <a:rPr lang="fr-FR" sz="2000" dirty="0" err="1">
                <a:latin typeface="+mj-lt"/>
                <a:cs typeface="+mn-cs"/>
              </a:rPr>
              <a:t>kĩ</a:t>
            </a:r>
            <a:r>
              <a:rPr lang="fr-FR" sz="2000" dirty="0">
                <a:latin typeface="+mj-lt"/>
                <a:cs typeface="+mn-cs"/>
              </a:rPr>
              <a:t> </a:t>
            </a:r>
            <a:r>
              <a:rPr lang="fr-FR" sz="2000" dirty="0" err="1">
                <a:latin typeface="+mj-lt"/>
                <a:cs typeface="+mn-cs"/>
              </a:rPr>
              <a:t>thuật</a:t>
            </a:r>
            <a:r>
              <a:rPr lang="fr-FR" sz="2000" dirty="0">
                <a:latin typeface="+mj-lt"/>
                <a:cs typeface="+mn-cs"/>
              </a:rPr>
              <a:t> </a:t>
            </a:r>
            <a:r>
              <a:rPr lang="fr-FR" sz="2000" dirty="0" err="1">
                <a:latin typeface="+mj-lt"/>
                <a:cs typeface="+mn-cs"/>
              </a:rPr>
              <a:t>trong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vào</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r>
              <a:rPr lang="fr-FR" sz="2000" dirty="0" err="1">
                <a:latin typeface="+mj-lt"/>
                <a:cs typeface="+mn-cs"/>
              </a:rPr>
              <a:t>một</a:t>
            </a:r>
            <a:r>
              <a:rPr lang="fr-FR" sz="2000" dirty="0">
                <a:latin typeface="+mj-lt"/>
                <a:cs typeface="+mn-cs"/>
              </a:rPr>
              <a:t> </a:t>
            </a:r>
            <a:r>
              <a:rPr lang="fr-FR" sz="2000" dirty="0" err="1">
                <a:latin typeface="+mj-lt"/>
                <a:cs typeface="+mn-cs"/>
              </a:rPr>
              <a:t>phần</a:t>
            </a:r>
            <a:r>
              <a:rPr lang="fr-FR" sz="2000" dirty="0">
                <a:latin typeface="+mj-lt"/>
                <a:cs typeface="+mn-cs"/>
              </a:rPr>
              <a:t> </a:t>
            </a:r>
            <a:r>
              <a:rPr lang="fr-FR" sz="2000" dirty="0" err="1">
                <a:latin typeface="+mj-lt"/>
                <a:cs typeface="+mn-cs"/>
              </a:rPr>
              <a:t>mềm</a:t>
            </a:r>
            <a:r>
              <a:rPr lang="fr-FR" sz="2000" dirty="0">
                <a:latin typeface="+mj-lt"/>
                <a:cs typeface="+mn-cs"/>
              </a:rPr>
              <a:t> </a:t>
            </a:r>
            <a:r>
              <a:rPr lang="fr-FR" sz="2000" dirty="0" err="1">
                <a:latin typeface="+mj-lt"/>
                <a:cs typeface="+mn-cs"/>
              </a:rPr>
              <a:t>thực</a:t>
            </a:r>
            <a:r>
              <a:rPr lang="fr-FR" sz="2000" dirty="0">
                <a:latin typeface="+mj-lt"/>
                <a:cs typeface="+mn-cs"/>
              </a:rPr>
              <a:t> </a:t>
            </a:r>
            <a:r>
              <a:rPr lang="fr-FR" sz="2000" dirty="0" err="1">
                <a:latin typeface="+mj-lt"/>
                <a:cs typeface="+mn-cs"/>
              </a:rPr>
              <a:t>tế</a:t>
            </a:r>
            <a:endParaRPr lang="en-US" sz="2000" dirty="0">
              <a:latin typeface="+mj-lt"/>
              <a:cs typeface="+mn-cs"/>
            </a:endParaRPr>
          </a:p>
          <a:p>
            <a:pPr marL="1028700" lvl="1" indent="-342900" algn="just">
              <a:lnSpc>
                <a:spcPct val="120000"/>
              </a:lnSpc>
              <a:spcBef>
                <a:spcPts val="0"/>
              </a:spcBef>
              <a:buFont typeface="Symbol" panose="05050102010706020507" pitchFamily="18" charset="2"/>
              <a:buChar char="-"/>
              <a:tabLst>
                <a:tab pos="685800" algn="l"/>
              </a:tabLst>
            </a:pPr>
            <a:r>
              <a:rPr lang="fr-FR" sz="2000" dirty="0" err="1">
                <a:latin typeface="+mj-lt"/>
                <a:cs typeface="+mn-cs"/>
              </a:rPr>
              <a:t>Có</a:t>
            </a:r>
            <a:r>
              <a:rPr lang="fr-FR" sz="2000" dirty="0">
                <a:latin typeface="+mj-lt"/>
                <a:cs typeface="+mn-cs"/>
              </a:rPr>
              <a:t> </a:t>
            </a:r>
            <a:r>
              <a:rPr lang="fr-FR" sz="2000" dirty="0" err="1">
                <a:latin typeface="+mj-lt"/>
                <a:cs typeface="+mn-cs"/>
              </a:rPr>
              <a:t>khả</a:t>
            </a:r>
            <a:r>
              <a:rPr lang="fr-FR" sz="2000" dirty="0">
                <a:latin typeface="+mj-lt"/>
                <a:cs typeface="+mn-cs"/>
              </a:rPr>
              <a:t> </a:t>
            </a:r>
            <a:r>
              <a:rPr lang="fr-FR" sz="2000" dirty="0" err="1">
                <a:latin typeface="+mj-lt"/>
                <a:cs typeface="+mn-cs"/>
              </a:rPr>
              <a:t>năng</a:t>
            </a:r>
            <a:r>
              <a:rPr lang="fr-FR" sz="2000" dirty="0">
                <a:latin typeface="+mj-lt"/>
                <a:cs typeface="+mn-cs"/>
              </a:rPr>
              <a:t> </a:t>
            </a:r>
            <a:r>
              <a:rPr lang="fr-FR" sz="2000" dirty="0" err="1">
                <a:latin typeface="+mj-lt"/>
                <a:cs typeface="+mn-cs"/>
              </a:rPr>
              <a:t>sử</a:t>
            </a:r>
            <a:r>
              <a:rPr lang="fr-FR" sz="2000" dirty="0">
                <a:latin typeface="+mj-lt"/>
                <a:cs typeface="+mn-cs"/>
              </a:rPr>
              <a:t> </a:t>
            </a:r>
            <a:r>
              <a:rPr lang="fr-FR" sz="2000" dirty="0" err="1">
                <a:latin typeface="+mj-lt"/>
                <a:cs typeface="+mn-cs"/>
              </a:rPr>
              <a:t>dụng</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công</a:t>
            </a:r>
            <a:r>
              <a:rPr lang="fr-FR" sz="2000" dirty="0">
                <a:latin typeface="+mj-lt"/>
                <a:cs typeface="+mn-cs"/>
              </a:rPr>
              <a:t> </a:t>
            </a:r>
            <a:r>
              <a:rPr lang="fr-FR" sz="2000" dirty="0" err="1">
                <a:latin typeface="+mj-lt"/>
                <a:cs typeface="+mn-cs"/>
              </a:rPr>
              <a:t>cụ</a:t>
            </a:r>
            <a:r>
              <a:rPr lang="fr-FR" sz="2000" dirty="0">
                <a:latin typeface="+mj-lt"/>
                <a:cs typeface="+mn-cs"/>
              </a:rPr>
              <a:t> UML </a:t>
            </a:r>
            <a:r>
              <a:rPr lang="fr-FR" sz="2000" dirty="0" err="1">
                <a:latin typeface="+mj-lt"/>
                <a:cs typeface="+mn-cs"/>
              </a:rPr>
              <a:t>để</a:t>
            </a:r>
            <a:r>
              <a:rPr lang="fr-FR" sz="2000" dirty="0">
                <a:latin typeface="+mj-lt"/>
                <a:cs typeface="+mn-cs"/>
              </a:rPr>
              <a:t> </a:t>
            </a:r>
            <a:r>
              <a:rPr lang="fr-FR" sz="2000" dirty="0" err="1">
                <a:latin typeface="+mj-lt"/>
                <a:cs typeface="+mn-cs"/>
              </a:rPr>
              <a:t>vẽ</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sơ</a:t>
            </a:r>
            <a:r>
              <a:rPr lang="fr-FR" sz="2000" dirty="0">
                <a:latin typeface="+mj-lt"/>
                <a:cs typeface="+mn-cs"/>
              </a:rPr>
              <a:t> </a:t>
            </a:r>
            <a:r>
              <a:rPr lang="fr-FR" sz="2000" dirty="0" err="1">
                <a:latin typeface="+mj-lt"/>
                <a:cs typeface="+mn-cs"/>
              </a:rPr>
              <a:t>đồ</a:t>
            </a:r>
            <a:r>
              <a:rPr lang="fr-FR" sz="2000" dirty="0">
                <a:latin typeface="+mj-lt"/>
                <a:cs typeface="+mn-cs"/>
              </a:rPr>
              <a:t>, </a:t>
            </a:r>
            <a:r>
              <a:rPr lang="fr-FR" sz="2000" dirty="0" err="1">
                <a:latin typeface="+mj-lt"/>
                <a:cs typeface="+mn-cs"/>
              </a:rPr>
              <a:t>biểu</a:t>
            </a:r>
            <a:r>
              <a:rPr lang="fr-FR" sz="2000" dirty="0">
                <a:latin typeface="+mj-lt"/>
                <a:cs typeface="+mn-cs"/>
              </a:rPr>
              <a:t> </a:t>
            </a:r>
            <a:r>
              <a:rPr lang="fr-FR" sz="2000" dirty="0" err="1">
                <a:latin typeface="+mj-lt"/>
                <a:cs typeface="+mn-cs"/>
              </a:rPr>
              <a:t>đồ</a:t>
            </a:r>
            <a:r>
              <a:rPr lang="fr-FR" sz="2000" dirty="0">
                <a:latin typeface="+mj-lt"/>
                <a:cs typeface="+mn-cs"/>
              </a:rPr>
              <a:t> </a:t>
            </a:r>
            <a:r>
              <a:rPr lang="fr-FR" sz="2000" dirty="0" err="1">
                <a:latin typeface="+mj-lt"/>
                <a:cs typeface="+mn-cs"/>
              </a:rPr>
              <a:t>tương</a:t>
            </a:r>
            <a:r>
              <a:rPr lang="fr-FR" sz="2000" dirty="0">
                <a:latin typeface="+mj-lt"/>
                <a:cs typeface="+mn-cs"/>
              </a:rPr>
              <a:t> </a:t>
            </a:r>
            <a:r>
              <a:rPr lang="fr-FR" sz="2000" dirty="0" err="1">
                <a:latin typeface="+mj-lt"/>
                <a:cs typeface="+mn-cs"/>
              </a:rPr>
              <a:t>ứng</a:t>
            </a:r>
            <a:r>
              <a:rPr lang="fr-FR" sz="2000" dirty="0">
                <a:latin typeface="+mj-lt"/>
                <a:cs typeface="+mn-cs"/>
              </a:rPr>
              <a:t> </a:t>
            </a:r>
            <a:r>
              <a:rPr lang="fr-FR" sz="2000" dirty="0" err="1">
                <a:latin typeface="+mj-lt"/>
                <a:cs typeface="+mn-cs"/>
              </a:rPr>
              <a:t>với</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phát</a:t>
            </a:r>
            <a:r>
              <a:rPr lang="fr-FR" sz="2000" dirty="0">
                <a:latin typeface="+mj-lt"/>
                <a:cs typeface="+mn-cs"/>
              </a:rPr>
              <a:t> </a:t>
            </a:r>
            <a:r>
              <a:rPr lang="fr-FR" sz="2000" dirty="0" err="1">
                <a:latin typeface="+mj-lt"/>
                <a:cs typeface="+mn-cs"/>
              </a:rPr>
              <a:t>triển</a:t>
            </a:r>
            <a:r>
              <a:rPr lang="fr-FR" sz="2000" dirty="0">
                <a:latin typeface="+mj-lt"/>
                <a:cs typeface="+mn-cs"/>
              </a:rPr>
              <a:t>. </a:t>
            </a:r>
          </a:p>
          <a:p>
            <a:pPr marL="1028700" lvl="1" indent="-342900" algn="just">
              <a:lnSpc>
                <a:spcPct val="120000"/>
              </a:lnSpc>
              <a:spcBef>
                <a:spcPts val="0"/>
              </a:spcBef>
              <a:buFont typeface="Symbol" panose="05050102010706020507" pitchFamily="18" charset="2"/>
              <a:buChar char="-"/>
              <a:tabLst>
                <a:tab pos="685800" algn="l"/>
              </a:tabLst>
            </a:pPr>
            <a:r>
              <a:rPr lang="fr-FR" sz="2000" dirty="0" err="1">
                <a:latin typeface="+mj-lt"/>
                <a:cs typeface="+mn-cs"/>
              </a:rPr>
              <a:t>Phối</a:t>
            </a:r>
            <a:r>
              <a:rPr lang="fr-FR" sz="2000" dirty="0">
                <a:latin typeface="+mj-lt"/>
                <a:cs typeface="+mn-cs"/>
              </a:rPr>
              <a:t> </a:t>
            </a:r>
            <a:r>
              <a:rPr lang="fr-FR" sz="2000" dirty="0" err="1">
                <a:latin typeface="+mj-lt"/>
                <a:cs typeface="+mn-cs"/>
              </a:rPr>
              <a:t>hợp</a:t>
            </a:r>
            <a:r>
              <a:rPr lang="fr-FR" sz="2000" dirty="0">
                <a:latin typeface="+mj-lt"/>
                <a:cs typeface="+mn-cs"/>
              </a:rPr>
              <a:t> </a:t>
            </a:r>
            <a:r>
              <a:rPr lang="fr-FR" sz="2000" dirty="0" err="1">
                <a:latin typeface="+mj-lt"/>
                <a:cs typeface="+mn-cs"/>
              </a:rPr>
              <a:t>nhóm</a:t>
            </a:r>
            <a:r>
              <a:rPr lang="fr-FR" sz="2000" dirty="0">
                <a:latin typeface="+mj-lt"/>
                <a:cs typeface="+mn-cs"/>
              </a:rPr>
              <a:t> </a:t>
            </a:r>
            <a:r>
              <a:rPr lang="fr-FR" sz="2000" dirty="0" err="1">
                <a:latin typeface="+mj-lt"/>
                <a:cs typeface="+mn-cs"/>
              </a:rPr>
              <a:t>giữa</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pha</a:t>
            </a:r>
            <a:r>
              <a:rPr lang="fr-FR" sz="2000" dirty="0">
                <a:latin typeface="+mj-lt"/>
                <a:cs typeface="+mn-cs"/>
              </a:rPr>
              <a:t> </a:t>
            </a:r>
            <a:r>
              <a:rPr lang="fr-FR" sz="2000" dirty="0" err="1">
                <a:latin typeface="+mj-lt"/>
                <a:cs typeface="+mn-cs"/>
              </a:rPr>
              <a:t>và</a:t>
            </a:r>
            <a:r>
              <a:rPr lang="fr-FR" sz="2000" dirty="0">
                <a:latin typeface="+mj-lt"/>
                <a:cs typeface="+mn-cs"/>
              </a:rPr>
              <a:t> </a:t>
            </a:r>
            <a:r>
              <a:rPr lang="fr-FR" sz="2000" dirty="0" err="1">
                <a:latin typeface="+mj-lt"/>
                <a:cs typeface="+mn-cs"/>
              </a:rPr>
              <a:t>giữa</a:t>
            </a:r>
            <a:r>
              <a:rPr lang="fr-FR" sz="2000" dirty="0">
                <a:latin typeface="+mj-lt"/>
                <a:cs typeface="+mn-cs"/>
              </a:rPr>
              <a:t> </a:t>
            </a:r>
            <a:r>
              <a:rPr lang="fr-FR" sz="2000" dirty="0" err="1">
                <a:latin typeface="+mj-lt"/>
                <a:cs typeface="+mn-cs"/>
              </a:rPr>
              <a:t>các</a:t>
            </a:r>
            <a:r>
              <a:rPr lang="fr-FR" sz="2000" dirty="0">
                <a:latin typeface="+mj-lt"/>
                <a:cs typeface="+mn-cs"/>
              </a:rPr>
              <a:t> </a:t>
            </a:r>
            <a:r>
              <a:rPr lang="fr-FR" sz="2000" dirty="0" err="1">
                <a:latin typeface="+mj-lt"/>
                <a:cs typeface="+mn-cs"/>
              </a:rPr>
              <a:t>phần</a:t>
            </a:r>
            <a:r>
              <a:rPr lang="fr-FR" sz="2000" dirty="0">
                <a:latin typeface="+mj-lt"/>
                <a:cs typeface="+mn-cs"/>
              </a:rPr>
              <a:t> </a:t>
            </a:r>
            <a:r>
              <a:rPr lang="fr-FR" sz="2000" dirty="0" err="1">
                <a:latin typeface="+mj-lt"/>
                <a:cs typeface="+mn-cs"/>
              </a:rPr>
              <a:t>công</a:t>
            </a:r>
            <a:r>
              <a:rPr lang="fr-FR" sz="2000" dirty="0">
                <a:latin typeface="+mj-lt"/>
                <a:cs typeface="+mn-cs"/>
              </a:rPr>
              <a:t> </a:t>
            </a:r>
            <a:r>
              <a:rPr lang="fr-FR" sz="2000" dirty="0" err="1">
                <a:latin typeface="+mj-lt"/>
                <a:cs typeface="+mn-cs"/>
              </a:rPr>
              <a:t>việc</a:t>
            </a:r>
            <a:r>
              <a:rPr lang="fr-FR" sz="2000" dirty="0">
                <a:latin typeface="+mj-lt"/>
                <a:cs typeface="+mn-cs"/>
              </a:rPr>
              <a:t>.</a:t>
            </a:r>
            <a:endParaRPr lang="en-US" sz="2000" dirty="0">
              <a:latin typeface="+mj-lt"/>
              <a:cs typeface="+mn-cs"/>
            </a:endParaRPr>
          </a:p>
          <a:p>
            <a:pPr marL="342900" indent="-342900">
              <a:buFont typeface="Wingdings" panose="05000000000000000000" pitchFamily="2" charset="2"/>
              <a:buChar char="Ø"/>
            </a:pPr>
            <a:endParaRPr lang="vi-VN" sz="2000" dirty="0"/>
          </a:p>
        </p:txBody>
      </p:sp>
    </p:spTree>
    <p:extLst>
      <p:ext uri="{BB962C8B-B14F-4D97-AF65-F5344CB8AC3E}">
        <p14:creationId xmlns:p14="http://schemas.microsoft.com/office/powerpoint/2010/main" val="33134723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27074" y="1285875"/>
            <a:ext cx="8426726" cy="4692650"/>
          </a:xfrm>
        </p:spPr>
        <p:txBody>
          <a:bodyPr>
            <a:normAutofit/>
          </a:bodyPr>
          <a:lstStyle/>
          <a:p>
            <a:pPr marR="0" lvl="0" algn="just">
              <a:lnSpc>
                <a:spcPct val="140000"/>
              </a:lnSpc>
              <a:spcBef>
                <a:spcPts val="0"/>
              </a:spcBef>
              <a:spcAft>
                <a:spcPts val="0"/>
              </a:spcAft>
              <a:tabLst>
                <a:tab pos="457200" algn="l"/>
              </a:tabLst>
            </a:pPr>
            <a:r>
              <a:rPr lang="en-US" sz="2100" dirty="0" err="1">
                <a:solidFill>
                  <a:schemeClr val="tx1"/>
                </a:solidFill>
                <a:effectLst/>
                <a:latin typeface="+mj-lt"/>
                <a:ea typeface="Times New Roman" panose="02020603050405020304" pitchFamily="18" charset="0"/>
              </a:rPr>
              <a:t>Tiến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trình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phần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mềm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là</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phương</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cách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sản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xuất</a:t>
            </a:r>
            <a:r>
              <a:rPr lang="en-US" sz="2100" dirty="0">
                <a:solidFill>
                  <a:schemeClr val="tx1"/>
                </a:solidFill>
                <a:effectLst/>
                <a:latin typeface="+mj-lt"/>
                <a:ea typeface="Times New Roman" panose="02020603050405020304" pitchFamily="18" charset="0"/>
              </a:rPr>
              <a:t> ra </a:t>
            </a:r>
            <a:r>
              <a:rPr lang="en-US" sz="2100" dirty="0" err="1">
                <a:solidFill>
                  <a:schemeClr val="tx1"/>
                </a:solidFill>
                <a:effectLst/>
                <a:latin typeface="+mj-lt"/>
                <a:ea typeface="Times New Roman" panose="02020603050405020304" pitchFamily="18" charset="0"/>
              </a:rPr>
              <a:t>phần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mềm</a:t>
            </a:r>
            <a:r>
              <a:rPr lang="en-US" sz="2100" dirty="0">
                <a:solidFill>
                  <a:schemeClr val="tx1"/>
                </a:solidFill>
                <a:effectLst/>
                <a:latin typeface="+mj-lt"/>
                <a:ea typeface="Times New Roman" panose="02020603050405020304" pitchFamily="18" charset="0"/>
              </a:rPr>
              <a:t>. </a:t>
            </a:r>
          </a:p>
          <a:p>
            <a:pPr marR="0" lvl="0" algn="just">
              <a:lnSpc>
                <a:spcPct val="140000"/>
              </a:lnSpc>
              <a:spcBef>
                <a:spcPts val="0"/>
              </a:spcBef>
              <a:spcAft>
                <a:spcPts val="0"/>
              </a:spcAft>
              <a:tabLst>
                <a:tab pos="457200" algn="l"/>
              </a:tabLst>
            </a:pPr>
            <a:r>
              <a:rPr lang="en-US" sz="2100" dirty="0" err="1">
                <a:solidFill>
                  <a:schemeClr val="tx1"/>
                </a:solidFill>
                <a:effectLst/>
                <a:latin typeface="+mj-lt"/>
                <a:ea typeface="Times New Roman" panose="02020603050405020304" pitchFamily="18" charset="0"/>
              </a:rPr>
              <a:t>Tiến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trình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phần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mềm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nghiên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cứu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các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cách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hợp</a:t>
            </a:r>
            <a:r>
              <a:rPr lang="en-US" sz="2100" dirty="0">
                <a:solidFill>
                  <a:schemeClr val="tx1"/>
                </a:solidFill>
                <a:effectLst/>
                <a:latin typeface="+mj-lt"/>
                <a:ea typeface="Times New Roman" panose="02020603050405020304" pitchFamily="18" charset="0"/>
              </a:rPr>
              <a:t>:</a:t>
            </a:r>
          </a:p>
          <a:p>
            <a:pPr marR="0" lvl="1" algn="just">
              <a:lnSpc>
                <a:spcPct val="140000"/>
              </a:lnSpc>
              <a:spcBef>
                <a:spcPts val="0"/>
              </a:spcBef>
              <a:spcAft>
                <a:spcPts val="0"/>
              </a:spcAft>
              <a:buFont typeface="Wingdings" panose="05000000000000000000" pitchFamily="2" charset="2"/>
              <a:buChar char="§"/>
              <a:tabLst>
                <a:tab pos="914400" algn="l"/>
              </a:tabLst>
            </a:pPr>
            <a:r>
              <a:rPr lang="en-US" sz="2100" dirty="0" err="1">
                <a:latin typeface="+mj-lt"/>
                <a:ea typeface="Times New Roman" panose="02020603050405020304" pitchFamily="18" charset="0"/>
                <a:cs typeface="Courier New" panose="02070309020205020404" pitchFamily="49" charset="0"/>
              </a:rPr>
              <a:t>Mô</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hình</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vòng</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đời</a:t>
            </a:r>
            <a:endParaRPr lang="en-US" sz="2100" dirty="0">
              <a:latin typeface="+mj-lt"/>
              <a:ea typeface="Times New Roman" panose="02020603050405020304" pitchFamily="18" charset="0"/>
              <a:cs typeface="Courier New" panose="02070309020205020404" pitchFamily="49" charset="0"/>
            </a:endParaRPr>
          </a:p>
          <a:p>
            <a:pPr marR="0" lvl="1" algn="just">
              <a:lnSpc>
                <a:spcPct val="140000"/>
              </a:lnSpc>
              <a:spcBef>
                <a:spcPts val="0"/>
              </a:spcBef>
              <a:spcAft>
                <a:spcPts val="0"/>
              </a:spcAft>
              <a:buFont typeface="Wingdings" panose="05000000000000000000" pitchFamily="2" charset="2"/>
              <a:buChar char="§"/>
              <a:tabLst>
                <a:tab pos="914400" algn="l"/>
              </a:tabLst>
            </a:pPr>
            <a:r>
              <a:rPr lang="en-US" sz="2100" dirty="0" err="1">
                <a:latin typeface="+mj-lt"/>
                <a:ea typeface="Times New Roman" panose="02020603050405020304" pitchFamily="18" charset="0"/>
                <a:cs typeface="Courier New" panose="02070309020205020404" pitchFamily="49" charset="0"/>
              </a:rPr>
              <a:t>Các</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công</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cụ</a:t>
            </a:r>
            <a:endParaRPr lang="en-US" sz="2100" dirty="0">
              <a:latin typeface="+mj-lt"/>
              <a:ea typeface="Times New Roman" panose="02020603050405020304" pitchFamily="18" charset="0"/>
              <a:cs typeface="Courier New" panose="02070309020205020404" pitchFamily="49" charset="0"/>
            </a:endParaRPr>
          </a:p>
          <a:p>
            <a:pPr marR="0" lvl="1" algn="just">
              <a:lnSpc>
                <a:spcPct val="140000"/>
              </a:lnSpc>
              <a:spcBef>
                <a:spcPts val="0"/>
              </a:spcBef>
              <a:spcAft>
                <a:spcPts val="0"/>
              </a:spcAft>
              <a:buFont typeface="Wingdings" panose="05000000000000000000" pitchFamily="2" charset="2"/>
              <a:buChar char="§"/>
              <a:tabLst>
                <a:tab pos="914400" algn="l"/>
              </a:tabLst>
            </a:pPr>
            <a:r>
              <a:rPr lang="en-US" sz="2100" dirty="0" err="1">
                <a:latin typeface="+mj-lt"/>
                <a:ea typeface="Times New Roman" panose="02020603050405020304" pitchFamily="18" charset="0"/>
                <a:cs typeface="Courier New" panose="02070309020205020404" pitchFamily="49" charset="0"/>
              </a:rPr>
              <a:t>Các</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cá</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nhân</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xây</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dựng</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phần</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mềm</a:t>
            </a:r>
            <a:endParaRPr lang="en-US" sz="2100" dirty="0">
              <a:latin typeface="+mj-lt"/>
              <a:ea typeface="Times New Roman" panose="02020603050405020304" pitchFamily="18" charset="0"/>
              <a:cs typeface="Courier New" panose="02070309020205020404" pitchFamily="49" charset="0"/>
            </a:endParaRPr>
          </a:p>
          <a:p>
            <a:pPr marR="0" lvl="1" algn="just">
              <a:lnSpc>
                <a:spcPct val="140000"/>
              </a:lnSpc>
              <a:spcBef>
                <a:spcPts val="0"/>
              </a:spcBef>
              <a:spcAft>
                <a:spcPts val="0"/>
              </a:spcAft>
              <a:buFont typeface="Wingdings" panose="05000000000000000000" pitchFamily="2" charset="2"/>
              <a:buChar char="§"/>
              <a:tabLst>
                <a:tab pos="914400" algn="l"/>
              </a:tabLst>
            </a:pPr>
            <a:r>
              <a:rPr lang="en-US" sz="2100" dirty="0" err="1">
                <a:latin typeface="+mj-lt"/>
                <a:ea typeface="Times New Roman" panose="02020603050405020304" pitchFamily="18" charset="0"/>
                <a:cs typeface="Courier New" panose="02070309020205020404" pitchFamily="49" charset="0"/>
              </a:rPr>
              <a:t>Các</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công</a:t>
            </a:r>
            <a:r>
              <a:rPr lang="en-US" sz="2100" dirty="0">
                <a:latin typeface="+mj-lt"/>
                <a:ea typeface="Times New Roman" panose="02020603050405020304" pitchFamily="18" charset="0"/>
                <a:cs typeface="Courier New" panose="02070309020205020404" pitchFamily="49" charset="0"/>
              </a:rPr>
              <a:t> </a:t>
            </a:r>
            <a:r>
              <a:rPr lang="en-US" sz="2100" dirty="0" err="1">
                <a:latin typeface="+mj-lt"/>
                <a:ea typeface="Times New Roman" panose="02020603050405020304" pitchFamily="18" charset="0"/>
                <a:cs typeface="Courier New" panose="02070309020205020404" pitchFamily="49" charset="0"/>
              </a:rPr>
              <a:t>nghệ</a:t>
            </a:r>
            <a:endParaRPr lang="en-US" sz="2100" dirty="0">
              <a:latin typeface="+mj-lt"/>
              <a:ea typeface="Times New Roman" panose="02020603050405020304" pitchFamily="18" charset="0"/>
              <a:cs typeface="Courier New" panose="02070309020205020404" pitchFamily="49" charset="0"/>
            </a:endParaRPr>
          </a:p>
          <a:p>
            <a:pPr marL="228600" marR="0" algn="ctr">
              <a:lnSpc>
                <a:spcPct val="140000"/>
              </a:lnSpc>
              <a:spcBef>
                <a:spcPts val="0"/>
              </a:spcBef>
              <a:spcAft>
                <a:spcPts val="0"/>
              </a:spcAft>
            </a:pPr>
            <a:r>
              <a:rPr lang="en-US" sz="2100" b="1" dirty="0" err="1">
                <a:solidFill>
                  <a:srgbClr val="FF0000"/>
                </a:solidFill>
                <a:effectLst/>
                <a:latin typeface="+mj-lt"/>
                <a:ea typeface="Times New Roman" panose="02020603050405020304" pitchFamily="18" charset="0"/>
              </a:rPr>
              <a:t>Tiến</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trình</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Phần</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mềm</a:t>
            </a:r>
            <a:r>
              <a:rPr lang="en-US" sz="2100" b="1" dirty="0">
                <a:solidFill>
                  <a:srgbClr val="FF0000"/>
                </a:solidFill>
                <a:effectLst/>
                <a:latin typeface="+mj-lt"/>
                <a:ea typeface="Times New Roman" panose="02020603050405020304" pitchFamily="18" charset="0"/>
              </a:rPr>
              <a:t> = </a:t>
            </a:r>
            <a:r>
              <a:rPr lang="en-US" sz="2100" b="1" dirty="0" err="1">
                <a:solidFill>
                  <a:srgbClr val="FF0000"/>
                </a:solidFill>
                <a:effectLst/>
                <a:latin typeface="+mj-lt"/>
                <a:ea typeface="Times New Roman" panose="02020603050405020304" pitchFamily="18" charset="0"/>
              </a:rPr>
              <a:t>Khía</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cạnh</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kỹ</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thuật</a:t>
            </a:r>
            <a:r>
              <a:rPr lang="en-US" sz="2100" b="1" dirty="0">
                <a:solidFill>
                  <a:srgbClr val="FF0000"/>
                </a:solidFill>
                <a:effectLst/>
                <a:latin typeface="+mj-lt"/>
                <a:ea typeface="Times New Roman" panose="02020603050405020304" pitchFamily="18" charset="0"/>
              </a:rPr>
              <a:t> + </a:t>
            </a:r>
            <a:r>
              <a:rPr lang="en-US" sz="2100" b="1" dirty="0" err="1">
                <a:solidFill>
                  <a:srgbClr val="FF0000"/>
                </a:solidFill>
                <a:effectLst/>
                <a:latin typeface="+mj-lt"/>
                <a:ea typeface="Times New Roman" panose="02020603050405020304" pitchFamily="18" charset="0"/>
              </a:rPr>
              <a:t>Khía</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cạnh</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quản</a:t>
            </a:r>
            <a:r>
              <a:rPr lang="en-US" sz="2100" b="1" dirty="0">
                <a:solidFill>
                  <a:srgbClr val="FF0000"/>
                </a:solidFill>
                <a:effectLst/>
                <a:latin typeface="+mj-lt"/>
                <a:ea typeface="Times New Roman" panose="02020603050405020304" pitchFamily="18" charset="0"/>
              </a:rPr>
              <a:t> </a:t>
            </a:r>
            <a:r>
              <a:rPr lang="en-US" sz="2100" b="1" dirty="0" err="1">
                <a:solidFill>
                  <a:srgbClr val="FF0000"/>
                </a:solidFill>
                <a:effectLst/>
                <a:latin typeface="+mj-lt"/>
                <a:ea typeface="Times New Roman" panose="02020603050405020304" pitchFamily="18" charset="0"/>
              </a:rPr>
              <a:t>lý</a:t>
            </a:r>
            <a:endParaRPr lang="en-US" sz="2100" b="1" dirty="0">
              <a:solidFill>
                <a:srgbClr val="FF0000"/>
              </a:solidFill>
              <a:effectLst/>
              <a:latin typeface="+mj-lt"/>
              <a:ea typeface="Times New Roman" panose="02020603050405020304" pitchFamily="18" charset="0"/>
            </a:endParaRPr>
          </a:p>
        </p:txBody>
      </p:sp>
    </p:spTree>
    <p:extLst>
      <p:ext uri="{BB962C8B-B14F-4D97-AF65-F5344CB8AC3E}">
        <p14:creationId xmlns:p14="http://schemas.microsoft.com/office/powerpoint/2010/main" val="1347347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041374" y="1285875"/>
            <a:ext cx="8312426" cy="4692650"/>
          </a:xfrm>
        </p:spPr>
        <p:txBody>
          <a:bodyPr>
            <a:normAutofit/>
          </a:bodyPr>
          <a:lstStyle/>
          <a:p>
            <a:pPr marL="342900" marR="0" lvl="0" indent="-342900" algn="just">
              <a:lnSpc>
                <a:spcPct val="120000"/>
              </a:lnSpc>
              <a:spcBef>
                <a:spcPts val="0"/>
              </a:spcBef>
              <a:spcAft>
                <a:spcPts val="0"/>
              </a:spcAft>
              <a:buFont typeface="Wingdings" panose="05000000000000000000" pitchFamily="2" charset="2"/>
              <a:buChar char="§"/>
              <a:tabLst>
                <a:tab pos="457200" algn="l"/>
              </a:tabLst>
            </a:pPr>
            <a:r>
              <a:rPr lang="en-US" sz="2100" dirty="0" err="1">
                <a:solidFill>
                  <a:schemeClr val="tx1"/>
                </a:solidFill>
                <a:effectLst/>
                <a:latin typeface="+mj-lt"/>
                <a:ea typeface="Times New Roman" panose="02020603050405020304" pitchFamily="18" charset="0"/>
              </a:rPr>
              <a:t>Các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tổ</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chức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khác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nhau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có</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những</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tiến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trình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phần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mềm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khác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nhau</a:t>
            </a:r>
            <a:r>
              <a:rPr lang="en-US" sz="2100" dirty="0">
                <a:solidFill>
                  <a:schemeClr val="tx1"/>
                </a:solidFill>
                <a:effectLst/>
                <a:latin typeface="+mj-lt"/>
                <a:ea typeface="Times New Roman" panose="02020603050405020304" pitchFamily="18" charset="0"/>
              </a:rPr>
              <a:t>.</a:t>
            </a:r>
          </a:p>
          <a:p>
            <a:pPr marL="1028700" lvl="1" indent="-342900" algn="just">
              <a:lnSpc>
                <a:spcPct val="120000"/>
              </a:lnSpc>
              <a:spcBef>
                <a:spcPts val="0"/>
              </a:spcBef>
              <a:buFont typeface="Wingdings" panose="05000000000000000000" pitchFamily="2" charset="2"/>
              <a:buChar char="Ø"/>
              <a:tabLst>
                <a:tab pos="914400" algn="l"/>
              </a:tabLst>
            </a:pPr>
            <a:r>
              <a:rPr lang="en-US" sz="2100" dirty="0" err="1">
                <a:solidFill>
                  <a:schemeClr val="tx1"/>
                </a:solidFill>
                <a:effectLst/>
                <a:latin typeface="+mj-lt"/>
                <a:ea typeface="Times New Roman" panose="02020603050405020304" pitchFamily="18" charset="0"/>
              </a:rPr>
              <a:t>Khâu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viết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tài</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liệu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quan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trọng</a:t>
            </a:r>
            <a:r>
              <a:rPr lang="en-US" sz="2100" dirty="0">
                <a:solidFill>
                  <a:schemeClr val="tx1"/>
                </a:solidFill>
                <a:effectLst/>
                <a:latin typeface="+mj-lt"/>
                <a:ea typeface="Times New Roman" panose="02020603050405020304" pitchFamily="18" charset="0"/>
              </a:rPr>
              <a:t>/</a:t>
            </a:r>
            <a:r>
              <a:rPr lang="en-US" sz="2100" dirty="0" err="1">
                <a:solidFill>
                  <a:schemeClr val="tx1"/>
                </a:solidFill>
                <a:effectLst/>
                <a:latin typeface="+mj-lt"/>
                <a:ea typeface="Times New Roman" panose="02020603050405020304" pitchFamily="18" charset="0"/>
              </a:rPr>
              <a:t>không</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quan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trọng</a:t>
            </a:r>
            <a:r>
              <a:rPr lang="en-US" sz="2100" dirty="0">
                <a:solidFill>
                  <a:schemeClr val="tx1"/>
                </a:solidFill>
                <a:effectLst/>
                <a:latin typeface="+mj-lt"/>
                <a:ea typeface="Times New Roman" panose="02020603050405020304" pitchFamily="18" charset="0"/>
              </a:rPr>
              <a:t>)</a:t>
            </a:r>
          </a:p>
          <a:p>
            <a:pPr marL="1028700" lvl="1" indent="-342900" algn="just">
              <a:lnSpc>
                <a:spcPct val="120000"/>
              </a:lnSpc>
              <a:spcBef>
                <a:spcPts val="0"/>
              </a:spcBef>
              <a:buFont typeface="Wingdings" panose="05000000000000000000" pitchFamily="2" charset="2"/>
              <a:buChar char="Ø"/>
              <a:tabLst>
                <a:tab pos="914400" algn="l"/>
              </a:tabLst>
            </a:pPr>
            <a:r>
              <a:rPr lang="en-US" sz="2100" dirty="0">
                <a:solidFill>
                  <a:schemeClr val="tx1"/>
                </a:solidFill>
                <a:effectLst/>
                <a:latin typeface="+mj-lt"/>
                <a:ea typeface="Times New Roman" panose="02020603050405020304" pitchFamily="18" charset="0"/>
              </a:rPr>
              <a:t>Chi </a:t>
            </a:r>
            <a:r>
              <a:rPr lang="en-US" sz="2100" dirty="0" err="1">
                <a:solidFill>
                  <a:schemeClr val="tx1"/>
                </a:solidFill>
                <a:effectLst/>
                <a:latin typeface="+mj-lt"/>
                <a:ea typeface="Times New Roman" panose="02020603050405020304" pitchFamily="18" charset="0"/>
              </a:rPr>
              <a:t>phí</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dành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cho</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kiểm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thử</a:t>
            </a:r>
            <a:r>
              <a:rPr lang="en-US" sz="2100" dirty="0">
                <a:solidFill>
                  <a:schemeClr val="tx1"/>
                </a:solidFill>
                <a:effectLst/>
                <a:latin typeface="+mj-lt"/>
                <a:ea typeface="Times New Roman" panose="02020603050405020304" pitchFamily="18" charset="0"/>
              </a:rPr>
              <a:t> (1/2 chi </a:t>
            </a:r>
            <a:r>
              <a:rPr lang="en-US" sz="2100" dirty="0" err="1">
                <a:solidFill>
                  <a:schemeClr val="tx1"/>
                </a:solidFill>
                <a:effectLst/>
                <a:latin typeface="+mj-lt"/>
                <a:ea typeface="Times New Roman" panose="02020603050405020304" pitchFamily="18" charset="0"/>
              </a:rPr>
              <a:t>phí</a:t>
            </a:r>
            <a:r>
              <a:rPr lang="en-US" sz="2100" dirty="0">
                <a:solidFill>
                  <a:schemeClr val="tx1"/>
                </a:solidFill>
                <a:effectLst/>
                <a:latin typeface="+mj-lt"/>
                <a:ea typeface="Times New Roman" panose="02020603050405020304" pitchFamily="18" charset="0"/>
              </a:rPr>
              <a:t>/</a:t>
            </a:r>
            <a:r>
              <a:rPr lang="en-US" sz="2100" dirty="0" err="1">
                <a:solidFill>
                  <a:schemeClr val="tx1"/>
                </a:solidFill>
                <a:effectLst/>
                <a:latin typeface="+mj-lt"/>
                <a:ea typeface="Times New Roman" panose="02020603050405020304" pitchFamily="18" charset="0"/>
              </a:rPr>
              <a:t>không</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quan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trọng</a:t>
            </a:r>
            <a:r>
              <a:rPr lang="en-US" sz="2100" dirty="0">
                <a:solidFill>
                  <a:schemeClr val="tx1"/>
                </a:solidFill>
                <a:effectLst/>
                <a:latin typeface="+mj-lt"/>
                <a:ea typeface="Times New Roman" panose="02020603050405020304" pitchFamily="18" charset="0"/>
              </a:rPr>
              <a:t>)</a:t>
            </a:r>
          </a:p>
          <a:p>
            <a:pPr marL="1028700" lvl="1" indent="-342900" algn="just">
              <a:lnSpc>
                <a:spcPct val="120000"/>
              </a:lnSpc>
              <a:spcBef>
                <a:spcPts val="0"/>
              </a:spcBef>
              <a:buFont typeface="Wingdings" panose="05000000000000000000" pitchFamily="2" charset="2"/>
              <a:buChar char="Ø"/>
              <a:tabLst>
                <a:tab pos="914400" algn="l"/>
              </a:tabLst>
            </a:pPr>
            <a:r>
              <a:rPr lang="en-US" sz="2100" dirty="0" err="1">
                <a:solidFill>
                  <a:schemeClr val="tx1"/>
                </a:solidFill>
                <a:effectLst/>
                <a:latin typeface="+mj-lt"/>
                <a:ea typeface="Times New Roman" panose="02020603050405020304" pitchFamily="18" charset="0"/>
              </a:rPr>
              <a:t>Tập</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trung</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khâu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nghiên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cứu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phát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triển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phần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mềm</a:t>
            </a:r>
            <a:r>
              <a:rPr lang="en-US" sz="2100" dirty="0">
                <a:solidFill>
                  <a:schemeClr val="tx1"/>
                </a:solidFill>
                <a:effectLst/>
                <a:latin typeface="+mj-lt"/>
                <a:ea typeface="Times New Roman" panose="02020603050405020304" pitchFamily="18" charset="0"/>
              </a:rPr>
              <a:t>. </a:t>
            </a:r>
          </a:p>
          <a:p>
            <a:pPr marL="1028700" lvl="1" indent="-342900" algn="just">
              <a:lnSpc>
                <a:spcPct val="120000"/>
              </a:lnSpc>
              <a:spcBef>
                <a:spcPts val="0"/>
              </a:spcBef>
              <a:buFont typeface="Wingdings" panose="05000000000000000000" pitchFamily="2" charset="2"/>
              <a:buChar char="Ø"/>
              <a:tabLst>
                <a:tab pos="914400" algn="l"/>
              </a:tabLst>
            </a:pPr>
            <a:r>
              <a:rPr lang="en-US" sz="2100" dirty="0" err="1">
                <a:solidFill>
                  <a:schemeClr val="tx1"/>
                </a:solidFill>
                <a:effectLst/>
                <a:latin typeface="+mj-lt"/>
                <a:ea typeface="Times New Roman" panose="02020603050405020304" pitchFamily="18" charset="0"/>
              </a:rPr>
              <a:t>Khâu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bảo</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trì</a:t>
            </a:r>
            <a:r>
              <a:rPr lang="en-US" sz="2100" dirty="0">
                <a:solidFill>
                  <a:schemeClr val="tx1"/>
                </a:solidFill>
                <a:effectLst/>
                <a:latin typeface="+mj-lt"/>
                <a:ea typeface="Times New Roman" panose="02020603050405020304" pitchFamily="18" charset="0"/>
              </a:rPr>
              <a:t>.</a:t>
            </a:r>
          </a:p>
          <a:p>
            <a:pPr marL="342900" indent="-342900" algn="just">
              <a:buFont typeface="Wingdings" panose="05000000000000000000" pitchFamily="2" charset="2"/>
              <a:buChar char="§"/>
              <a:tabLst>
                <a:tab pos="914400" algn="l"/>
              </a:tabLst>
            </a:pPr>
            <a:r>
              <a:rPr lang="en-US" sz="2100" dirty="0" err="1">
                <a:solidFill>
                  <a:schemeClr val="tx1"/>
                </a:solidFill>
                <a:effectLst/>
                <a:latin typeface="+mj-lt"/>
                <a:ea typeface="Times New Roman" panose="02020603050405020304" pitchFamily="18" charset="0"/>
              </a:rPr>
              <a:t>Có</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pha</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kiểm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thử</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không</a:t>
            </a:r>
            <a:r>
              <a:rPr lang="en-US" sz="2100" dirty="0">
                <a:solidFill>
                  <a:schemeClr val="tx1"/>
                </a:solidFill>
                <a:effectLst/>
                <a:latin typeface="+mj-lt"/>
                <a:ea typeface="Times New Roman" panose="02020603050405020304" pitchFamily="18" charset="0"/>
              </a:rPr>
              <a:t>?</a:t>
            </a:r>
          </a:p>
          <a:p>
            <a:pPr marL="342900" indent="-342900" algn="just">
              <a:buFont typeface="Wingdings" panose="05000000000000000000" pitchFamily="2" charset="2"/>
              <a:buChar char="§"/>
              <a:tabLst>
                <a:tab pos="914400" algn="l"/>
              </a:tabLst>
            </a:pPr>
            <a:r>
              <a:rPr lang="en-US" sz="2100" dirty="0" err="1">
                <a:solidFill>
                  <a:schemeClr val="tx1"/>
                </a:solidFill>
                <a:effectLst/>
                <a:latin typeface="+mj-lt"/>
                <a:ea typeface="Times New Roman" panose="02020603050405020304" pitchFamily="18" charset="0"/>
              </a:rPr>
              <a:t>Có</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pha</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viết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tài</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liệu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không</a:t>
            </a:r>
            <a:r>
              <a:rPr lang="en-US" sz="2100" dirty="0">
                <a:solidFill>
                  <a:schemeClr val="tx1"/>
                </a:solidFill>
                <a:effectLst/>
                <a:latin typeface="+mj-lt"/>
                <a:ea typeface="Times New Roman" panose="02020603050405020304" pitchFamily="18" charset="0"/>
              </a:rPr>
              <a:t>?</a:t>
            </a:r>
          </a:p>
          <a:p>
            <a:pPr marR="0" lvl="0" algn="just">
              <a:lnSpc>
                <a:spcPct val="120000"/>
              </a:lnSpc>
              <a:spcBef>
                <a:spcPts val="0"/>
              </a:spcBef>
              <a:spcAft>
                <a:spcPts val="0"/>
              </a:spcAft>
              <a:tabLst>
                <a:tab pos="914400" algn="l"/>
              </a:tabLst>
            </a:pPr>
            <a:endParaRPr lang="en-US" sz="2100" dirty="0">
              <a:solidFill>
                <a:schemeClr val="tx1"/>
              </a:solidFill>
              <a:effectLst/>
              <a:latin typeface="+mj-lt"/>
              <a:ea typeface="Times New Roman" panose="02020603050405020304" pitchFamily="18" charset="0"/>
            </a:endParaRPr>
          </a:p>
        </p:txBody>
      </p:sp>
    </p:spTree>
    <p:extLst>
      <p:ext uri="{BB962C8B-B14F-4D97-AF65-F5344CB8AC3E}">
        <p14:creationId xmlns:p14="http://schemas.microsoft.com/office/powerpoint/2010/main" val="2821866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589143" y="1285875"/>
            <a:ext cx="8764657"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lấy</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yêu</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cầu</a:t>
            </a:r>
            <a:r>
              <a:rPr lang="en-US" sz="2100" b="1" kern="50" dirty="0">
                <a:solidFill>
                  <a:schemeClr val="tx1"/>
                </a:solidFill>
                <a:effectLst/>
                <a:latin typeface="+mj-lt"/>
                <a:ea typeface="SimSun" panose="02010600030101010101" pitchFamily="2" charset="-122"/>
                <a:cs typeface="Tahoma" panose="020B0604030504040204" pitchFamily="34" charset="0"/>
              </a:rPr>
              <a:t>	</a:t>
            </a: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Mục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đích</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L="355600" marR="5080" indent="-342900">
              <a:lnSpc>
                <a:spcPct val="123800"/>
              </a:lnSpc>
              <a:spcBef>
                <a:spcPts val="100"/>
              </a:spcBef>
              <a:buFont typeface="Wingdings" panose="05000000000000000000" pitchFamily="2" charset="2"/>
              <a:buChar char="§"/>
            </a:pPr>
            <a:r>
              <a:rPr lang="en-US" sz="2100" spc="-5" dirty="0" err="1">
                <a:solidFill>
                  <a:schemeClr val="tx1"/>
                </a:solidFill>
                <a:latin typeface="+mj-lt"/>
                <a:cs typeface="Arial"/>
              </a:rPr>
              <a:t>Xác</a:t>
            </a:r>
            <a:r>
              <a:rPr lang="en-US" sz="2100" spc="-5" dirty="0">
                <a:solidFill>
                  <a:schemeClr val="tx1"/>
                </a:solidFill>
                <a:latin typeface="+mj-lt"/>
                <a:cs typeface="Arial"/>
              </a:rPr>
              <a:t> </a:t>
            </a:r>
            <a:r>
              <a:rPr lang="en-US" sz="2100" spc="-5" dirty="0" err="1">
                <a:solidFill>
                  <a:schemeClr val="tx1"/>
                </a:solidFill>
                <a:latin typeface="+mj-lt"/>
                <a:cs typeface="Arial"/>
              </a:rPr>
              <a:t>định</a:t>
            </a:r>
            <a:r>
              <a:rPr lang="en-US" sz="2100" spc="-5" dirty="0">
                <a:solidFill>
                  <a:schemeClr val="tx1"/>
                </a:solidFill>
                <a:latin typeface="+mj-lt"/>
                <a:cs typeface="Arial"/>
              </a:rPr>
              <a:t> </a:t>
            </a:r>
            <a:r>
              <a:rPr lang="en-US" sz="2100" dirty="0" err="1">
                <a:solidFill>
                  <a:schemeClr val="tx1"/>
                </a:solidFill>
                <a:latin typeface="+mj-lt"/>
                <a:cs typeface="Arial"/>
              </a:rPr>
              <a:t>rõ</a:t>
            </a:r>
            <a:r>
              <a:rPr lang="en-US" sz="2100" dirty="0">
                <a:solidFill>
                  <a:schemeClr val="tx1"/>
                </a:solidFill>
                <a:latin typeface="+mj-lt"/>
                <a:cs typeface="Arial"/>
              </a:rPr>
              <a:t> </a:t>
            </a:r>
            <a:r>
              <a:rPr lang="en-US" sz="2100" dirty="0" err="1">
                <a:solidFill>
                  <a:schemeClr val="tx1"/>
                </a:solidFill>
                <a:latin typeface="+mj-lt"/>
                <a:cs typeface="Arial"/>
              </a:rPr>
              <a:t>cái</a:t>
            </a:r>
            <a:r>
              <a:rPr lang="en-US" sz="2100" dirty="0">
                <a:solidFill>
                  <a:schemeClr val="tx1"/>
                </a:solidFill>
                <a:latin typeface="+mj-lt"/>
                <a:cs typeface="Arial"/>
              </a:rPr>
              <a:t> </a:t>
            </a:r>
            <a:r>
              <a:rPr lang="en-US" sz="2100" spc="-5" dirty="0" err="1">
                <a:solidFill>
                  <a:schemeClr val="tx1"/>
                </a:solidFill>
                <a:latin typeface="+mj-lt"/>
                <a:cs typeface="Arial"/>
              </a:rPr>
              <a:t>mà</a:t>
            </a:r>
            <a:r>
              <a:rPr lang="en-US" sz="2100" spc="-5" dirty="0">
                <a:solidFill>
                  <a:schemeClr val="tx1"/>
                </a:solidFill>
                <a:latin typeface="+mj-lt"/>
                <a:cs typeface="Arial"/>
              </a:rPr>
              <a:t> </a:t>
            </a:r>
            <a:r>
              <a:rPr lang="en-US" sz="2100" dirty="0" err="1">
                <a:solidFill>
                  <a:schemeClr val="tx1"/>
                </a:solidFill>
                <a:latin typeface="+mj-lt"/>
                <a:cs typeface="Arial"/>
              </a:rPr>
              <a:t>khách</a:t>
            </a:r>
            <a:r>
              <a:rPr lang="en-US" sz="2100" dirty="0">
                <a:solidFill>
                  <a:schemeClr val="tx1"/>
                </a:solidFill>
                <a:latin typeface="+mj-lt"/>
                <a:cs typeface="Arial"/>
              </a:rPr>
              <a:t> </a:t>
            </a:r>
            <a:r>
              <a:rPr lang="en-US" sz="2100" spc="-5" dirty="0" err="1">
                <a:solidFill>
                  <a:schemeClr val="tx1"/>
                </a:solidFill>
                <a:latin typeface="+mj-lt"/>
                <a:cs typeface="Arial"/>
              </a:rPr>
              <a:t>hàng</a:t>
            </a:r>
            <a:r>
              <a:rPr lang="en-US" sz="2100" spc="-5" dirty="0">
                <a:solidFill>
                  <a:schemeClr val="tx1"/>
                </a:solidFill>
                <a:latin typeface="+mj-lt"/>
                <a:cs typeface="Arial"/>
              </a:rPr>
              <a:t> </a:t>
            </a:r>
            <a:r>
              <a:rPr lang="en-US" sz="2100" spc="-5" dirty="0" err="1">
                <a:solidFill>
                  <a:schemeClr val="tx1"/>
                </a:solidFill>
                <a:latin typeface="+mj-lt"/>
                <a:cs typeface="Arial"/>
              </a:rPr>
              <a:t>cần</a:t>
            </a:r>
            <a:r>
              <a:rPr lang="en-US" sz="2100" spc="-5" dirty="0">
                <a:solidFill>
                  <a:schemeClr val="tx1"/>
                </a:solidFill>
                <a:latin typeface="+mj-lt"/>
                <a:cs typeface="Arial"/>
              </a:rPr>
              <a:t>  </a:t>
            </a:r>
          </a:p>
          <a:p>
            <a:pPr marL="355600" marR="5080" indent="-342900">
              <a:lnSpc>
                <a:spcPct val="123800"/>
              </a:lnSpc>
              <a:spcBef>
                <a:spcPts val="100"/>
              </a:spcBef>
              <a:buFont typeface="Wingdings" panose="05000000000000000000" pitchFamily="2" charset="2"/>
              <a:buChar char="§"/>
            </a:pPr>
            <a:r>
              <a:rPr lang="en-US" sz="2100" spc="-5" dirty="0" err="1">
                <a:solidFill>
                  <a:schemeClr val="tx1"/>
                </a:solidFill>
                <a:latin typeface="+mj-lt"/>
                <a:cs typeface="Arial"/>
              </a:rPr>
              <a:t>Không</a:t>
            </a:r>
            <a:r>
              <a:rPr lang="en-US" sz="2100" spc="-5" dirty="0">
                <a:solidFill>
                  <a:schemeClr val="tx1"/>
                </a:solidFill>
                <a:latin typeface="+mj-lt"/>
                <a:cs typeface="Arial"/>
              </a:rPr>
              <a:t> </a:t>
            </a:r>
            <a:r>
              <a:rPr lang="en-US" sz="2100" spc="-5" dirty="0" err="1">
                <a:solidFill>
                  <a:schemeClr val="tx1"/>
                </a:solidFill>
                <a:latin typeface="+mj-lt"/>
                <a:cs typeface="Arial"/>
              </a:rPr>
              <a:t>phải</a:t>
            </a:r>
            <a:r>
              <a:rPr lang="en-US" sz="2100" spc="-5" dirty="0">
                <a:solidFill>
                  <a:schemeClr val="tx1"/>
                </a:solidFill>
                <a:latin typeface="+mj-lt"/>
                <a:cs typeface="Arial"/>
              </a:rPr>
              <a:t> </a:t>
            </a:r>
            <a:r>
              <a:rPr lang="en-US" sz="2100" dirty="0" err="1">
                <a:solidFill>
                  <a:schemeClr val="tx1"/>
                </a:solidFill>
                <a:latin typeface="+mj-lt"/>
                <a:cs typeface="Arial"/>
              </a:rPr>
              <a:t>cái</a:t>
            </a:r>
            <a:r>
              <a:rPr lang="en-US" sz="2100" dirty="0">
                <a:solidFill>
                  <a:schemeClr val="tx1"/>
                </a:solidFill>
                <a:latin typeface="+mj-lt"/>
                <a:cs typeface="Arial"/>
              </a:rPr>
              <a:t> </a:t>
            </a:r>
            <a:r>
              <a:rPr lang="en-US" sz="2100" dirty="0" err="1">
                <a:solidFill>
                  <a:schemeClr val="tx1"/>
                </a:solidFill>
                <a:latin typeface="+mj-lt"/>
                <a:cs typeface="Arial"/>
              </a:rPr>
              <a:t>khách</a:t>
            </a:r>
            <a:r>
              <a:rPr lang="en-US" sz="2100" dirty="0">
                <a:solidFill>
                  <a:schemeClr val="tx1"/>
                </a:solidFill>
                <a:latin typeface="+mj-lt"/>
                <a:cs typeface="Arial"/>
              </a:rPr>
              <a:t> </a:t>
            </a:r>
            <a:r>
              <a:rPr lang="en-US" sz="2100" spc="-5" dirty="0" err="1">
                <a:solidFill>
                  <a:schemeClr val="tx1"/>
                </a:solidFill>
                <a:latin typeface="+mj-lt"/>
                <a:cs typeface="Arial"/>
              </a:rPr>
              <a:t>hàng</a:t>
            </a:r>
            <a:r>
              <a:rPr lang="en-US" sz="2100" spc="-40" dirty="0">
                <a:solidFill>
                  <a:schemeClr val="tx1"/>
                </a:solidFill>
                <a:latin typeface="+mj-lt"/>
                <a:cs typeface="Arial"/>
              </a:rPr>
              <a:t> </a:t>
            </a:r>
            <a:r>
              <a:rPr lang="en-US" sz="2100" spc="-10" dirty="0" err="1">
                <a:solidFill>
                  <a:schemeClr val="tx1"/>
                </a:solidFill>
                <a:latin typeface="+mj-lt"/>
                <a:cs typeface="Arial"/>
              </a:rPr>
              <a:t>muốn</a:t>
            </a:r>
            <a:endParaRPr lang="en-US" sz="2100" spc="-10" dirty="0">
              <a:solidFill>
                <a:schemeClr val="tx1"/>
              </a:solidFill>
              <a:latin typeface="+mj-lt"/>
              <a:cs typeface="Arial"/>
            </a:endParaRPr>
          </a:p>
          <a:p>
            <a:pPr marL="12700" marR="5080">
              <a:lnSpc>
                <a:spcPct val="123800"/>
              </a:lnSpc>
              <a:spcBef>
                <a:spcPts val="100"/>
              </a:spcBef>
            </a:pPr>
            <a:r>
              <a:rPr lang="en-US" sz="2100" b="1" kern="50" dirty="0" err="1">
                <a:solidFill>
                  <a:schemeClr val="tx1"/>
                </a:solidFill>
                <a:latin typeface="+mj-lt"/>
                <a:ea typeface="SimSun" panose="02010600030101010101" pitchFamily="2" charset="-122"/>
                <a:cs typeface="Tahoma" panose="020B0604030504040204" pitchFamily="34" charset="0"/>
              </a:rPr>
              <a:t>Phương</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pháp</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spc="-10" dirty="0">
              <a:solidFill>
                <a:schemeClr val="tx1"/>
              </a:solidFill>
              <a:latin typeface="+mj-lt"/>
              <a:cs typeface="Arial"/>
            </a:endParaRPr>
          </a:p>
          <a:p>
            <a:pPr marL="342900" marR="63500" indent="-342900">
              <a:spcBef>
                <a:spcPts val="100"/>
              </a:spcBef>
              <a:buFont typeface="Wingdings" panose="05000000000000000000" pitchFamily="2" charset="2"/>
              <a:buChar char="§"/>
            </a:pPr>
            <a:r>
              <a:rPr lang="vi-VN" sz="2100" spc="-5" dirty="0">
                <a:solidFill>
                  <a:schemeClr val="tx1"/>
                </a:solidFill>
                <a:latin typeface="+mj-lt"/>
                <a:cs typeface="Arial"/>
              </a:rPr>
              <a:t>Xác định </a:t>
            </a:r>
            <a:r>
              <a:rPr lang="vi-VN" sz="2100" dirty="0">
                <a:solidFill>
                  <a:schemeClr val="tx1"/>
                </a:solidFill>
                <a:latin typeface="+mj-lt"/>
                <a:cs typeface="Arial"/>
              </a:rPr>
              <a:t>rõ </a:t>
            </a:r>
            <a:r>
              <a:rPr lang="vi-VN" sz="2100" spc="-5" dirty="0">
                <a:solidFill>
                  <a:schemeClr val="tx1"/>
                </a:solidFill>
                <a:latin typeface="+mj-lt"/>
                <a:cs typeface="Arial"/>
              </a:rPr>
              <a:t>hiểu </a:t>
            </a:r>
            <a:r>
              <a:rPr lang="vi-VN" sz="2100" dirty="0">
                <a:solidFill>
                  <a:schemeClr val="tx1"/>
                </a:solidFill>
                <a:latin typeface="+mj-lt"/>
                <a:cs typeface="Arial"/>
              </a:rPr>
              <a:t>lĩnh </a:t>
            </a:r>
            <a:r>
              <a:rPr lang="vi-VN" sz="2100" spc="-5" dirty="0">
                <a:solidFill>
                  <a:schemeClr val="tx1"/>
                </a:solidFill>
                <a:latin typeface="+mj-lt"/>
                <a:cs typeface="Arial"/>
              </a:rPr>
              <a:t>vực ứng dụng </a:t>
            </a:r>
            <a:r>
              <a:rPr lang="vi-VN" sz="2100" dirty="0">
                <a:solidFill>
                  <a:schemeClr val="tx1"/>
                </a:solidFill>
                <a:latin typeface="+mj-lt"/>
                <a:cs typeface="Arial"/>
              </a:rPr>
              <a:t>của  </a:t>
            </a:r>
            <a:r>
              <a:rPr lang="vi-VN" sz="2100" spc="-5" dirty="0">
                <a:solidFill>
                  <a:schemeClr val="tx1"/>
                </a:solidFill>
                <a:latin typeface="+mj-lt"/>
                <a:cs typeface="Arial"/>
              </a:rPr>
              <a:t>phần </a:t>
            </a:r>
            <a:r>
              <a:rPr lang="vi-VN" sz="2100" spc="-10" dirty="0">
                <a:solidFill>
                  <a:schemeClr val="tx1"/>
                </a:solidFill>
                <a:latin typeface="+mj-lt"/>
                <a:cs typeface="Arial"/>
              </a:rPr>
              <a:t>mềm:</a:t>
            </a:r>
            <a:r>
              <a:rPr lang="en-US" sz="2100" spc="-10" dirty="0">
                <a:solidFill>
                  <a:schemeClr val="tx1"/>
                </a:solidFill>
                <a:latin typeface="+mj-lt"/>
                <a:cs typeface="Arial"/>
              </a:rPr>
              <a:t> </a:t>
            </a:r>
            <a:r>
              <a:rPr lang="vi-VN" sz="2100" spc="-10" dirty="0">
                <a:solidFill>
                  <a:schemeClr val="tx1"/>
                </a:solidFill>
                <a:latin typeface="+mj-lt"/>
                <a:cs typeface="Arial"/>
              </a:rPr>
              <a:t>Làm </a:t>
            </a:r>
            <a:r>
              <a:rPr lang="vi-VN" sz="2100" dirty="0">
                <a:solidFill>
                  <a:schemeClr val="tx1"/>
                </a:solidFill>
                <a:latin typeface="+mj-lt"/>
                <a:cs typeface="Arial"/>
              </a:rPr>
              <a:t>rõ các </a:t>
            </a:r>
            <a:r>
              <a:rPr lang="vi-VN" sz="2100" spc="-5" dirty="0">
                <a:solidFill>
                  <a:schemeClr val="tx1"/>
                </a:solidFill>
                <a:latin typeface="+mj-lt"/>
                <a:cs typeface="Arial"/>
              </a:rPr>
              <a:t>khái niệm chuyên </a:t>
            </a:r>
            <a:r>
              <a:rPr lang="vi-VN" sz="2100" spc="-10" dirty="0">
                <a:solidFill>
                  <a:schemeClr val="tx1"/>
                </a:solidFill>
                <a:latin typeface="+mj-lt"/>
                <a:cs typeface="Arial"/>
              </a:rPr>
              <a:t>ngành </a:t>
            </a:r>
            <a:r>
              <a:rPr lang="vi-VN" sz="2100" spc="-5" dirty="0">
                <a:solidFill>
                  <a:schemeClr val="tx1"/>
                </a:solidFill>
                <a:latin typeface="+mj-lt"/>
                <a:cs typeface="Arial"/>
              </a:rPr>
              <a:t>trong </a:t>
            </a:r>
            <a:r>
              <a:rPr lang="vi-VN" sz="2100" spc="-15" dirty="0">
                <a:solidFill>
                  <a:schemeClr val="tx1"/>
                </a:solidFill>
                <a:latin typeface="+mj-lt"/>
                <a:cs typeface="Arial"/>
              </a:rPr>
              <a:t>lĩnh  </a:t>
            </a:r>
            <a:r>
              <a:rPr lang="vi-VN" sz="2100" dirty="0">
                <a:solidFill>
                  <a:schemeClr val="tx1"/>
                </a:solidFill>
                <a:latin typeface="+mj-lt"/>
                <a:cs typeface="Arial"/>
              </a:rPr>
              <a:t>vực </a:t>
            </a:r>
            <a:r>
              <a:rPr lang="vi-VN" sz="2100" spc="-5" dirty="0">
                <a:solidFill>
                  <a:schemeClr val="tx1"/>
                </a:solidFill>
                <a:latin typeface="+mj-lt"/>
                <a:cs typeface="Arial"/>
              </a:rPr>
              <a:t>tương</a:t>
            </a:r>
            <a:r>
              <a:rPr lang="vi-VN" sz="2100" spc="-10" dirty="0">
                <a:solidFill>
                  <a:schemeClr val="tx1"/>
                </a:solidFill>
                <a:latin typeface="+mj-lt"/>
                <a:cs typeface="Arial"/>
              </a:rPr>
              <a:t> </a:t>
            </a:r>
            <a:r>
              <a:rPr lang="vi-VN" sz="2100" spc="-5" dirty="0">
                <a:solidFill>
                  <a:schemeClr val="tx1"/>
                </a:solidFill>
                <a:latin typeface="+mj-lt"/>
                <a:cs typeface="Arial"/>
              </a:rPr>
              <a:t>ứng</a:t>
            </a:r>
            <a:endParaRPr lang="en-US" sz="2100" dirty="0">
              <a:solidFill>
                <a:schemeClr val="tx1"/>
              </a:solidFill>
              <a:latin typeface="+mj-lt"/>
              <a:cs typeface="Arial"/>
            </a:endParaRPr>
          </a:p>
          <a:p>
            <a:pPr marL="342900" marR="63500" indent="-342900">
              <a:spcBef>
                <a:spcPts val="100"/>
              </a:spcBef>
              <a:buFont typeface="Wingdings" panose="05000000000000000000" pitchFamily="2" charset="2"/>
              <a:buChar char="§"/>
            </a:pPr>
            <a:r>
              <a:rPr lang="en-US" sz="2100" spc="-5" dirty="0">
                <a:solidFill>
                  <a:schemeClr val="tx1"/>
                </a:solidFill>
                <a:latin typeface="+mj-lt"/>
                <a:cs typeface="Arial"/>
              </a:rPr>
              <a:t>X</a:t>
            </a:r>
            <a:r>
              <a:rPr lang="vi-VN" sz="2100" spc="-5" dirty="0">
                <a:solidFill>
                  <a:schemeClr val="tx1"/>
                </a:solidFill>
                <a:latin typeface="+mj-lt"/>
                <a:cs typeface="Arial"/>
              </a:rPr>
              <a:t>ây dựng mô hình nghiệp </a:t>
            </a:r>
            <a:r>
              <a:rPr lang="vi-VN" sz="2100" dirty="0">
                <a:solidFill>
                  <a:schemeClr val="tx1"/>
                </a:solidFill>
                <a:latin typeface="+mj-lt"/>
                <a:cs typeface="Arial"/>
              </a:rPr>
              <a:t>vụ của </a:t>
            </a:r>
            <a:r>
              <a:rPr lang="vi-VN" sz="2100" spc="-5" dirty="0">
                <a:solidFill>
                  <a:schemeClr val="tx1"/>
                </a:solidFill>
                <a:latin typeface="+mj-lt"/>
                <a:cs typeface="Arial"/>
              </a:rPr>
              <a:t>khách  hàng:</a:t>
            </a:r>
            <a:endParaRPr lang="vi-VN" sz="2100" dirty="0">
              <a:solidFill>
                <a:schemeClr val="tx1"/>
              </a:solidFill>
              <a:latin typeface="+mj-lt"/>
              <a:cs typeface="Arial"/>
            </a:endParaRPr>
          </a:p>
          <a:p>
            <a:pPr marL="1041400" lvl="1" indent="-342900">
              <a:spcBef>
                <a:spcPts val="800"/>
              </a:spcBef>
              <a:buClr>
                <a:srgbClr val="000000"/>
              </a:buClr>
              <a:buFont typeface="Wingdings" panose="05000000000000000000" pitchFamily="2" charset="2"/>
              <a:buChar char="§"/>
              <a:tabLst>
                <a:tab pos="292735" algn="l"/>
                <a:tab pos="293370" algn="l"/>
              </a:tabLst>
            </a:pPr>
            <a:r>
              <a:rPr lang="vi-VN" sz="2100" spc="-10" dirty="0">
                <a:latin typeface="+mj-lt"/>
                <a:cs typeface="Arial"/>
              </a:rPr>
              <a:t>Làm </a:t>
            </a:r>
            <a:r>
              <a:rPr lang="vi-VN" sz="2100" spc="-5" dirty="0">
                <a:latin typeface="+mj-lt"/>
                <a:cs typeface="Arial"/>
              </a:rPr>
              <a:t>việc với chuyên gia </a:t>
            </a:r>
            <a:r>
              <a:rPr lang="vi-VN" sz="2100" spc="-10" dirty="0">
                <a:latin typeface="+mj-lt"/>
                <a:cs typeface="Arial"/>
              </a:rPr>
              <a:t>nghiệp</a:t>
            </a:r>
            <a:r>
              <a:rPr lang="vi-VN" sz="2100" spc="10" dirty="0">
                <a:latin typeface="+mj-lt"/>
                <a:cs typeface="Arial"/>
              </a:rPr>
              <a:t> </a:t>
            </a:r>
            <a:r>
              <a:rPr lang="vi-VN" sz="2100" dirty="0">
                <a:latin typeface="+mj-lt"/>
                <a:cs typeface="Arial"/>
              </a:rPr>
              <a:t>vụ</a:t>
            </a:r>
          </a:p>
          <a:p>
            <a:pPr marL="1041400" lvl="1" indent="-342900">
              <a:spcBef>
                <a:spcPts val="800"/>
              </a:spcBef>
              <a:buClr>
                <a:srgbClr val="000000"/>
              </a:buClr>
              <a:buFont typeface="Wingdings" panose="05000000000000000000" pitchFamily="2" charset="2"/>
              <a:buChar char="§"/>
              <a:tabLst>
                <a:tab pos="292735" algn="l"/>
                <a:tab pos="293370" algn="l"/>
              </a:tabLst>
            </a:pPr>
            <a:r>
              <a:rPr lang="vi-VN" sz="2100" spc="-10" dirty="0">
                <a:latin typeface="+mj-lt"/>
                <a:cs typeface="Arial"/>
              </a:rPr>
              <a:t>Sử </a:t>
            </a:r>
            <a:r>
              <a:rPr lang="vi-VN" sz="2100" spc="-5" dirty="0">
                <a:latin typeface="+mj-lt"/>
                <a:cs typeface="Arial"/>
              </a:rPr>
              <a:t>dụng công </a:t>
            </a:r>
            <a:r>
              <a:rPr lang="vi-VN" sz="2100" dirty="0">
                <a:latin typeface="+mj-lt"/>
                <a:cs typeface="Arial"/>
              </a:rPr>
              <a:t>cụ</a:t>
            </a:r>
            <a:r>
              <a:rPr lang="vi-VN" sz="2100" spc="-5" dirty="0">
                <a:latin typeface="+mj-lt"/>
                <a:cs typeface="Arial"/>
              </a:rPr>
              <a:t> </a:t>
            </a:r>
            <a:r>
              <a:rPr lang="vi-VN" sz="2100" dirty="0">
                <a:latin typeface="+mj-lt"/>
                <a:cs typeface="Arial"/>
              </a:rPr>
              <a:t>UML</a:t>
            </a:r>
          </a:p>
          <a:p>
            <a:pPr marL="1041400" lvl="1" indent="-342900">
              <a:spcBef>
                <a:spcPts val="800"/>
              </a:spcBef>
              <a:buClr>
                <a:srgbClr val="000000"/>
              </a:buClr>
              <a:buFont typeface="Wingdings" panose="05000000000000000000" pitchFamily="2" charset="2"/>
              <a:buChar char="§"/>
              <a:tabLst>
                <a:tab pos="292735" algn="l"/>
                <a:tab pos="293370" algn="l"/>
              </a:tabLst>
            </a:pPr>
            <a:r>
              <a:rPr lang="vi-VN" sz="2100" spc="-10" dirty="0">
                <a:latin typeface="+mj-lt"/>
                <a:cs typeface="Arial"/>
              </a:rPr>
              <a:t>Đánh </a:t>
            </a:r>
            <a:r>
              <a:rPr lang="vi-VN" sz="2100" spc="-5" dirty="0">
                <a:latin typeface="+mj-lt"/>
                <a:cs typeface="Arial"/>
              </a:rPr>
              <a:t>giá tính khả thi: </a:t>
            </a:r>
            <a:r>
              <a:rPr lang="vi-VN" sz="2100" dirty="0">
                <a:latin typeface="+mj-lt"/>
                <a:cs typeface="Arial"/>
              </a:rPr>
              <a:t>kĩ </a:t>
            </a:r>
            <a:r>
              <a:rPr lang="vi-VN" sz="2100" spc="-5" dirty="0">
                <a:latin typeface="+mj-lt"/>
                <a:cs typeface="Arial"/>
              </a:rPr>
              <a:t>thuật, chi</a:t>
            </a:r>
            <a:r>
              <a:rPr lang="vi-VN" sz="2100" spc="15" dirty="0">
                <a:latin typeface="+mj-lt"/>
                <a:cs typeface="Arial"/>
              </a:rPr>
              <a:t> </a:t>
            </a:r>
            <a:r>
              <a:rPr lang="vi-VN" sz="2100" spc="-5" dirty="0">
                <a:latin typeface="+mj-lt"/>
                <a:cs typeface="Arial"/>
              </a:rPr>
              <a:t>phí...</a:t>
            </a:r>
            <a:endParaRPr lang="vi-VN" sz="2100" dirty="0">
              <a:latin typeface="+mj-lt"/>
              <a:cs typeface="Arial"/>
            </a:endParaRPr>
          </a:p>
          <a:p>
            <a:pPr marL="355600" marR="5080" indent="-342900">
              <a:lnSpc>
                <a:spcPct val="123800"/>
              </a:lnSpc>
              <a:spcBef>
                <a:spcPts val="100"/>
              </a:spcBef>
              <a:buFont typeface="Wingdings" panose="05000000000000000000" pitchFamily="2" charset="2"/>
              <a:buChar char="§"/>
            </a:pPr>
            <a:endParaRPr lang="en-US" sz="2100" dirty="0">
              <a:solidFill>
                <a:schemeClr val="tx1"/>
              </a:solidFill>
              <a:latin typeface="+mj-lt"/>
              <a:cs typeface="Arial"/>
            </a:endParaRPr>
          </a:p>
        </p:txBody>
      </p:sp>
    </p:spTree>
    <p:extLst>
      <p:ext uri="{BB962C8B-B14F-4D97-AF65-F5344CB8AC3E}">
        <p14:creationId xmlns:p14="http://schemas.microsoft.com/office/powerpoint/2010/main" val="2818927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41983" y="1285875"/>
            <a:ext cx="8411817"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lấy</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yêu</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cầu</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	</a:t>
            </a: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Kết</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quả</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cần</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đạt</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được</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spc="-10" dirty="0">
              <a:solidFill>
                <a:schemeClr val="tx1"/>
              </a:solidFill>
              <a:latin typeface="+mj-lt"/>
              <a:cs typeface="Arial"/>
            </a:endParaRPr>
          </a:p>
          <a:p>
            <a:pPr marL="355600" marR="1218565" indent="-342900">
              <a:lnSpc>
                <a:spcPct val="123800"/>
              </a:lnSpc>
              <a:spcBef>
                <a:spcPts val="100"/>
              </a:spcBef>
              <a:buFont typeface="Wingdings" panose="05000000000000000000" pitchFamily="2" charset="2"/>
              <a:buChar char="§"/>
            </a:pPr>
            <a:r>
              <a:rPr lang="en-US" sz="2100" spc="-5" dirty="0" err="1">
                <a:solidFill>
                  <a:schemeClr val="tx1"/>
                </a:solidFill>
                <a:latin typeface="Arial"/>
                <a:cs typeface="Arial"/>
              </a:rPr>
              <a:t>Thời</a:t>
            </a:r>
            <a:r>
              <a:rPr lang="en-US" sz="2100" spc="-5" dirty="0">
                <a:solidFill>
                  <a:schemeClr val="tx1"/>
                </a:solidFill>
                <a:latin typeface="Arial"/>
                <a:cs typeface="Arial"/>
              </a:rPr>
              <a:t> </a:t>
            </a:r>
            <a:r>
              <a:rPr lang="en-US" sz="2100" spc="-5" dirty="0" err="1">
                <a:solidFill>
                  <a:schemeClr val="tx1"/>
                </a:solidFill>
                <a:latin typeface="Arial"/>
                <a:cs typeface="Arial"/>
              </a:rPr>
              <a:t>hạn</a:t>
            </a:r>
            <a:r>
              <a:rPr lang="en-US" sz="2100" spc="-5" dirty="0">
                <a:solidFill>
                  <a:schemeClr val="tx1"/>
                </a:solidFill>
                <a:latin typeface="Arial"/>
                <a:cs typeface="Arial"/>
              </a:rPr>
              <a:t> </a:t>
            </a:r>
            <a:r>
              <a:rPr lang="en-US" sz="2100" spc="-5" dirty="0" err="1">
                <a:solidFill>
                  <a:schemeClr val="tx1"/>
                </a:solidFill>
                <a:latin typeface="Arial"/>
                <a:cs typeface="Arial"/>
              </a:rPr>
              <a:t>giao</a:t>
            </a:r>
            <a:r>
              <a:rPr lang="en-US" sz="2100" spc="-5" dirty="0">
                <a:solidFill>
                  <a:schemeClr val="tx1"/>
                </a:solidFill>
                <a:latin typeface="Arial"/>
                <a:cs typeface="Arial"/>
              </a:rPr>
              <a:t> </a:t>
            </a:r>
            <a:r>
              <a:rPr lang="en-US" sz="2100" dirty="0" err="1">
                <a:solidFill>
                  <a:schemeClr val="tx1"/>
                </a:solidFill>
                <a:latin typeface="Arial"/>
                <a:cs typeface="Arial"/>
              </a:rPr>
              <a:t>sản</a:t>
            </a:r>
            <a:r>
              <a:rPr lang="en-US" sz="2100" dirty="0">
                <a:solidFill>
                  <a:schemeClr val="tx1"/>
                </a:solidFill>
                <a:latin typeface="Arial"/>
                <a:cs typeface="Arial"/>
              </a:rPr>
              <a:t> </a:t>
            </a:r>
            <a:r>
              <a:rPr lang="en-US" sz="2100" spc="-5" dirty="0" err="1">
                <a:solidFill>
                  <a:schemeClr val="tx1"/>
                </a:solidFill>
                <a:latin typeface="Arial"/>
                <a:cs typeface="Arial"/>
              </a:rPr>
              <a:t>phẩm</a:t>
            </a:r>
            <a:r>
              <a:rPr lang="en-US" sz="2100" spc="-5" dirty="0">
                <a:solidFill>
                  <a:schemeClr val="tx1"/>
                </a:solidFill>
                <a:latin typeface="Arial"/>
                <a:cs typeface="Arial"/>
              </a:rPr>
              <a:t> (deadline)  </a:t>
            </a:r>
          </a:p>
          <a:p>
            <a:pPr marL="355600" marR="1218565" indent="-342900">
              <a:lnSpc>
                <a:spcPct val="123800"/>
              </a:lnSpc>
              <a:spcBef>
                <a:spcPts val="100"/>
              </a:spcBef>
              <a:buFont typeface="Wingdings" panose="05000000000000000000" pitchFamily="2" charset="2"/>
              <a:buChar char="§"/>
            </a:pPr>
            <a:r>
              <a:rPr lang="en-US" sz="2100" spc="-10" dirty="0" err="1">
                <a:solidFill>
                  <a:schemeClr val="tx1"/>
                </a:solidFill>
                <a:latin typeface="Arial"/>
                <a:cs typeface="Arial"/>
              </a:rPr>
              <a:t>Độ</a:t>
            </a:r>
            <a:r>
              <a:rPr lang="en-US" sz="2100" spc="-10" dirty="0">
                <a:solidFill>
                  <a:schemeClr val="tx1"/>
                </a:solidFill>
                <a:latin typeface="Arial"/>
                <a:cs typeface="Arial"/>
              </a:rPr>
              <a:t> </a:t>
            </a:r>
            <a:r>
              <a:rPr lang="en-US" sz="2100" dirty="0">
                <a:solidFill>
                  <a:schemeClr val="tx1"/>
                </a:solidFill>
                <a:latin typeface="Arial"/>
                <a:cs typeface="Arial"/>
              </a:rPr>
              <a:t>tin </a:t>
            </a:r>
            <a:r>
              <a:rPr lang="en-US" sz="2100" dirty="0" err="1">
                <a:solidFill>
                  <a:schemeClr val="tx1"/>
                </a:solidFill>
                <a:latin typeface="Arial"/>
                <a:cs typeface="Arial"/>
              </a:rPr>
              <a:t>cậy</a:t>
            </a:r>
            <a:r>
              <a:rPr lang="en-US" sz="2100" dirty="0">
                <a:solidFill>
                  <a:schemeClr val="tx1"/>
                </a:solidFill>
                <a:latin typeface="Arial"/>
                <a:cs typeface="Arial"/>
              </a:rPr>
              <a:t> </a:t>
            </a:r>
            <a:r>
              <a:rPr lang="en-US" sz="2100" spc="-5" dirty="0">
                <a:solidFill>
                  <a:schemeClr val="tx1"/>
                </a:solidFill>
                <a:latin typeface="Arial"/>
                <a:cs typeface="Arial"/>
              </a:rPr>
              <a:t>(</a:t>
            </a:r>
            <a:r>
              <a:rPr lang="en-US" sz="2100" spc="-5" dirty="0" err="1">
                <a:solidFill>
                  <a:schemeClr val="tx1"/>
                </a:solidFill>
                <a:latin typeface="Arial"/>
                <a:cs typeface="Arial"/>
              </a:rPr>
              <a:t>realiablity</a:t>
            </a:r>
            <a:r>
              <a:rPr lang="en-US" sz="2100" spc="-5" dirty="0">
                <a:solidFill>
                  <a:schemeClr val="tx1"/>
                </a:solidFill>
                <a:latin typeface="Arial"/>
                <a:cs typeface="Arial"/>
              </a:rPr>
              <a:t>)</a:t>
            </a:r>
            <a:endParaRPr lang="en-US" sz="2100" dirty="0">
              <a:solidFill>
                <a:schemeClr val="tx1"/>
              </a:solidFill>
              <a:latin typeface="Arial"/>
              <a:cs typeface="Arial"/>
            </a:endParaRPr>
          </a:p>
          <a:p>
            <a:pPr marL="355600" indent="-342900">
              <a:spcBef>
                <a:spcPts val="800"/>
              </a:spcBef>
              <a:buFont typeface="Wingdings" panose="05000000000000000000" pitchFamily="2" charset="2"/>
              <a:buChar char="§"/>
            </a:pPr>
            <a:r>
              <a:rPr lang="en-US" sz="2100" spc="-10" dirty="0">
                <a:solidFill>
                  <a:schemeClr val="tx1"/>
                </a:solidFill>
                <a:latin typeface="Arial"/>
                <a:cs typeface="Arial"/>
              </a:rPr>
              <a:t>Chi </a:t>
            </a:r>
            <a:r>
              <a:rPr lang="en-US" sz="2100" spc="-5" dirty="0" err="1">
                <a:solidFill>
                  <a:schemeClr val="tx1"/>
                </a:solidFill>
                <a:latin typeface="Arial"/>
                <a:cs typeface="Arial"/>
              </a:rPr>
              <a:t>phí</a:t>
            </a:r>
            <a:r>
              <a:rPr lang="en-US" sz="2100" spc="10" dirty="0">
                <a:solidFill>
                  <a:schemeClr val="tx1"/>
                </a:solidFill>
                <a:latin typeface="Arial"/>
                <a:cs typeface="Arial"/>
              </a:rPr>
              <a:t> </a:t>
            </a:r>
            <a:r>
              <a:rPr lang="en-US" sz="2100" dirty="0">
                <a:solidFill>
                  <a:schemeClr val="tx1"/>
                </a:solidFill>
                <a:latin typeface="Arial"/>
                <a:cs typeface="Arial"/>
              </a:rPr>
              <a:t>(cost)</a:t>
            </a:r>
          </a:p>
          <a:p>
            <a:pPr marL="355600" marR="5080" indent="-342900">
              <a:spcBef>
                <a:spcPts val="800"/>
              </a:spcBef>
              <a:buFont typeface="Wingdings" panose="05000000000000000000" pitchFamily="2" charset="2"/>
              <a:buChar char="§"/>
            </a:pPr>
            <a:r>
              <a:rPr lang="en-US" sz="2100" spc="-10" dirty="0" err="1">
                <a:solidFill>
                  <a:schemeClr val="tx1"/>
                </a:solidFill>
                <a:latin typeface="Arial"/>
                <a:cs typeface="Arial"/>
              </a:rPr>
              <a:t>T</a:t>
            </a:r>
            <a:r>
              <a:rPr lang="en-US" sz="2100" spc="-5" dirty="0" err="1">
                <a:solidFill>
                  <a:schemeClr val="tx1"/>
                </a:solidFill>
                <a:latin typeface="Arial"/>
                <a:cs typeface="Arial"/>
              </a:rPr>
              <a:t>hống</a:t>
            </a:r>
            <a:r>
              <a:rPr lang="en-US" sz="2100" spc="-5" dirty="0">
                <a:solidFill>
                  <a:schemeClr val="tx1"/>
                </a:solidFill>
                <a:latin typeface="Arial"/>
                <a:cs typeface="Arial"/>
              </a:rPr>
              <a:t> </a:t>
            </a:r>
            <a:r>
              <a:rPr lang="en-US" sz="2100" spc="-5" dirty="0" err="1">
                <a:solidFill>
                  <a:schemeClr val="tx1"/>
                </a:solidFill>
                <a:latin typeface="Arial"/>
                <a:cs typeface="Arial"/>
              </a:rPr>
              <a:t>nhất</a:t>
            </a:r>
            <a:r>
              <a:rPr lang="en-US" sz="2100" spc="-5" dirty="0">
                <a:solidFill>
                  <a:schemeClr val="tx1"/>
                </a:solidFill>
                <a:latin typeface="Arial"/>
                <a:cs typeface="Arial"/>
              </a:rPr>
              <a:t> </a:t>
            </a:r>
            <a:r>
              <a:rPr lang="en-US" sz="2100" spc="-5" dirty="0" err="1">
                <a:solidFill>
                  <a:schemeClr val="tx1"/>
                </a:solidFill>
                <a:latin typeface="Arial"/>
                <a:cs typeface="Arial"/>
              </a:rPr>
              <a:t>một</a:t>
            </a:r>
            <a:r>
              <a:rPr lang="en-US" sz="2100" spc="-5" dirty="0">
                <a:solidFill>
                  <a:schemeClr val="tx1"/>
                </a:solidFill>
                <a:latin typeface="Arial"/>
                <a:cs typeface="Arial"/>
              </a:rPr>
              <a:t> </a:t>
            </a:r>
            <a:r>
              <a:rPr lang="en-US" sz="2100" dirty="0" err="1">
                <a:solidFill>
                  <a:schemeClr val="tx1"/>
                </a:solidFill>
                <a:latin typeface="Arial"/>
                <a:cs typeface="Arial"/>
              </a:rPr>
              <a:t>số</a:t>
            </a:r>
            <a:r>
              <a:rPr lang="en-US" sz="2100" dirty="0">
                <a:solidFill>
                  <a:schemeClr val="tx1"/>
                </a:solidFill>
                <a:latin typeface="Arial"/>
                <a:cs typeface="Arial"/>
              </a:rPr>
              <a:t> </a:t>
            </a:r>
            <a:r>
              <a:rPr lang="en-US" sz="2100" spc="-5" dirty="0" err="1">
                <a:solidFill>
                  <a:schemeClr val="tx1"/>
                </a:solidFill>
                <a:latin typeface="Arial"/>
                <a:cs typeface="Arial"/>
              </a:rPr>
              <a:t>yêu</a:t>
            </a:r>
            <a:r>
              <a:rPr lang="en-US" sz="2100" spc="-5" dirty="0">
                <a:solidFill>
                  <a:schemeClr val="tx1"/>
                </a:solidFill>
                <a:latin typeface="Arial"/>
                <a:cs typeface="Arial"/>
              </a:rPr>
              <a:t>  </a:t>
            </a:r>
            <a:r>
              <a:rPr lang="en-US" sz="2100" dirty="0" err="1">
                <a:solidFill>
                  <a:schemeClr val="tx1"/>
                </a:solidFill>
                <a:latin typeface="Arial"/>
                <a:cs typeface="Arial"/>
              </a:rPr>
              <a:t>cầu</a:t>
            </a:r>
            <a:r>
              <a:rPr lang="en-US" sz="2100" dirty="0">
                <a:solidFill>
                  <a:schemeClr val="tx1"/>
                </a:solidFill>
                <a:latin typeface="Arial"/>
                <a:cs typeface="Arial"/>
              </a:rPr>
              <a:t> </a:t>
            </a:r>
            <a:r>
              <a:rPr lang="en-US" sz="2100" dirty="0" err="1">
                <a:solidFill>
                  <a:schemeClr val="tx1"/>
                </a:solidFill>
                <a:latin typeface="Arial"/>
                <a:cs typeface="Arial"/>
              </a:rPr>
              <a:t>khác</a:t>
            </a:r>
            <a:r>
              <a:rPr lang="en-US" sz="2100" dirty="0">
                <a:solidFill>
                  <a:schemeClr val="tx1"/>
                </a:solidFill>
                <a:latin typeface="Arial"/>
                <a:cs typeface="Arial"/>
              </a:rPr>
              <a:t>.</a:t>
            </a:r>
          </a:p>
          <a:p>
            <a:pPr marL="355600" marR="5080" indent="-342900">
              <a:lnSpc>
                <a:spcPct val="123800"/>
              </a:lnSpc>
              <a:spcBef>
                <a:spcPts val="100"/>
              </a:spcBef>
              <a:buFont typeface="Wingdings" panose="05000000000000000000" pitchFamily="2" charset="2"/>
              <a:buChar char="§"/>
            </a:pPr>
            <a:endParaRPr lang="en-US" sz="2100" dirty="0">
              <a:solidFill>
                <a:schemeClr val="tx1"/>
              </a:solidFill>
              <a:latin typeface="+mj-lt"/>
              <a:cs typeface="Arial"/>
            </a:endParaRPr>
          </a:p>
        </p:txBody>
      </p:sp>
    </p:spTree>
    <p:extLst>
      <p:ext uri="{BB962C8B-B14F-4D97-AF65-F5344CB8AC3E}">
        <p14:creationId xmlns:p14="http://schemas.microsoft.com/office/powerpoint/2010/main" val="8657181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698473" y="1285875"/>
            <a:ext cx="8875643"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phân</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tích</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Mục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đích</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L="12700" marR="5080">
              <a:spcBef>
                <a:spcPts val="100"/>
              </a:spcBef>
            </a:pPr>
            <a:r>
              <a:rPr lang="en-US" sz="2100" spc="-5" dirty="0" err="1">
                <a:solidFill>
                  <a:schemeClr val="tx1"/>
                </a:solidFill>
                <a:latin typeface="+mj-lt"/>
                <a:cs typeface="Arial"/>
              </a:rPr>
              <a:t>Phân</a:t>
            </a:r>
            <a:r>
              <a:rPr lang="en-US" sz="2100" spc="-5" dirty="0">
                <a:solidFill>
                  <a:schemeClr val="tx1"/>
                </a:solidFill>
                <a:latin typeface="+mj-lt"/>
                <a:cs typeface="Arial"/>
              </a:rPr>
              <a:t> </a:t>
            </a:r>
            <a:r>
              <a:rPr lang="en-US" sz="2100" dirty="0" err="1">
                <a:solidFill>
                  <a:schemeClr val="tx1"/>
                </a:solidFill>
                <a:latin typeface="+mj-lt"/>
                <a:cs typeface="Arial"/>
              </a:rPr>
              <a:t>tích</a:t>
            </a:r>
            <a:r>
              <a:rPr lang="en-US" sz="2100" dirty="0">
                <a:solidFill>
                  <a:schemeClr val="tx1"/>
                </a:solidFill>
                <a:latin typeface="+mj-lt"/>
                <a:cs typeface="Arial"/>
              </a:rPr>
              <a:t>, </a:t>
            </a:r>
            <a:r>
              <a:rPr lang="en-US" sz="2100" spc="-5" dirty="0" err="1">
                <a:solidFill>
                  <a:schemeClr val="tx1"/>
                </a:solidFill>
                <a:latin typeface="+mj-lt"/>
                <a:cs typeface="Arial"/>
              </a:rPr>
              <a:t>phân</a:t>
            </a:r>
            <a:r>
              <a:rPr lang="en-US" sz="2100" spc="-5" dirty="0">
                <a:solidFill>
                  <a:schemeClr val="tx1"/>
                </a:solidFill>
                <a:latin typeface="+mj-lt"/>
                <a:cs typeface="Arial"/>
              </a:rPr>
              <a:t> </a:t>
            </a:r>
            <a:r>
              <a:rPr lang="en-US" sz="2100" spc="-5" dirty="0" err="1">
                <a:solidFill>
                  <a:schemeClr val="tx1"/>
                </a:solidFill>
                <a:latin typeface="+mj-lt"/>
                <a:cs typeface="Arial"/>
              </a:rPr>
              <a:t>rã</a:t>
            </a:r>
            <a:r>
              <a:rPr lang="en-US" sz="2100" spc="-5" dirty="0">
                <a:solidFill>
                  <a:schemeClr val="tx1"/>
                </a:solidFill>
                <a:latin typeface="+mj-lt"/>
                <a:cs typeface="Arial"/>
              </a:rPr>
              <a:t> </a:t>
            </a:r>
            <a:r>
              <a:rPr lang="en-US" sz="2100" dirty="0" err="1">
                <a:solidFill>
                  <a:schemeClr val="tx1"/>
                </a:solidFill>
                <a:latin typeface="+mj-lt"/>
                <a:cs typeface="Arial"/>
              </a:rPr>
              <a:t>và</a:t>
            </a:r>
            <a:r>
              <a:rPr lang="en-US" sz="2100" dirty="0">
                <a:solidFill>
                  <a:schemeClr val="tx1"/>
                </a:solidFill>
                <a:latin typeface="+mj-lt"/>
                <a:cs typeface="Arial"/>
              </a:rPr>
              <a:t> </a:t>
            </a:r>
            <a:r>
              <a:rPr lang="en-US" sz="2100" spc="-5" dirty="0" err="1">
                <a:solidFill>
                  <a:schemeClr val="tx1"/>
                </a:solidFill>
                <a:latin typeface="+mj-lt"/>
                <a:cs typeface="Arial"/>
              </a:rPr>
              <a:t>mịn</a:t>
            </a:r>
            <a:r>
              <a:rPr lang="en-US" sz="2100" spc="-5" dirty="0">
                <a:solidFill>
                  <a:schemeClr val="tx1"/>
                </a:solidFill>
                <a:latin typeface="+mj-lt"/>
                <a:cs typeface="Arial"/>
              </a:rPr>
              <a:t> </a:t>
            </a:r>
            <a:r>
              <a:rPr lang="en-US" sz="2100" spc="-5" dirty="0" err="1">
                <a:solidFill>
                  <a:schemeClr val="tx1"/>
                </a:solidFill>
                <a:latin typeface="+mj-lt"/>
                <a:cs typeface="Arial"/>
              </a:rPr>
              <a:t>hóa</a:t>
            </a:r>
            <a:r>
              <a:rPr lang="en-US" sz="2100" spc="-5" dirty="0">
                <a:solidFill>
                  <a:schemeClr val="tx1"/>
                </a:solidFill>
                <a:latin typeface="+mj-lt"/>
                <a:cs typeface="Arial"/>
              </a:rPr>
              <a:t> </a:t>
            </a:r>
            <a:r>
              <a:rPr lang="en-US" sz="2100" spc="-5" dirty="0" err="1">
                <a:solidFill>
                  <a:schemeClr val="tx1"/>
                </a:solidFill>
                <a:latin typeface="+mj-lt"/>
                <a:cs typeface="Arial"/>
              </a:rPr>
              <a:t>yêu</a:t>
            </a:r>
            <a:r>
              <a:rPr lang="en-US" sz="2100" spc="-5" dirty="0">
                <a:solidFill>
                  <a:schemeClr val="tx1"/>
                </a:solidFill>
                <a:latin typeface="+mj-lt"/>
                <a:cs typeface="Arial"/>
              </a:rPr>
              <a:t> </a:t>
            </a:r>
            <a:r>
              <a:rPr lang="en-US" sz="2100" dirty="0" err="1">
                <a:solidFill>
                  <a:schemeClr val="tx1"/>
                </a:solidFill>
                <a:latin typeface="+mj-lt"/>
                <a:cs typeface="Arial"/>
              </a:rPr>
              <a:t>cầu</a:t>
            </a:r>
            <a:r>
              <a:rPr lang="en-US" sz="2100" dirty="0">
                <a:solidFill>
                  <a:schemeClr val="tx1"/>
                </a:solidFill>
                <a:latin typeface="+mj-lt"/>
                <a:cs typeface="Arial"/>
              </a:rPr>
              <a:t> </a:t>
            </a:r>
            <a:r>
              <a:rPr lang="en-US" sz="2100" dirty="0" err="1">
                <a:solidFill>
                  <a:schemeClr val="tx1"/>
                </a:solidFill>
                <a:latin typeface="+mj-lt"/>
                <a:cs typeface="Arial"/>
              </a:rPr>
              <a:t>của</a:t>
            </a:r>
            <a:r>
              <a:rPr lang="en-US" sz="2100" dirty="0">
                <a:solidFill>
                  <a:schemeClr val="tx1"/>
                </a:solidFill>
                <a:latin typeface="+mj-lt"/>
                <a:cs typeface="Arial"/>
              </a:rPr>
              <a:t>  </a:t>
            </a:r>
            <a:r>
              <a:rPr lang="en-US" sz="2100" dirty="0" err="1">
                <a:solidFill>
                  <a:schemeClr val="tx1"/>
                </a:solidFill>
                <a:latin typeface="+mj-lt"/>
                <a:cs typeface="Arial"/>
              </a:rPr>
              <a:t>khách</a:t>
            </a:r>
            <a:r>
              <a:rPr lang="en-US" sz="2100" spc="-5" dirty="0">
                <a:solidFill>
                  <a:schemeClr val="tx1"/>
                </a:solidFill>
                <a:latin typeface="+mj-lt"/>
                <a:cs typeface="Arial"/>
              </a:rPr>
              <a:t> </a:t>
            </a:r>
            <a:r>
              <a:rPr lang="en-US" sz="2100" spc="-5" dirty="0" err="1">
                <a:solidFill>
                  <a:schemeClr val="tx1"/>
                </a:solidFill>
                <a:latin typeface="+mj-lt"/>
                <a:cs typeface="Arial"/>
              </a:rPr>
              <a:t>hàng</a:t>
            </a:r>
            <a:endParaRPr lang="en-US" sz="2100" dirty="0">
              <a:solidFill>
                <a:schemeClr val="tx1"/>
              </a:solidFill>
              <a:latin typeface="+mj-lt"/>
              <a:cs typeface="Arial"/>
            </a:endParaRPr>
          </a:p>
          <a:p>
            <a:pPr marL="12700" marR="5080">
              <a:lnSpc>
                <a:spcPct val="123800"/>
              </a:lnSpc>
              <a:spcBef>
                <a:spcPts val="100"/>
              </a:spcBef>
            </a:pPr>
            <a:r>
              <a:rPr lang="en-US" sz="2100" b="1" kern="50" dirty="0" err="1">
                <a:solidFill>
                  <a:schemeClr val="tx1"/>
                </a:solidFill>
                <a:latin typeface="+mj-lt"/>
                <a:ea typeface="SimSun" panose="02010600030101010101" pitchFamily="2" charset="-122"/>
                <a:cs typeface="Tahoma" panose="020B0604030504040204" pitchFamily="34" charset="0"/>
              </a:rPr>
              <a:t>Yêu</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cầu</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spc="-10" dirty="0">
              <a:solidFill>
                <a:schemeClr val="tx1"/>
              </a:solidFill>
              <a:latin typeface="+mj-lt"/>
              <a:cs typeface="Arial"/>
            </a:endParaRPr>
          </a:p>
          <a:p>
            <a:pPr marL="355600" marR="241935" indent="-342900">
              <a:spcBef>
                <a:spcPts val="100"/>
              </a:spcBef>
              <a:buFont typeface="Wingdings" panose="05000000000000000000" pitchFamily="2" charset="2"/>
              <a:buChar char="§"/>
            </a:pPr>
            <a:r>
              <a:rPr lang="vi-VN" sz="2100" spc="-10" dirty="0">
                <a:solidFill>
                  <a:schemeClr val="tx1"/>
                </a:solidFill>
                <a:latin typeface="+mj-lt"/>
                <a:cs typeface="Arial"/>
              </a:rPr>
              <a:t>Tài </a:t>
            </a:r>
            <a:r>
              <a:rPr lang="vi-VN" sz="2100" spc="-5" dirty="0">
                <a:solidFill>
                  <a:schemeClr val="tx1"/>
                </a:solidFill>
                <a:latin typeface="+mj-lt"/>
                <a:cs typeface="Arial"/>
              </a:rPr>
              <a:t>liệu phải thống nhất được </a:t>
            </a:r>
            <a:r>
              <a:rPr lang="vi-VN" sz="2100" dirty="0">
                <a:solidFill>
                  <a:schemeClr val="tx1"/>
                </a:solidFill>
                <a:latin typeface="+mj-lt"/>
                <a:cs typeface="Arial"/>
              </a:rPr>
              <a:t>cả </a:t>
            </a:r>
            <a:r>
              <a:rPr lang="vi-VN" sz="2100" spc="-5" dirty="0">
                <a:solidFill>
                  <a:schemeClr val="tx1"/>
                </a:solidFill>
                <a:latin typeface="+mj-lt"/>
                <a:cs typeface="Arial"/>
              </a:rPr>
              <a:t>hai bên  </a:t>
            </a:r>
            <a:r>
              <a:rPr lang="vi-VN" sz="2100" dirty="0">
                <a:solidFill>
                  <a:schemeClr val="tx1"/>
                </a:solidFill>
                <a:latin typeface="+mj-lt"/>
                <a:cs typeface="Arial"/>
              </a:rPr>
              <a:t>khách </a:t>
            </a:r>
            <a:r>
              <a:rPr lang="vi-VN" sz="2100" spc="-5" dirty="0">
                <a:solidFill>
                  <a:schemeClr val="tx1"/>
                </a:solidFill>
                <a:latin typeface="+mj-lt"/>
                <a:cs typeface="Arial"/>
              </a:rPr>
              <a:t>hàng </a:t>
            </a:r>
            <a:r>
              <a:rPr lang="vi-VN" sz="2100" dirty="0">
                <a:solidFill>
                  <a:schemeClr val="tx1"/>
                </a:solidFill>
                <a:latin typeface="+mj-lt"/>
                <a:cs typeface="Arial"/>
              </a:rPr>
              <a:t>và </a:t>
            </a:r>
            <a:r>
              <a:rPr lang="vi-VN" sz="2100" spc="-5" dirty="0">
                <a:solidFill>
                  <a:schemeClr val="tx1"/>
                </a:solidFill>
                <a:latin typeface="+mj-lt"/>
                <a:cs typeface="Arial"/>
              </a:rPr>
              <a:t>đội phát</a:t>
            </a:r>
            <a:r>
              <a:rPr lang="vi-VN" sz="2100" spc="-20" dirty="0">
                <a:solidFill>
                  <a:schemeClr val="tx1"/>
                </a:solidFill>
                <a:latin typeface="+mj-lt"/>
                <a:cs typeface="Arial"/>
              </a:rPr>
              <a:t> </a:t>
            </a:r>
            <a:r>
              <a:rPr lang="vi-VN" sz="2100" spc="-5" dirty="0">
                <a:solidFill>
                  <a:schemeClr val="tx1"/>
                </a:solidFill>
                <a:latin typeface="+mj-lt"/>
                <a:cs typeface="Arial"/>
              </a:rPr>
              <a:t>triển</a:t>
            </a:r>
            <a:endParaRPr lang="vi-VN" sz="2100" dirty="0">
              <a:solidFill>
                <a:schemeClr val="tx1"/>
              </a:solidFill>
              <a:latin typeface="+mj-lt"/>
              <a:cs typeface="Arial"/>
            </a:endParaRPr>
          </a:p>
          <a:p>
            <a:pPr marL="355600" marR="279400" indent="-342900">
              <a:spcBef>
                <a:spcPts val="800"/>
              </a:spcBef>
              <a:buFont typeface="Wingdings" panose="05000000000000000000" pitchFamily="2" charset="2"/>
              <a:buChar char="§"/>
            </a:pPr>
            <a:r>
              <a:rPr lang="vi-VN" sz="2100" spc="-5" dirty="0">
                <a:solidFill>
                  <a:schemeClr val="tx1"/>
                </a:solidFill>
                <a:latin typeface="+mj-lt"/>
                <a:cs typeface="Arial"/>
              </a:rPr>
              <a:t>Khách hàng </a:t>
            </a:r>
            <a:r>
              <a:rPr lang="vi-VN" sz="2100" dirty="0">
                <a:solidFill>
                  <a:schemeClr val="tx1"/>
                </a:solidFill>
                <a:latin typeface="+mj-lt"/>
                <a:cs typeface="Arial"/>
              </a:rPr>
              <a:t>chỉ </a:t>
            </a:r>
            <a:r>
              <a:rPr lang="vi-VN" sz="2100" spc="-5" dirty="0">
                <a:solidFill>
                  <a:schemeClr val="tx1"/>
                </a:solidFill>
                <a:latin typeface="+mj-lt"/>
                <a:cs typeface="Arial"/>
              </a:rPr>
              <a:t>hiểu ngôn ngữ </a:t>
            </a:r>
            <a:r>
              <a:rPr lang="vi-VN" sz="2100" dirty="0">
                <a:solidFill>
                  <a:schemeClr val="tx1"/>
                </a:solidFill>
                <a:latin typeface="+mj-lt"/>
                <a:cs typeface="Arial"/>
              </a:rPr>
              <a:t>tự </a:t>
            </a:r>
            <a:r>
              <a:rPr lang="vi-VN" sz="2100" spc="-5" dirty="0">
                <a:solidFill>
                  <a:schemeClr val="tx1"/>
                </a:solidFill>
                <a:latin typeface="+mj-lt"/>
                <a:cs typeface="Arial"/>
              </a:rPr>
              <a:t>nhiên:  ngôn ngữ </a:t>
            </a:r>
            <a:r>
              <a:rPr lang="vi-VN" sz="2100" dirty="0">
                <a:solidFill>
                  <a:schemeClr val="tx1"/>
                </a:solidFill>
                <a:latin typeface="+mj-lt"/>
                <a:cs typeface="Arial"/>
              </a:rPr>
              <a:t>không chính</a:t>
            </a:r>
            <a:r>
              <a:rPr lang="vi-VN" sz="2100" spc="-15" dirty="0">
                <a:solidFill>
                  <a:schemeClr val="tx1"/>
                </a:solidFill>
                <a:latin typeface="+mj-lt"/>
                <a:cs typeface="Arial"/>
              </a:rPr>
              <a:t> </a:t>
            </a:r>
            <a:r>
              <a:rPr lang="vi-VN" sz="2100" dirty="0">
                <a:solidFill>
                  <a:schemeClr val="tx1"/>
                </a:solidFill>
                <a:latin typeface="+mj-lt"/>
                <a:cs typeface="Arial"/>
              </a:rPr>
              <a:t>xác</a:t>
            </a:r>
          </a:p>
          <a:p>
            <a:pPr marL="355600" marR="5080" indent="-342900">
              <a:spcBef>
                <a:spcPts val="800"/>
              </a:spcBef>
              <a:buFont typeface="Wingdings" panose="05000000000000000000" pitchFamily="2" charset="2"/>
              <a:buChar char="§"/>
            </a:pPr>
            <a:r>
              <a:rPr lang="vi-VN" sz="2100" spc="-10" dirty="0">
                <a:solidFill>
                  <a:schemeClr val="tx1"/>
                </a:solidFill>
                <a:latin typeface="+mj-lt"/>
                <a:cs typeface="Arial"/>
              </a:rPr>
              <a:t>Đội </a:t>
            </a:r>
            <a:r>
              <a:rPr lang="vi-VN" sz="2100" spc="-5" dirty="0">
                <a:solidFill>
                  <a:schemeClr val="tx1"/>
                </a:solidFill>
                <a:latin typeface="+mj-lt"/>
                <a:cs typeface="Arial"/>
              </a:rPr>
              <a:t>phát triển </a:t>
            </a:r>
            <a:r>
              <a:rPr lang="vi-VN" sz="2100" dirty="0">
                <a:solidFill>
                  <a:schemeClr val="tx1"/>
                </a:solidFill>
                <a:latin typeface="+mj-lt"/>
                <a:cs typeface="Arial"/>
              </a:rPr>
              <a:t>chỉ làm </a:t>
            </a:r>
            <a:r>
              <a:rPr lang="vi-VN" sz="2100" spc="-5" dirty="0">
                <a:solidFill>
                  <a:schemeClr val="tx1"/>
                </a:solidFill>
                <a:latin typeface="+mj-lt"/>
                <a:cs typeface="Arial"/>
              </a:rPr>
              <a:t>việc được </a:t>
            </a:r>
            <a:r>
              <a:rPr lang="vi-VN" sz="2100" dirty="0">
                <a:solidFill>
                  <a:schemeClr val="tx1"/>
                </a:solidFill>
                <a:latin typeface="+mj-lt"/>
                <a:cs typeface="Arial"/>
              </a:rPr>
              <a:t>trên </a:t>
            </a:r>
            <a:r>
              <a:rPr lang="vi-VN" sz="2100" spc="-5" dirty="0">
                <a:solidFill>
                  <a:schemeClr val="tx1"/>
                </a:solidFill>
                <a:latin typeface="+mj-lt"/>
                <a:cs typeface="Arial"/>
              </a:rPr>
              <a:t>ngôn  </a:t>
            </a:r>
            <a:r>
              <a:rPr lang="vi-VN" sz="2100" dirty="0">
                <a:solidFill>
                  <a:schemeClr val="tx1"/>
                </a:solidFill>
                <a:latin typeface="+mj-lt"/>
                <a:cs typeface="Arial"/>
              </a:rPr>
              <a:t>ngữ kĩ </a:t>
            </a:r>
            <a:r>
              <a:rPr lang="vi-VN" sz="2100" spc="-5" dirty="0">
                <a:solidFill>
                  <a:schemeClr val="tx1"/>
                </a:solidFill>
                <a:latin typeface="+mj-lt"/>
                <a:cs typeface="Arial"/>
              </a:rPr>
              <a:t>thuật: </a:t>
            </a:r>
            <a:r>
              <a:rPr lang="vi-VN" sz="2100" dirty="0">
                <a:solidFill>
                  <a:schemeClr val="tx1"/>
                </a:solidFill>
                <a:latin typeface="+mj-lt"/>
                <a:cs typeface="Arial"/>
              </a:rPr>
              <a:t>chính xác và khoa</a:t>
            </a:r>
            <a:r>
              <a:rPr lang="vi-VN" sz="2100" spc="-45" dirty="0">
                <a:solidFill>
                  <a:schemeClr val="tx1"/>
                </a:solidFill>
                <a:latin typeface="+mj-lt"/>
                <a:cs typeface="Arial"/>
              </a:rPr>
              <a:t> </a:t>
            </a:r>
            <a:r>
              <a:rPr lang="vi-VN" sz="2100" spc="-5" dirty="0">
                <a:solidFill>
                  <a:schemeClr val="tx1"/>
                </a:solidFill>
                <a:latin typeface="+mj-lt"/>
                <a:cs typeface="Arial"/>
              </a:rPr>
              <a:t>học</a:t>
            </a:r>
            <a:endParaRPr lang="vi-VN" sz="2100" dirty="0">
              <a:solidFill>
                <a:schemeClr val="tx1"/>
              </a:solidFill>
              <a:latin typeface="+mj-lt"/>
              <a:cs typeface="Arial"/>
            </a:endParaRPr>
          </a:p>
          <a:p>
            <a:pPr marL="12700" marR="5080">
              <a:lnSpc>
                <a:spcPct val="123800"/>
              </a:lnSpc>
              <a:spcBef>
                <a:spcPts val="100"/>
              </a:spcBef>
            </a:pPr>
            <a:r>
              <a:rPr lang="en-US" sz="2100" dirty="0">
                <a:solidFill>
                  <a:schemeClr val="tx1"/>
                </a:solidFill>
                <a:latin typeface="Arial"/>
                <a:cs typeface="Arial"/>
              </a:rPr>
              <a:t>→ </a:t>
            </a:r>
            <a:r>
              <a:rPr lang="en-US" sz="2100" spc="-10" dirty="0" err="1">
                <a:solidFill>
                  <a:schemeClr val="tx1"/>
                </a:solidFill>
                <a:latin typeface="Arial"/>
                <a:cs typeface="Arial"/>
              </a:rPr>
              <a:t>Tạo</a:t>
            </a:r>
            <a:r>
              <a:rPr lang="en-US" sz="2100" spc="-10" dirty="0">
                <a:solidFill>
                  <a:schemeClr val="tx1"/>
                </a:solidFill>
                <a:latin typeface="Arial"/>
                <a:cs typeface="Arial"/>
              </a:rPr>
              <a:t> </a:t>
            </a:r>
            <a:r>
              <a:rPr lang="en-US" sz="2100" dirty="0">
                <a:solidFill>
                  <a:schemeClr val="tx1"/>
                </a:solidFill>
                <a:latin typeface="Arial"/>
                <a:cs typeface="Arial"/>
              </a:rPr>
              <a:t>ra </a:t>
            </a:r>
            <a:r>
              <a:rPr lang="en-US" sz="2100" spc="-5" dirty="0" err="1">
                <a:solidFill>
                  <a:schemeClr val="tx1"/>
                </a:solidFill>
                <a:latin typeface="Arial"/>
                <a:cs typeface="Arial"/>
              </a:rPr>
              <a:t>hai</a:t>
            </a:r>
            <a:r>
              <a:rPr lang="en-US" sz="2100" spc="-5" dirty="0">
                <a:solidFill>
                  <a:schemeClr val="tx1"/>
                </a:solidFill>
                <a:latin typeface="Arial"/>
                <a:cs typeface="Arial"/>
              </a:rPr>
              <a:t> </a:t>
            </a:r>
            <a:r>
              <a:rPr lang="en-US" sz="2100" spc="-5" dirty="0" err="1">
                <a:solidFill>
                  <a:schemeClr val="tx1"/>
                </a:solidFill>
                <a:latin typeface="Arial"/>
                <a:cs typeface="Arial"/>
              </a:rPr>
              <a:t>loại</a:t>
            </a:r>
            <a:r>
              <a:rPr lang="en-US" sz="2100" spc="-5" dirty="0">
                <a:solidFill>
                  <a:schemeClr val="tx1"/>
                </a:solidFill>
                <a:latin typeface="Arial"/>
                <a:cs typeface="Arial"/>
              </a:rPr>
              <a:t> </a:t>
            </a:r>
            <a:r>
              <a:rPr lang="en-US" sz="2100" spc="-5" dirty="0" err="1">
                <a:solidFill>
                  <a:schemeClr val="tx1"/>
                </a:solidFill>
                <a:latin typeface="Arial"/>
                <a:cs typeface="Arial"/>
              </a:rPr>
              <a:t>tài</a:t>
            </a:r>
            <a:r>
              <a:rPr lang="en-US" sz="2100" spc="-5" dirty="0">
                <a:solidFill>
                  <a:schemeClr val="tx1"/>
                </a:solidFill>
                <a:latin typeface="Arial"/>
                <a:cs typeface="Arial"/>
              </a:rPr>
              <a:t> </a:t>
            </a:r>
            <a:r>
              <a:rPr lang="en-US" sz="2100" spc="-5" dirty="0" err="1">
                <a:solidFill>
                  <a:schemeClr val="tx1"/>
                </a:solidFill>
                <a:latin typeface="Arial"/>
                <a:cs typeface="Arial"/>
              </a:rPr>
              <a:t>liệu</a:t>
            </a:r>
            <a:r>
              <a:rPr lang="en-US" sz="2100" spc="-5" dirty="0">
                <a:solidFill>
                  <a:schemeClr val="tx1"/>
                </a:solidFill>
                <a:latin typeface="Arial"/>
                <a:cs typeface="Arial"/>
              </a:rPr>
              <a:t> </a:t>
            </a:r>
            <a:r>
              <a:rPr lang="en-US" sz="2100" spc="-5" dirty="0" err="1">
                <a:solidFill>
                  <a:schemeClr val="tx1"/>
                </a:solidFill>
                <a:latin typeface="Arial"/>
                <a:cs typeface="Arial"/>
              </a:rPr>
              <a:t>đặc</a:t>
            </a:r>
            <a:r>
              <a:rPr lang="en-US" sz="2100" spc="-5" dirty="0">
                <a:solidFill>
                  <a:schemeClr val="tx1"/>
                </a:solidFill>
                <a:latin typeface="Arial"/>
                <a:cs typeface="Arial"/>
              </a:rPr>
              <a:t> </a:t>
            </a:r>
            <a:r>
              <a:rPr lang="en-US" sz="2100" spc="-5" dirty="0" err="1">
                <a:solidFill>
                  <a:schemeClr val="tx1"/>
                </a:solidFill>
                <a:latin typeface="Arial"/>
                <a:cs typeface="Arial"/>
              </a:rPr>
              <a:t>tả</a:t>
            </a:r>
            <a:r>
              <a:rPr lang="en-US" sz="2100" spc="-5" dirty="0">
                <a:solidFill>
                  <a:schemeClr val="tx1"/>
                </a:solidFill>
                <a:latin typeface="Arial"/>
                <a:cs typeface="Arial"/>
              </a:rPr>
              <a:t>: </a:t>
            </a:r>
            <a:r>
              <a:rPr lang="en-US" sz="2100" spc="-5" dirty="0" err="1">
                <a:solidFill>
                  <a:schemeClr val="tx1"/>
                </a:solidFill>
                <a:latin typeface="Arial"/>
                <a:cs typeface="Arial"/>
              </a:rPr>
              <a:t>bằng</a:t>
            </a:r>
            <a:r>
              <a:rPr lang="en-US" sz="2100" spc="-5" dirty="0">
                <a:solidFill>
                  <a:schemeClr val="tx1"/>
                </a:solidFill>
                <a:latin typeface="Arial"/>
                <a:cs typeface="Arial"/>
              </a:rPr>
              <a:t> </a:t>
            </a:r>
            <a:r>
              <a:rPr lang="en-US" sz="2100" spc="-5" dirty="0" err="1">
                <a:solidFill>
                  <a:schemeClr val="tx1"/>
                </a:solidFill>
                <a:latin typeface="Arial"/>
                <a:cs typeface="Arial"/>
              </a:rPr>
              <a:t>ngôn</a:t>
            </a:r>
            <a:r>
              <a:rPr lang="en-US" sz="2100" spc="-5" dirty="0">
                <a:solidFill>
                  <a:schemeClr val="tx1"/>
                </a:solidFill>
                <a:latin typeface="Arial"/>
                <a:cs typeface="Arial"/>
              </a:rPr>
              <a:t> </a:t>
            </a:r>
            <a:r>
              <a:rPr lang="en-US" sz="2100" dirty="0" err="1">
                <a:solidFill>
                  <a:schemeClr val="tx1"/>
                </a:solidFill>
                <a:latin typeface="Arial"/>
                <a:cs typeface="Arial"/>
              </a:rPr>
              <a:t>ngữ</a:t>
            </a:r>
            <a:r>
              <a:rPr lang="en-US" sz="2100" dirty="0">
                <a:solidFill>
                  <a:schemeClr val="tx1"/>
                </a:solidFill>
                <a:latin typeface="Arial"/>
                <a:cs typeface="Arial"/>
              </a:rPr>
              <a:t> </a:t>
            </a:r>
            <a:r>
              <a:rPr lang="en-US" sz="2100" dirty="0" err="1">
                <a:solidFill>
                  <a:schemeClr val="tx1"/>
                </a:solidFill>
                <a:latin typeface="Arial"/>
                <a:cs typeface="Arial"/>
              </a:rPr>
              <a:t>tự</a:t>
            </a:r>
            <a:r>
              <a:rPr lang="en-US" sz="2100" dirty="0">
                <a:solidFill>
                  <a:schemeClr val="tx1"/>
                </a:solidFill>
                <a:latin typeface="Arial"/>
                <a:cs typeface="Arial"/>
              </a:rPr>
              <a:t> </a:t>
            </a:r>
            <a:r>
              <a:rPr lang="en-US" sz="2100" spc="-5" dirty="0" err="1">
                <a:solidFill>
                  <a:schemeClr val="tx1"/>
                </a:solidFill>
                <a:latin typeface="Arial"/>
                <a:cs typeface="Arial"/>
              </a:rPr>
              <a:t>nhiên</a:t>
            </a:r>
            <a:r>
              <a:rPr lang="en-US" sz="2100" spc="-5" dirty="0">
                <a:solidFill>
                  <a:schemeClr val="tx1"/>
                </a:solidFill>
                <a:latin typeface="Arial"/>
                <a:cs typeface="Arial"/>
              </a:rPr>
              <a:t> </a:t>
            </a:r>
            <a:r>
              <a:rPr lang="en-US" sz="2100" dirty="0" err="1">
                <a:solidFill>
                  <a:schemeClr val="tx1"/>
                </a:solidFill>
                <a:latin typeface="Arial"/>
                <a:cs typeface="Arial"/>
              </a:rPr>
              <a:t>và</a:t>
            </a:r>
            <a:r>
              <a:rPr lang="en-US" sz="2100" dirty="0">
                <a:solidFill>
                  <a:schemeClr val="tx1"/>
                </a:solidFill>
                <a:latin typeface="Arial"/>
                <a:cs typeface="Arial"/>
              </a:rPr>
              <a:t> </a:t>
            </a:r>
            <a:r>
              <a:rPr lang="en-US" sz="2100" spc="-5" dirty="0" err="1">
                <a:solidFill>
                  <a:schemeClr val="tx1"/>
                </a:solidFill>
                <a:latin typeface="Arial"/>
                <a:cs typeface="Arial"/>
              </a:rPr>
              <a:t>bằng</a:t>
            </a:r>
            <a:r>
              <a:rPr lang="en-US" sz="2100" spc="-5" dirty="0">
                <a:solidFill>
                  <a:schemeClr val="tx1"/>
                </a:solidFill>
                <a:latin typeface="Arial"/>
                <a:cs typeface="Arial"/>
              </a:rPr>
              <a:t> </a:t>
            </a:r>
            <a:r>
              <a:rPr lang="en-US" sz="2100" spc="-5" dirty="0" err="1">
                <a:solidFill>
                  <a:schemeClr val="tx1"/>
                </a:solidFill>
                <a:latin typeface="Arial"/>
                <a:cs typeface="Arial"/>
              </a:rPr>
              <a:t>ngôn</a:t>
            </a:r>
            <a:r>
              <a:rPr lang="en-US" sz="2100" spc="-5" dirty="0">
                <a:solidFill>
                  <a:schemeClr val="tx1"/>
                </a:solidFill>
                <a:latin typeface="Arial"/>
                <a:cs typeface="Arial"/>
              </a:rPr>
              <a:t> </a:t>
            </a:r>
            <a:r>
              <a:rPr lang="en-US" sz="2100" spc="-5" dirty="0" err="1">
                <a:solidFill>
                  <a:schemeClr val="tx1"/>
                </a:solidFill>
                <a:latin typeface="Arial"/>
                <a:cs typeface="Arial"/>
              </a:rPr>
              <a:t>ngữ</a:t>
            </a:r>
            <a:r>
              <a:rPr lang="en-US" sz="2100" spc="-5" dirty="0">
                <a:solidFill>
                  <a:schemeClr val="tx1"/>
                </a:solidFill>
                <a:latin typeface="Arial"/>
                <a:cs typeface="Arial"/>
              </a:rPr>
              <a:t> </a:t>
            </a:r>
            <a:r>
              <a:rPr lang="en-US" sz="2100" dirty="0" err="1">
                <a:solidFill>
                  <a:schemeClr val="tx1"/>
                </a:solidFill>
                <a:latin typeface="Arial"/>
                <a:cs typeface="Arial"/>
              </a:rPr>
              <a:t>kĩ</a:t>
            </a:r>
            <a:r>
              <a:rPr lang="en-US" sz="2100" spc="-85" dirty="0">
                <a:solidFill>
                  <a:schemeClr val="tx1"/>
                </a:solidFill>
                <a:latin typeface="Arial"/>
                <a:cs typeface="Arial"/>
              </a:rPr>
              <a:t> </a:t>
            </a:r>
            <a:r>
              <a:rPr lang="en-US" sz="2100" spc="-5" dirty="0" err="1">
                <a:solidFill>
                  <a:schemeClr val="tx1"/>
                </a:solidFill>
                <a:latin typeface="Arial"/>
                <a:cs typeface="Arial"/>
              </a:rPr>
              <a:t>thuật</a:t>
            </a:r>
            <a:endParaRPr lang="en-US" sz="2100" spc="-5" dirty="0">
              <a:solidFill>
                <a:schemeClr val="tx1"/>
              </a:solidFill>
              <a:latin typeface="Arial"/>
              <a:cs typeface="Arial"/>
            </a:endParaRPr>
          </a:p>
          <a:p>
            <a:pPr marL="12700" marR="5080">
              <a:lnSpc>
                <a:spcPct val="123800"/>
              </a:lnSpc>
              <a:spcBef>
                <a:spcPts val="100"/>
              </a:spcBef>
            </a:pPr>
            <a:r>
              <a:rPr lang="en-US" sz="2100" dirty="0">
                <a:solidFill>
                  <a:schemeClr val="tx1"/>
                </a:solidFill>
                <a:latin typeface="Arial"/>
                <a:cs typeface="Arial"/>
              </a:rPr>
              <a:t>→ </a:t>
            </a:r>
            <a:r>
              <a:rPr lang="en-US" sz="2100" spc="-10" dirty="0" err="1">
                <a:solidFill>
                  <a:schemeClr val="tx1"/>
                </a:solidFill>
                <a:latin typeface="Arial"/>
                <a:cs typeface="Arial"/>
              </a:rPr>
              <a:t>Tại</a:t>
            </a:r>
            <a:r>
              <a:rPr lang="en-US" sz="2100" spc="-10" dirty="0">
                <a:solidFill>
                  <a:schemeClr val="tx1"/>
                </a:solidFill>
                <a:latin typeface="Arial"/>
                <a:cs typeface="Arial"/>
              </a:rPr>
              <a:t> </a:t>
            </a:r>
            <a:r>
              <a:rPr lang="en-US" sz="2100" spc="-10" dirty="0" err="1">
                <a:solidFill>
                  <a:schemeClr val="tx1"/>
                </a:solidFill>
                <a:latin typeface="Arial"/>
                <a:cs typeface="Arial"/>
              </a:rPr>
              <a:t>sao</a:t>
            </a:r>
            <a:r>
              <a:rPr lang="en-US" sz="2100" spc="-10" dirty="0">
                <a:solidFill>
                  <a:schemeClr val="tx1"/>
                </a:solidFill>
                <a:latin typeface="Arial"/>
                <a:cs typeface="Arial"/>
              </a:rPr>
              <a:t> </a:t>
            </a:r>
            <a:r>
              <a:rPr lang="en-US" sz="2100" spc="-10" dirty="0" err="1">
                <a:solidFill>
                  <a:schemeClr val="tx1"/>
                </a:solidFill>
                <a:latin typeface="Arial"/>
                <a:cs typeface="Arial"/>
              </a:rPr>
              <a:t>việc</a:t>
            </a:r>
            <a:r>
              <a:rPr lang="en-US" sz="2100" spc="-10" dirty="0">
                <a:solidFill>
                  <a:schemeClr val="tx1"/>
                </a:solidFill>
                <a:latin typeface="Arial"/>
                <a:cs typeface="Arial"/>
              </a:rPr>
              <a:t> </a:t>
            </a:r>
            <a:r>
              <a:rPr lang="en-US" sz="2100" spc="-10" dirty="0" err="1">
                <a:solidFill>
                  <a:schemeClr val="tx1"/>
                </a:solidFill>
                <a:latin typeface="Arial"/>
                <a:cs typeface="Arial"/>
              </a:rPr>
              <a:t>làm</a:t>
            </a:r>
            <a:r>
              <a:rPr lang="en-US" sz="2100" spc="-10" dirty="0">
                <a:solidFill>
                  <a:schemeClr val="tx1"/>
                </a:solidFill>
                <a:latin typeface="Arial"/>
                <a:cs typeface="Arial"/>
              </a:rPr>
              <a:t> </a:t>
            </a:r>
            <a:r>
              <a:rPr lang="en-US" sz="2100" spc="-10" dirty="0" err="1">
                <a:solidFill>
                  <a:schemeClr val="tx1"/>
                </a:solidFill>
                <a:latin typeface="Arial"/>
                <a:cs typeface="Arial"/>
              </a:rPr>
              <a:t>tài</a:t>
            </a:r>
            <a:r>
              <a:rPr lang="en-US" sz="2100" spc="-10" dirty="0">
                <a:solidFill>
                  <a:schemeClr val="tx1"/>
                </a:solidFill>
                <a:latin typeface="Arial"/>
                <a:cs typeface="Arial"/>
              </a:rPr>
              <a:t> </a:t>
            </a:r>
            <a:r>
              <a:rPr lang="en-US" sz="2100" spc="-10" dirty="0" err="1">
                <a:solidFill>
                  <a:schemeClr val="tx1"/>
                </a:solidFill>
                <a:latin typeface="Arial"/>
                <a:cs typeface="Arial"/>
              </a:rPr>
              <a:t>liệu</a:t>
            </a:r>
            <a:r>
              <a:rPr lang="en-US" sz="2100" spc="-10" dirty="0">
                <a:solidFill>
                  <a:schemeClr val="tx1"/>
                </a:solidFill>
                <a:latin typeface="Arial"/>
                <a:cs typeface="Arial"/>
              </a:rPr>
              <a:t> </a:t>
            </a:r>
            <a:r>
              <a:rPr lang="en-US" sz="2100" spc="-10" dirty="0" err="1">
                <a:solidFill>
                  <a:schemeClr val="tx1"/>
                </a:solidFill>
                <a:latin typeface="Arial"/>
                <a:cs typeface="Arial"/>
              </a:rPr>
              <a:t>đặc</a:t>
            </a:r>
            <a:r>
              <a:rPr lang="en-US" sz="2100" spc="-10" dirty="0">
                <a:solidFill>
                  <a:schemeClr val="tx1"/>
                </a:solidFill>
                <a:latin typeface="Arial"/>
                <a:cs typeface="Arial"/>
              </a:rPr>
              <a:t> </a:t>
            </a:r>
            <a:r>
              <a:rPr lang="en-US" sz="2100" spc="-10" dirty="0" err="1">
                <a:solidFill>
                  <a:schemeClr val="tx1"/>
                </a:solidFill>
                <a:latin typeface="Arial"/>
                <a:cs typeface="Arial"/>
              </a:rPr>
              <a:t>tả</a:t>
            </a:r>
            <a:r>
              <a:rPr lang="en-US" sz="2100" spc="-10" dirty="0">
                <a:solidFill>
                  <a:schemeClr val="tx1"/>
                </a:solidFill>
                <a:latin typeface="Arial"/>
                <a:cs typeface="Arial"/>
              </a:rPr>
              <a:t> </a:t>
            </a:r>
            <a:r>
              <a:rPr lang="en-US" sz="2100" spc="-10" dirty="0" err="1">
                <a:solidFill>
                  <a:schemeClr val="tx1"/>
                </a:solidFill>
                <a:latin typeface="Arial"/>
                <a:cs typeface="Arial"/>
              </a:rPr>
              <a:t>lại</a:t>
            </a:r>
            <a:r>
              <a:rPr lang="en-US" sz="2100" spc="-10" dirty="0">
                <a:solidFill>
                  <a:schemeClr val="tx1"/>
                </a:solidFill>
                <a:latin typeface="Arial"/>
                <a:cs typeface="Arial"/>
              </a:rPr>
              <a:t> </a:t>
            </a:r>
            <a:r>
              <a:rPr lang="en-US" sz="2100" spc="-10" dirty="0" err="1">
                <a:solidFill>
                  <a:schemeClr val="tx1"/>
                </a:solidFill>
                <a:latin typeface="Arial"/>
                <a:cs typeface="Arial"/>
              </a:rPr>
              <a:t>quan</a:t>
            </a:r>
            <a:r>
              <a:rPr lang="en-US" sz="2100" spc="-10" dirty="0">
                <a:solidFill>
                  <a:schemeClr val="tx1"/>
                </a:solidFill>
                <a:latin typeface="Arial"/>
                <a:cs typeface="Arial"/>
              </a:rPr>
              <a:t> </a:t>
            </a:r>
            <a:r>
              <a:rPr lang="en-US" sz="2100" spc="-10" dirty="0" err="1">
                <a:solidFill>
                  <a:schemeClr val="tx1"/>
                </a:solidFill>
                <a:latin typeface="Arial"/>
                <a:cs typeface="Arial"/>
              </a:rPr>
              <a:t>trọng</a:t>
            </a:r>
            <a:r>
              <a:rPr lang="en-US" sz="2100" spc="-10" dirty="0">
                <a:solidFill>
                  <a:schemeClr val="tx1"/>
                </a:solidFill>
                <a:latin typeface="Arial"/>
                <a:cs typeface="Arial"/>
              </a:rPr>
              <a:t>?</a:t>
            </a:r>
          </a:p>
          <a:p>
            <a:pPr marL="12700" marR="5080">
              <a:lnSpc>
                <a:spcPct val="123800"/>
              </a:lnSpc>
              <a:spcBef>
                <a:spcPts val="100"/>
              </a:spcBef>
            </a:pPr>
            <a:endParaRPr lang="en-US" sz="2100" dirty="0">
              <a:solidFill>
                <a:schemeClr val="tx1"/>
              </a:solidFill>
              <a:latin typeface="Arial"/>
              <a:cs typeface="Arial"/>
            </a:endParaRPr>
          </a:p>
          <a:p>
            <a:pPr marL="355600" marR="5080" indent="-342900">
              <a:lnSpc>
                <a:spcPct val="123800"/>
              </a:lnSpc>
              <a:spcBef>
                <a:spcPts val="100"/>
              </a:spcBef>
              <a:buFont typeface="Wingdings" panose="05000000000000000000" pitchFamily="2" charset="2"/>
              <a:buChar char="§"/>
            </a:pPr>
            <a:endParaRPr lang="en-US" sz="2100" dirty="0">
              <a:solidFill>
                <a:schemeClr val="tx1"/>
              </a:solidFill>
              <a:latin typeface="+mj-lt"/>
              <a:cs typeface="Arial"/>
            </a:endParaRPr>
          </a:p>
        </p:txBody>
      </p:sp>
    </p:spTree>
    <p:extLst>
      <p:ext uri="{BB962C8B-B14F-4D97-AF65-F5344CB8AC3E}">
        <p14:creationId xmlns:p14="http://schemas.microsoft.com/office/powerpoint/2010/main" val="6953949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52530" y="1201392"/>
            <a:ext cx="9162222" cy="4692650"/>
          </a:xfrm>
        </p:spPr>
        <p:txBody>
          <a:bodyPr>
            <a:noAutofit/>
          </a:bodyPr>
          <a:lstStyle/>
          <a:p>
            <a:pPr marR="0" algn="ctr">
              <a:spcBef>
                <a:spcPts val="0"/>
              </a:spcBef>
              <a:spcAft>
                <a:spcPts val="0"/>
              </a:spcAft>
            </a:pPr>
            <a:r>
              <a:rPr lang="en-US" b="1" kern="50" dirty="0">
                <a:solidFill>
                  <a:schemeClr val="tx1"/>
                </a:solidFill>
                <a:effectLst/>
                <a:latin typeface="+mj-lt"/>
                <a:ea typeface="SimSun" panose="02010600030101010101" pitchFamily="2" charset="-122"/>
                <a:cs typeface="Tahoma" panose="020B0604030504040204" pitchFamily="34" charset="0"/>
              </a:rPr>
              <a:t>Workflow </a:t>
            </a:r>
            <a:r>
              <a:rPr lang="en-US" b="1" kern="50" dirty="0" err="1">
                <a:solidFill>
                  <a:schemeClr val="tx1"/>
                </a:solidFill>
                <a:effectLst/>
                <a:latin typeface="+mj-lt"/>
                <a:ea typeface="SimSun" panose="02010600030101010101" pitchFamily="2" charset="-122"/>
                <a:cs typeface="Tahoma" panose="020B0604030504040204" pitchFamily="34" charset="0"/>
              </a:rPr>
              <a:t>phân</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tích</a:t>
            </a:r>
            <a:endParaRPr lang="en-US"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b="1" kern="50" dirty="0" err="1">
                <a:solidFill>
                  <a:schemeClr val="tx1"/>
                </a:solidFill>
                <a:latin typeface="+mj-lt"/>
                <a:ea typeface="SimSun" panose="02010600030101010101" pitchFamily="2" charset="-122"/>
                <a:cs typeface="Tahoma" panose="020B0604030504040204" pitchFamily="34" charset="0"/>
              </a:rPr>
              <a:t>Kết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quả</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cần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đạt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được</a:t>
            </a:r>
            <a:r>
              <a:rPr lang="en-US" b="1" kern="50" dirty="0">
                <a:solidFill>
                  <a:schemeClr val="tx1"/>
                </a:solidFill>
                <a:latin typeface="+mj-lt"/>
                <a:ea typeface="SimSun" panose="02010600030101010101" pitchFamily="2" charset="-122"/>
                <a:cs typeface="Tahoma" panose="020B0604030504040204" pitchFamily="34" charset="0"/>
              </a:rPr>
              <a:t>:</a:t>
            </a:r>
            <a:endParaRPr lang="en-US" b="1" kern="50" spc="-10" dirty="0">
              <a:solidFill>
                <a:schemeClr val="tx1"/>
              </a:solidFill>
              <a:latin typeface="+mj-lt"/>
              <a:ea typeface="SimSun" panose="02010600030101010101" pitchFamily="2" charset="-122"/>
              <a:cs typeface="Arial"/>
            </a:endParaRPr>
          </a:p>
          <a:p>
            <a:pPr marL="342900" indent="-342900">
              <a:buFont typeface="Wingdings" panose="05000000000000000000" pitchFamily="2" charset="2"/>
              <a:buChar char="§"/>
            </a:pPr>
            <a:r>
              <a:rPr lang="en-US" spc="-10" dirty="0" err="1">
                <a:solidFill>
                  <a:schemeClr val="tx1"/>
                </a:solidFill>
                <a:latin typeface="+mj-lt"/>
                <a:cs typeface="Arial"/>
              </a:rPr>
              <a:t>Tài</a:t>
            </a:r>
            <a:r>
              <a:rPr lang="en-US" spc="-10" dirty="0">
                <a:solidFill>
                  <a:schemeClr val="tx1"/>
                </a:solidFill>
                <a:latin typeface="+mj-lt"/>
                <a:cs typeface="Arial"/>
              </a:rPr>
              <a:t> </a:t>
            </a:r>
            <a:r>
              <a:rPr lang="en-US" spc="-5" dirty="0" err="1">
                <a:solidFill>
                  <a:schemeClr val="tx1"/>
                </a:solidFill>
                <a:latin typeface="+mj-lt"/>
                <a:cs typeface="Arial"/>
              </a:rPr>
              <a:t>liệu</a:t>
            </a:r>
            <a:r>
              <a:rPr lang="en-US" spc="-5" dirty="0">
                <a:solidFill>
                  <a:schemeClr val="tx1"/>
                </a:solidFill>
                <a:latin typeface="+mj-lt"/>
                <a:cs typeface="Arial"/>
              </a:rPr>
              <a:t> </a:t>
            </a:r>
            <a:r>
              <a:rPr lang="en-US" spc="-5" dirty="0" err="1">
                <a:solidFill>
                  <a:schemeClr val="tx1"/>
                </a:solidFill>
                <a:latin typeface="+mj-lt"/>
                <a:cs typeface="Arial"/>
              </a:rPr>
              <a:t>đặc</a:t>
            </a:r>
            <a:r>
              <a:rPr lang="en-US" spc="-5" dirty="0">
                <a:solidFill>
                  <a:schemeClr val="tx1"/>
                </a:solidFill>
                <a:latin typeface="+mj-lt"/>
                <a:cs typeface="Arial"/>
              </a:rPr>
              <a:t> </a:t>
            </a:r>
            <a:r>
              <a:rPr lang="en-US" dirty="0" err="1">
                <a:solidFill>
                  <a:schemeClr val="tx1"/>
                </a:solidFill>
                <a:latin typeface="+mj-lt"/>
                <a:cs typeface="Arial"/>
              </a:rPr>
              <a:t>tả</a:t>
            </a:r>
            <a:r>
              <a:rPr lang="en-US" dirty="0">
                <a:solidFill>
                  <a:schemeClr val="tx1"/>
                </a:solidFill>
                <a:latin typeface="+mj-lt"/>
                <a:cs typeface="Arial"/>
              </a:rPr>
              <a:t> </a:t>
            </a:r>
            <a:r>
              <a:rPr lang="en-US" spc="-5" dirty="0" err="1">
                <a:solidFill>
                  <a:schemeClr val="tx1"/>
                </a:solidFill>
                <a:latin typeface="+mj-lt"/>
                <a:cs typeface="Arial"/>
              </a:rPr>
              <a:t>đúng</a:t>
            </a:r>
            <a:r>
              <a:rPr lang="en-US" spc="-5" dirty="0">
                <a:solidFill>
                  <a:schemeClr val="tx1"/>
                </a:solidFill>
                <a:latin typeface="+mj-lt"/>
                <a:cs typeface="Arial"/>
              </a:rPr>
              <a:t> </a:t>
            </a:r>
            <a:r>
              <a:rPr lang="en-US" dirty="0" err="1">
                <a:solidFill>
                  <a:schemeClr val="tx1"/>
                </a:solidFill>
                <a:latin typeface="+mj-lt"/>
                <a:cs typeface="Arial"/>
              </a:rPr>
              <a:t>yêu</a:t>
            </a:r>
            <a:r>
              <a:rPr lang="en-US" dirty="0">
                <a:solidFill>
                  <a:schemeClr val="tx1"/>
                </a:solidFill>
                <a:latin typeface="+mj-lt"/>
                <a:cs typeface="Arial"/>
              </a:rPr>
              <a:t> </a:t>
            </a:r>
            <a:r>
              <a:rPr lang="en-US" dirty="0" err="1">
                <a:solidFill>
                  <a:schemeClr val="tx1"/>
                </a:solidFill>
                <a:latin typeface="+mj-lt"/>
                <a:cs typeface="Arial"/>
              </a:rPr>
              <a:t>cầu</a:t>
            </a:r>
            <a:r>
              <a:rPr lang="en-US" dirty="0">
                <a:solidFill>
                  <a:schemeClr val="tx1"/>
                </a:solidFill>
                <a:latin typeface="+mj-lt"/>
                <a:cs typeface="Arial"/>
              </a:rPr>
              <a:t> </a:t>
            </a:r>
            <a:r>
              <a:rPr lang="en-US" dirty="0" err="1">
                <a:solidFill>
                  <a:schemeClr val="tx1"/>
                </a:solidFill>
                <a:latin typeface="+mj-lt"/>
                <a:cs typeface="Arial"/>
              </a:rPr>
              <a:t>của</a:t>
            </a:r>
            <a:r>
              <a:rPr lang="en-US" dirty="0">
                <a:solidFill>
                  <a:schemeClr val="tx1"/>
                </a:solidFill>
                <a:latin typeface="+mj-lt"/>
                <a:cs typeface="Arial"/>
              </a:rPr>
              <a:t> </a:t>
            </a:r>
            <a:r>
              <a:rPr lang="en-US" dirty="0" err="1">
                <a:solidFill>
                  <a:schemeClr val="tx1"/>
                </a:solidFill>
                <a:latin typeface="+mj-lt"/>
                <a:cs typeface="Arial"/>
              </a:rPr>
              <a:t>khách</a:t>
            </a:r>
            <a:r>
              <a:rPr lang="en-US" dirty="0">
                <a:solidFill>
                  <a:schemeClr val="tx1"/>
                </a:solidFill>
                <a:latin typeface="+mj-lt"/>
                <a:cs typeface="Arial"/>
              </a:rPr>
              <a:t> </a:t>
            </a:r>
            <a:r>
              <a:rPr lang="en-US" spc="-5" dirty="0" err="1">
                <a:solidFill>
                  <a:schemeClr val="tx1"/>
                </a:solidFill>
                <a:latin typeface="+mj-lt"/>
                <a:cs typeface="Arial"/>
              </a:rPr>
              <a:t>hàng</a:t>
            </a:r>
            <a:r>
              <a:rPr lang="en-US" spc="-5" dirty="0">
                <a:solidFill>
                  <a:schemeClr val="tx1"/>
                </a:solidFill>
                <a:latin typeface="+mj-lt"/>
                <a:cs typeface="Arial"/>
              </a:rPr>
              <a:t>. </a:t>
            </a:r>
            <a:r>
              <a:rPr lang="vi-VN" spc="-5" dirty="0">
                <a:solidFill>
                  <a:schemeClr val="tx1"/>
                </a:solidFill>
                <a:latin typeface="+mj-lt"/>
                <a:cs typeface="Arial"/>
              </a:rPr>
              <a:t>Yêu </a:t>
            </a:r>
            <a:r>
              <a:rPr lang="vi-VN" dirty="0">
                <a:solidFill>
                  <a:schemeClr val="tx1"/>
                </a:solidFill>
                <a:latin typeface="+mj-lt"/>
                <a:cs typeface="Arial"/>
              </a:rPr>
              <a:t>cầu về </a:t>
            </a:r>
            <a:r>
              <a:rPr lang="vi-VN" spc="-5" dirty="0">
                <a:solidFill>
                  <a:schemeClr val="tx1"/>
                </a:solidFill>
                <a:latin typeface="+mj-lt"/>
                <a:cs typeface="Arial"/>
              </a:rPr>
              <a:t>tài liệu </a:t>
            </a:r>
            <a:r>
              <a:rPr lang="vi-VN" dirty="0">
                <a:solidFill>
                  <a:schemeClr val="tx1"/>
                </a:solidFill>
                <a:latin typeface="+mj-lt"/>
                <a:cs typeface="Arial"/>
              </a:rPr>
              <a:t>không</a:t>
            </a:r>
            <a:r>
              <a:rPr lang="vi-VN" spc="-25" dirty="0">
                <a:solidFill>
                  <a:schemeClr val="tx1"/>
                </a:solidFill>
                <a:latin typeface="+mj-lt"/>
                <a:cs typeface="Arial"/>
              </a:rPr>
              <a:t> </a:t>
            </a:r>
            <a:r>
              <a:rPr lang="vi-VN" spc="-5" dirty="0">
                <a:solidFill>
                  <a:schemeClr val="tx1"/>
                </a:solidFill>
                <a:latin typeface="+mj-lt"/>
                <a:cs typeface="Arial"/>
              </a:rPr>
              <a:t>được:</a:t>
            </a:r>
            <a:endParaRPr lang="en-US" spc="-5" dirty="0">
              <a:solidFill>
                <a:schemeClr val="tx1"/>
              </a:solidFill>
              <a:latin typeface="+mj-lt"/>
              <a:cs typeface="Arial"/>
            </a:endParaRPr>
          </a:p>
          <a:p>
            <a:pPr marL="1028700" lvl="1" indent="-342900" algn="just">
              <a:lnSpc>
                <a:spcPct val="120000"/>
              </a:lnSpc>
              <a:spcBef>
                <a:spcPts val="0"/>
              </a:spcBef>
              <a:buFont typeface="Wingdings" panose="05000000000000000000" pitchFamily="2" charset="2"/>
              <a:buChar char="Ø"/>
              <a:tabLst>
                <a:tab pos="914400" algn="l"/>
              </a:tabLst>
            </a:pPr>
            <a:r>
              <a:rPr lang="en-US" sz="2000" dirty="0" err="1">
                <a:effectLst/>
                <a:latin typeface="+mj-lt"/>
                <a:ea typeface="Times New Roman" panose="02020603050405020304" pitchFamily="18" charset="0"/>
              </a:rPr>
              <a:t>Không</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nhập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nhằng</a:t>
            </a:r>
            <a:r>
              <a:rPr lang="en-US" sz="2000" dirty="0">
                <a:latin typeface="+mj-lt"/>
                <a:ea typeface="Times New Roman" panose="02020603050405020304" pitchFamily="18" charset="0"/>
              </a:rPr>
              <a:t>.</a:t>
            </a:r>
            <a:endParaRPr lang="en-US" sz="2000" dirty="0">
              <a:effectLst/>
              <a:latin typeface="+mj-lt"/>
              <a:ea typeface="Times New Roman" panose="02020603050405020304" pitchFamily="18" charset="0"/>
            </a:endParaRPr>
          </a:p>
          <a:p>
            <a:pPr marL="1028700" lvl="1" indent="-342900" algn="just">
              <a:lnSpc>
                <a:spcPct val="120000"/>
              </a:lnSpc>
              <a:spcBef>
                <a:spcPts val="0"/>
              </a:spcBef>
              <a:buFont typeface="Wingdings" panose="05000000000000000000" pitchFamily="2" charset="2"/>
              <a:buChar char="Ø"/>
              <a:tabLst>
                <a:tab pos="914400" algn="l"/>
              </a:tabLst>
            </a:pPr>
            <a:r>
              <a:rPr lang="en-US" sz="2000" dirty="0" err="1">
                <a:effectLst/>
                <a:latin typeface="+mj-lt"/>
                <a:ea typeface="Times New Roman" panose="02020603050405020304" pitchFamily="18" charset="0"/>
              </a:rPr>
              <a:t>Đầy</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đủ</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Thể</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hiện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mọi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yêu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khách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hàng</a:t>
            </a:r>
            <a:r>
              <a:rPr lang="en-US" sz="2000" dirty="0">
                <a:effectLst/>
                <a:latin typeface="+mj-lt"/>
                <a:ea typeface="Times New Roman" panose="02020603050405020304" pitchFamily="18" charset="0"/>
              </a:rPr>
              <a:t>.</a:t>
            </a:r>
          </a:p>
          <a:p>
            <a:pPr marL="1028700" lvl="1" indent="-342900" algn="just">
              <a:lnSpc>
                <a:spcPct val="120000"/>
              </a:lnSpc>
              <a:spcBef>
                <a:spcPts val="0"/>
              </a:spcBef>
              <a:buFont typeface="Wingdings" panose="05000000000000000000" pitchFamily="2" charset="2"/>
              <a:buChar char="Ø"/>
              <a:tabLst>
                <a:tab pos="914400" algn="l"/>
              </a:tabLst>
            </a:pPr>
            <a:r>
              <a:rPr lang="en-US" sz="2000" dirty="0">
                <a:effectLst/>
                <a:latin typeface="+mj-lt"/>
                <a:ea typeface="Times New Roman" panose="02020603050405020304" pitchFamily="18" charset="0"/>
              </a:rPr>
              <a:t>Phi </a:t>
            </a:r>
            <a:r>
              <a:rPr lang="en-US" sz="2000" dirty="0" err="1">
                <a:effectLst/>
                <a:latin typeface="+mj-lt"/>
                <a:ea typeface="Times New Roman" panose="02020603050405020304" pitchFamily="18" charset="0"/>
              </a:rPr>
              <a:t>mâu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thuẫn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không</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chứa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mâu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thuẫn</a:t>
            </a:r>
            <a:r>
              <a:rPr lang="en-US" sz="2000" dirty="0">
                <a:effectLst/>
                <a:latin typeface="+mj-lt"/>
                <a:ea typeface="Times New Roman" panose="02020603050405020304" pitchFamily="18" charset="0"/>
              </a:rPr>
              <a:t>.</a:t>
            </a:r>
          </a:p>
          <a:p>
            <a:pPr marL="1028700" lvl="1" indent="-342900" algn="just">
              <a:lnSpc>
                <a:spcPct val="120000"/>
              </a:lnSpc>
              <a:spcBef>
                <a:spcPts val="0"/>
              </a:spcBef>
              <a:buFont typeface="Wingdings" panose="05000000000000000000" pitchFamily="2" charset="2"/>
              <a:buChar char="Ø"/>
              <a:tabLst>
                <a:tab pos="914400" algn="l"/>
              </a:tabLst>
            </a:pPr>
            <a:r>
              <a:rPr lang="en-US" sz="2000" dirty="0">
                <a:effectLst/>
                <a:latin typeface="+mj-lt"/>
                <a:ea typeface="Times New Roman" panose="02020603050405020304" pitchFamily="18" charset="0"/>
              </a:rPr>
              <a:t>Theo </a:t>
            </a:r>
            <a:r>
              <a:rPr lang="en-US" sz="2000" dirty="0" err="1">
                <a:effectLst/>
                <a:latin typeface="+mj-lt"/>
                <a:ea typeface="Times New Roman" panose="02020603050405020304" pitchFamily="18" charset="0"/>
              </a:rPr>
              <a:t>dõi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được</a:t>
            </a:r>
            <a:r>
              <a:rPr lang="en-US" sz="2000" dirty="0">
                <a:effectLst/>
                <a:latin typeface="+mj-lt"/>
                <a:ea typeface="Times New Roman" panose="02020603050405020304" pitchFamily="18" charset="0"/>
              </a:rPr>
              <a:t> (Traceability):</a:t>
            </a:r>
            <a:endParaRPr lang="vi-VN" sz="2000" dirty="0">
              <a:latin typeface="+mj-lt"/>
              <a:cs typeface="Arial"/>
            </a:endParaRPr>
          </a:p>
          <a:p>
            <a:pPr marL="342900" indent="-342900">
              <a:buFont typeface="Wingdings" panose="05000000000000000000" pitchFamily="2" charset="2"/>
              <a:buChar char="§"/>
            </a:pPr>
            <a:r>
              <a:rPr lang="en-US" spc="-5" dirty="0" err="1">
                <a:solidFill>
                  <a:schemeClr val="tx1"/>
                </a:solidFill>
                <a:latin typeface="+mj-lt"/>
                <a:cs typeface="Arial"/>
              </a:rPr>
              <a:t>Bản</a:t>
            </a:r>
            <a:r>
              <a:rPr lang="en-US" spc="-5" dirty="0">
                <a:solidFill>
                  <a:schemeClr val="tx1"/>
                </a:solidFill>
                <a:latin typeface="+mj-lt"/>
                <a:cs typeface="Arial"/>
              </a:rPr>
              <a:t> </a:t>
            </a:r>
            <a:r>
              <a:rPr lang="en-US" dirty="0" err="1">
                <a:solidFill>
                  <a:schemeClr val="tx1"/>
                </a:solidFill>
                <a:latin typeface="+mj-lt"/>
                <a:cs typeface="Arial"/>
              </a:rPr>
              <a:t>kế</a:t>
            </a:r>
            <a:r>
              <a:rPr lang="en-US" dirty="0">
                <a:solidFill>
                  <a:schemeClr val="tx1"/>
                </a:solidFill>
                <a:latin typeface="+mj-lt"/>
                <a:cs typeface="Arial"/>
              </a:rPr>
              <a:t> </a:t>
            </a:r>
            <a:r>
              <a:rPr lang="en-US" spc="-5" dirty="0" err="1">
                <a:solidFill>
                  <a:schemeClr val="tx1"/>
                </a:solidFill>
                <a:latin typeface="+mj-lt"/>
                <a:cs typeface="Arial"/>
              </a:rPr>
              <a:t>hoạch</a:t>
            </a:r>
            <a:r>
              <a:rPr lang="en-US" spc="-5" dirty="0">
                <a:solidFill>
                  <a:schemeClr val="tx1"/>
                </a:solidFill>
                <a:latin typeface="+mj-lt"/>
                <a:cs typeface="Arial"/>
              </a:rPr>
              <a:t> </a:t>
            </a:r>
            <a:r>
              <a:rPr lang="en-US" dirty="0">
                <a:solidFill>
                  <a:schemeClr val="tx1"/>
                </a:solidFill>
                <a:latin typeface="+mj-lt"/>
                <a:cs typeface="Arial"/>
              </a:rPr>
              <a:t>(</a:t>
            </a:r>
            <a:r>
              <a:rPr lang="en-US" dirty="0" err="1">
                <a:solidFill>
                  <a:schemeClr val="tx1"/>
                </a:solidFill>
                <a:latin typeface="+mj-lt"/>
                <a:cs typeface="Arial"/>
              </a:rPr>
              <a:t>tạm</a:t>
            </a:r>
            <a:r>
              <a:rPr lang="en-US" dirty="0">
                <a:solidFill>
                  <a:schemeClr val="tx1"/>
                </a:solidFill>
                <a:latin typeface="+mj-lt"/>
                <a:cs typeface="Arial"/>
              </a:rPr>
              <a:t> </a:t>
            </a:r>
            <a:r>
              <a:rPr lang="en-US" spc="-5" dirty="0" err="1">
                <a:solidFill>
                  <a:schemeClr val="tx1"/>
                </a:solidFill>
                <a:latin typeface="+mj-lt"/>
                <a:cs typeface="Arial"/>
              </a:rPr>
              <a:t>thời</a:t>
            </a:r>
            <a:r>
              <a:rPr lang="en-US" spc="-5" dirty="0">
                <a:solidFill>
                  <a:schemeClr val="tx1"/>
                </a:solidFill>
                <a:latin typeface="+mj-lt"/>
                <a:cs typeface="Arial"/>
              </a:rPr>
              <a:t>) </a:t>
            </a:r>
            <a:r>
              <a:rPr lang="en-US" dirty="0" err="1">
                <a:solidFill>
                  <a:schemeClr val="tx1"/>
                </a:solidFill>
                <a:latin typeface="+mj-lt"/>
                <a:cs typeface="Arial"/>
              </a:rPr>
              <a:t>về</a:t>
            </a:r>
            <a:r>
              <a:rPr lang="en-US" dirty="0">
                <a:solidFill>
                  <a:schemeClr val="tx1"/>
                </a:solidFill>
                <a:latin typeface="+mj-lt"/>
                <a:cs typeface="Arial"/>
              </a:rPr>
              <a:t> </a:t>
            </a:r>
            <a:r>
              <a:rPr lang="en-US" spc="-5" dirty="0" err="1">
                <a:solidFill>
                  <a:schemeClr val="tx1"/>
                </a:solidFill>
                <a:latin typeface="+mj-lt"/>
                <a:cs typeface="Arial"/>
              </a:rPr>
              <a:t>quản</a:t>
            </a:r>
            <a:r>
              <a:rPr lang="en-US" spc="-5" dirty="0">
                <a:solidFill>
                  <a:schemeClr val="tx1"/>
                </a:solidFill>
                <a:latin typeface="+mj-lt"/>
                <a:cs typeface="Arial"/>
              </a:rPr>
              <a:t> </a:t>
            </a:r>
            <a:r>
              <a:rPr lang="en-US" spc="-5" dirty="0" err="1">
                <a:solidFill>
                  <a:schemeClr val="tx1"/>
                </a:solidFill>
                <a:latin typeface="+mj-lt"/>
                <a:cs typeface="Arial"/>
              </a:rPr>
              <a:t>lí</a:t>
            </a:r>
            <a:r>
              <a:rPr lang="en-US" spc="-5" dirty="0">
                <a:solidFill>
                  <a:schemeClr val="tx1"/>
                </a:solidFill>
                <a:latin typeface="+mj-lt"/>
                <a:cs typeface="Arial"/>
              </a:rPr>
              <a:t> </a:t>
            </a:r>
            <a:r>
              <a:rPr lang="en-US" spc="-5" dirty="0" err="1">
                <a:solidFill>
                  <a:schemeClr val="tx1"/>
                </a:solidFill>
                <a:latin typeface="+mj-lt"/>
                <a:cs typeface="Arial"/>
              </a:rPr>
              <a:t>dự</a:t>
            </a:r>
            <a:r>
              <a:rPr lang="en-US" spc="-5" dirty="0">
                <a:solidFill>
                  <a:schemeClr val="tx1"/>
                </a:solidFill>
                <a:latin typeface="+mj-lt"/>
                <a:cs typeface="Arial"/>
              </a:rPr>
              <a:t> </a:t>
            </a:r>
            <a:r>
              <a:rPr lang="en-US" spc="-5" dirty="0" err="1">
                <a:solidFill>
                  <a:schemeClr val="tx1"/>
                </a:solidFill>
                <a:latin typeface="+mj-lt"/>
                <a:cs typeface="Arial"/>
              </a:rPr>
              <a:t>án</a:t>
            </a:r>
            <a:r>
              <a:rPr lang="en-US" spc="-5" dirty="0">
                <a:solidFill>
                  <a:schemeClr val="tx1"/>
                </a:solidFill>
                <a:latin typeface="+mj-lt"/>
                <a:cs typeface="Arial"/>
              </a:rPr>
              <a:t>  </a:t>
            </a:r>
            <a:r>
              <a:rPr lang="en-US" spc="-5" dirty="0" err="1">
                <a:solidFill>
                  <a:schemeClr val="tx1"/>
                </a:solidFill>
                <a:latin typeface="+mj-lt"/>
                <a:cs typeface="Arial"/>
              </a:rPr>
              <a:t>phần</a:t>
            </a:r>
            <a:r>
              <a:rPr lang="en-US" spc="-5" dirty="0">
                <a:solidFill>
                  <a:schemeClr val="tx1"/>
                </a:solidFill>
                <a:latin typeface="+mj-lt"/>
                <a:cs typeface="Arial"/>
              </a:rPr>
              <a:t> </a:t>
            </a:r>
            <a:r>
              <a:rPr lang="en-US" spc="-10" dirty="0" err="1">
                <a:solidFill>
                  <a:schemeClr val="tx1"/>
                </a:solidFill>
                <a:latin typeface="+mj-lt"/>
                <a:cs typeface="Arial"/>
              </a:rPr>
              <a:t>mềm</a:t>
            </a:r>
            <a:r>
              <a:rPr lang="en-US" spc="-10" dirty="0">
                <a:solidFill>
                  <a:schemeClr val="tx1"/>
                </a:solidFill>
                <a:latin typeface="+mj-lt"/>
                <a:cs typeface="Arial"/>
              </a:rPr>
              <a:t>. </a:t>
            </a:r>
            <a:r>
              <a:rPr lang="en-US" spc="-5" dirty="0" err="1">
                <a:solidFill>
                  <a:schemeClr val="tx1"/>
                </a:solidFill>
                <a:latin typeface="+mj-lt"/>
                <a:cs typeface="Arial"/>
              </a:rPr>
              <a:t>Yêu</a:t>
            </a:r>
            <a:r>
              <a:rPr lang="en-US" spc="-5" dirty="0">
                <a:solidFill>
                  <a:schemeClr val="tx1"/>
                </a:solidFill>
                <a:latin typeface="+mj-lt"/>
                <a:cs typeface="Arial"/>
              </a:rPr>
              <a:t> </a:t>
            </a:r>
            <a:r>
              <a:rPr lang="en-US" dirty="0" err="1">
                <a:solidFill>
                  <a:schemeClr val="tx1"/>
                </a:solidFill>
                <a:latin typeface="+mj-lt"/>
                <a:cs typeface="Arial"/>
              </a:rPr>
              <a:t>cầu</a:t>
            </a:r>
            <a:r>
              <a:rPr lang="en-US" dirty="0">
                <a:solidFill>
                  <a:schemeClr val="tx1"/>
                </a:solidFill>
                <a:latin typeface="+mj-lt"/>
                <a:cs typeface="Arial"/>
              </a:rPr>
              <a:t> </a:t>
            </a:r>
            <a:r>
              <a:rPr lang="en-US" dirty="0" err="1">
                <a:solidFill>
                  <a:schemeClr val="tx1"/>
                </a:solidFill>
                <a:latin typeface="+mj-lt"/>
                <a:cs typeface="Arial"/>
              </a:rPr>
              <a:t>về</a:t>
            </a:r>
            <a:r>
              <a:rPr lang="en-US" dirty="0">
                <a:solidFill>
                  <a:schemeClr val="tx1"/>
                </a:solidFill>
                <a:latin typeface="+mj-lt"/>
                <a:cs typeface="Arial"/>
              </a:rPr>
              <a:t> </a:t>
            </a:r>
            <a:r>
              <a:rPr lang="en-US" spc="-5" dirty="0" err="1">
                <a:solidFill>
                  <a:schemeClr val="tx1"/>
                </a:solidFill>
                <a:latin typeface="+mj-lt"/>
                <a:cs typeface="Arial"/>
              </a:rPr>
              <a:t>bản</a:t>
            </a:r>
            <a:r>
              <a:rPr lang="en-US" spc="-5" dirty="0">
                <a:solidFill>
                  <a:schemeClr val="tx1"/>
                </a:solidFill>
                <a:latin typeface="+mj-lt"/>
                <a:cs typeface="Arial"/>
              </a:rPr>
              <a:t> </a:t>
            </a:r>
            <a:r>
              <a:rPr lang="en-US" dirty="0" err="1">
                <a:solidFill>
                  <a:schemeClr val="tx1"/>
                </a:solidFill>
                <a:latin typeface="+mj-lt"/>
                <a:cs typeface="Arial"/>
              </a:rPr>
              <a:t>kế</a:t>
            </a:r>
            <a:r>
              <a:rPr lang="en-US" spc="-25" dirty="0">
                <a:solidFill>
                  <a:schemeClr val="tx1"/>
                </a:solidFill>
                <a:latin typeface="+mj-lt"/>
                <a:cs typeface="Arial"/>
              </a:rPr>
              <a:t> </a:t>
            </a:r>
            <a:r>
              <a:rPr lang="en-US" spc="-5" dirty="0" err="1">
                <a:solidFill>
                  <a:schemeClr val="tx1"/>
                </a:solidFill>
                <a:latin typeface="+mj-lt"/>
                <a:cs typeface="Arial"/>
              </a:rPr>
              <a:t>hoạch</a:t>
            </a:r>
            <a:r>
              <a:rPr lang="en-US" spc="-5" dirty="0">
                <a:solidFill>
                  <a:schemeClr val="tx1"/>
                </a:solidFill>
                <a:latin typeface="+mj-lt"/>
                <a:cs typeface="Arial"/>
              </a:rPr>
              <a:t>:</a:t>
            </a:r>
          </a:p>
          <a:p>
            <a:pPr marL="1041400" marR="3288029" lvl="1" indent="-342900">
              <a:lnSpc>
                <a:spcPct val="123800"/>
              </a:lnSpc>
              <a:spcBef>
                <a:spcPts val="100"/>
              </a:spcBef>
              <a:buFont typeface="Wingdings" panose="05000000000000000000" pitchFamily="2" charset="2"/>
              <a:buChar char="Ø"/>
            </a:pPr>
            <a:r>
              <a:rPr lang="vi-VN" sz="2000" spc="-5" dirty="0">
                <a:solidFill>
                  <a:schemeClr val="tx1"/>
                </a:solidFill>
                <a:latin typeface="+mj-lt"/>
                <a:cs typeface="Arial"/>
              </a:rPr>
              <a:t>Ước lượng </a:t>
            </a:r>
            <a:r>
              <a:rPr lang="vi-VN" sz="2000" dirty="0">
                <a:solidFill>
                  <a:schemeClr val="tx1"/>
                </a:solidFill>
                <a:latin typeface="+mj-lt"/>
                <a:cs typeface="Arial"/>
              </a:rPr>
              <a:t>chi </a:t>
            </a:r>
            <a:r>
              <a:rPr lang="vi-VN" sz="2000" spc="-5" dirty="0">
                <a:solidFill>
                  <a:schemeClr val="tx1"/>
                </a:solidFill>
                <a:latin typeface="+mj-lt"/>
                <a:cs typeface="Arial"/>
              </a:rPr>
              <a:t>phí  </a:t>
            </a:r>
            <a:endParaRPr lang="en-US" sz="2000" spc="-5" dirty="0">
              <a:solidFill>
                <a:schemeClr val="tx1"/>
              </a:solidFill>
              <a:latin typeface="+mj-lt"/>
              <a:cs typeface="Arial"/>
            </a:endParaRPr>
          </a:p>
          <a:p>
            <a:pPr marL="1041400" marR="3288029" lvl="1" indent="-342900">
              <a:lnSpc>
                <a:spcPct val="123800"/>
              </a:lnSpc>
              <a:spcBef>
                <a:spcPts val="100"/>
              </a:spcBef>
              <a:buFont typeface="Wingdings" panose="05000000000000000000" pitchFamily="2" charset="2"/>
              <a:buChar char="Ø"/>
            </a:pPr>
            <a:r>
              <a:rPr lang="vi-VN" sz="2000" spc="-5" dirty="0">
                <a:solidFill>
                  <a:schemeClr val="tx1"/>
                </a:solidFill>
                <a:latin typeface="+mj-lt"/>
                <a:cs typeface="Arial"/>
              </a:rPr>
              <a:t>Ước lượng thời</a:t>
            </a:r>
            <a:r>
              <a:rPr lang="vi-VN" sz="2000" spc="-60" dirty="0">
                <a:solidFill>
                  <a:schemeClr val="tx1"/>
                </a:solidFill>
                <a:latin typeface="+mj-lt"/>
                <a:cs typeface="Arial"/>
              </a:rPr>
              <a:t> </a:t>
            </a:r>
            <a:r>
              <a:rPr lang="vi-VN" sz="2000" spc="-5" dirty="0">
                <a:solidFill>
                  <a:schemeClr val="tx1"/>
                </a:solidFill>
                <a:latin typeface="+mj-lt"/>
                <a:cs typeface="Arial"/>
              </a:rPr>
              <a:t>gian</a:t>
            </a:r>
            <a:endParaRPr lang="vi-VN" sz="2000" dirty="0">
              <a:solidFill>
                <a:schemeClr val="tx1"/>
              </a:solidFill>
              <a:latin typeface="+mj-lt"/>
              <a:cs typeface="Arial"/>
            </a:endParaRPr>
          </a:p>
          <a:p>
            <a:pPr marL="1041400" marR="5080" lvl="1" indent="-342900">
              <a:lnSpc>
                <a:spcPct val="123800"/>
              </a:lnSpc>
              <a:buFont typeface="Wingdings" panose="05000000000000000000" pitchFamily="2" charset="2"/>
              <a:buChar char="Ø"/>
            </a:pPr>
            <a:r>
              <a:rPr lang="vi-VN" sz="2000" spc="-10" dirty="0">
                <a:solidFill>
                  <a:schemeClr val="tx1"/>
                </a:solidFill>
                <a:latin typeface="+mj-lt"/>
                <a:cs typeface="Arial"/>
              </a:rPr>
              <a:t>Các </a:t>
            </a:r>
            <a:r>
              <a:rPr lang="vi-VN" sz="2000" spc="-5" dirty="0">
                <a:solidFill>
                  <a:schemeClr val="tx1"/>
                </a:solidFill>
                <a:latin typeface="+mj-lt"/>
                <a:cs typeface="Arial"/>
              </a:rPr>
              <a:t>điểm mốc quan trọng (milestone)  </a:t>
            </a:r>
            <a:endParaRPr lang="en-US" sz="2000" spc="-5" dirty="0">
              <a:solidFill>
                <a:schemeClr val="tx1"/>
              </a:solidFill>
              <a:latin typeface="+mj-lt"/>
              <a:cs typeface="Arial"/>
            </a:endParaRPr>
          </a:p>
          <a:p>
            <a:pPr marL="1041400" marR="5080" lvl="1" indent="-342900">
              <a:lnSpc>
                <a:spcPct val="123800"/>
              </a:lnSpc>
              <a:buFont typeface="Wingdings" panose="05000000000000000000" pitchFamily="2" charset="2"/>
              <a:buChar char="Ø"/>
            </a:pPr>
            <a:r>
              <a:rPr lang="vi-VN" sz="2000" spc="-10" dirty="0">
                <a:solidFill>
                  <a:schemeClr val="tx1"/>
                </a:solidFill>
                <a:latin typeface="+mj-lt"/>
                <a:cs typeface="Arial"/>
              </a:rPr>
              <a:t>Các </a:t>
            </a:r>
            <a:r>
              <a:rPr lang="vi-VN" sz="2000" dirty="0">
                <a:solidFill>
                  <a:schemeClr val="tx1"/>
                </a:solidFill>
                <a:latin typeface="+mj-lt"/>
                <a:cs typeface="Arial"/>
              </a:rPr>
              <a:t>sản </a:t>
            </a:r>
            <a:r>
              <a:rPr lang="vi-VN" sz="2000" spc="-5" dirty="0">
                <a:solidFill>
                  <a:schemeClr val="tx1"/>
                </a:solidFill>
                <a:latin typeface="+mj-lt"/>
                <a:cs typeface="Arial"/>
              </a:rPr>
              <a:t>phẩm phải </a:t>
            </a:r>
            <a:r>
              <a:rPr lang="vi-VN" sz="2000" dirty="0">
                <a:solidFill>
                  <a:schemeClr val="tx1"/>
                </a:solidFill>
                <a:latin typeface="+mj-lt"/>
                <a:cs typeface="Arial"/>
              </a:rPr>
              <a:t>có sau </a:t>
            </a:r>
            <a:r>
              <a:rPr lang="vi-VN" sz="2000" spc="-5" dirty="0">
                <a:solidFill>
                  <a:schemeClr val="tx1"/>
                </a:solidFill>
                <a:latin typeface="+mj-lt"/>
                <a:cs typeface="Arial"/>
              </a:rPr>
              <a:t>mỗi điểm</a:t>
            </a:r>
            <a:r>
              <a:rPr lang="vi-VN" sz="2000" spc="-60" dirty="0">
                <a:solidFill>
                  <a:schemeClr val="tx1"/>
                </a:solidFill>
                <a:latin typeface="+mj-lt"/>
                <a:cs typeface="Arial"/>
              </a:rPr>
              <a:t> </a:t>
            </a:r>
            <a:r>
              <a:rPr lang="vi-VN" sz="2000" spc="-5" dirty="0">
                <a:solidFill>
                  <a:schemeClr val="tx1"/>
                </a:solidFill>
                <a:latin typeface="+mj-lt"/>
                <a:cs typeface="Arial"/>
              </a:rPr>
              <a:t>mốc</a:t>
            </a:r>
            <a:endParaRPr lang="vi-VN" sz="2000" dirty="0">
              <a:solidFill>
                <a:schemeClr val="tx1"/>
              </a:solidFill>
              <a:latin typeface="+mj-lt"/>
              <a:cs typeface="Arial"/>
            </a:endParaRPr>
          </a:p>
          <a:p>
            <a:pPr marL="342900" indent="-342900">
              <a:buFont typeface="Wingdings" panose="05000000000000000000" pitchFamily="2" charset="2"/>
              <a:buChar char="§"/>
            </a:pPr>
            <a:endParaRPr lang="en-US" dirty="0">
              <a:solidFill>
                <a:schemeClr val="tx1"/>
              </a:solidFill>
              <a:latin typeface="+mj-lt"/>
              <a:cs typeface="Arial"/>
            </a:endParaRPr>
          </a:p>
          <a:p>
            <a:pPr marL="342900" indent="-342900">
              <a:buFont typeface="Wingdings" panose="05000000000000000000" pitchFamily="2" charset="2"/>
              <a:buChar char="§"/>
            </a:pPr>
            <a:endParaRPr lang="en-US" dirty="0">
              <a:solidFill>
                <a:schemeClr val="tx1"/>
              </a:solidFill>
              <a:latin typeface="+mj-lt"/>
              <a:cs typeface="Arial"/>
            </a:endParaRPr>
          </a:p>
          <a:p>
            <a:endParaRPr lang="vi-VN" dirty="0">
              <a:solidFill>
                <a:schemeClr val="tx1"/>
              </a:solidFill>
              <a:latin typeface="+mj-lt"/>
              <a:cs typeface="Arial"/>
            </a:endParaRPr>
          </a:p>
          <a:p>
            <a:pPr marR="0">
              <a:spcBef>
                <a:spcPts val="0"/>
              </a:spcBef>
              <a:spcAft>
                <a:spcPts val="0"/>
              </a:spcAft>
            </a:pPr>
            <a:endParaRPr lang="en-US" dirty="0">
              <a:solidFill>
                <a:schemeClr val="tx1"/>
              </a:solidFill>
              <a:latin typeface="+mj-lt"/>
              <a:cs typeface="Arial"/>
            </a:endParaRPr>
          </a:p>
          <a:p>
            <a:pPr marL="355600" marR="5080" indent="-342900">
              <a:lnSpc>
                <a:spcPct val="123800"/>
              </a:lnSpc>
              <a:spcBef>
                <a:spcPts val="100"/>
              </a:spcBef>
              <a:buFont typeface="Wingdings" panose="05000000000000000000" pitchFamily="2" charset="2"/>
              <a:buChar char="§"/>
            </a:pPr>
            <a:endParaRPr lang="en-US" dirty="0">
              <a:solidFill>
                <a:schemeClr val="tx1"/>
              </a:solidFill>
              <a:latin typeface="+mj-lt"/>
              <a:cs typeface="Arial"/>
            </a:endParaRPr>
          </a:p>
        </p:txBody>
      </p:sp>
    </p:spTree>
    <p:extLst>
      <p:ext uri="{BB962C8B-B14F-4D97-AF65-F5344CB8AC3E}">
        <p14:creationId xmlns:p14="http://schemas.microsoft.com/office/powerpoint/2010/main" val="24575189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086100" y="1285875"/>
            <a:ext cx="8267700"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thiết</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kế</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Mục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đích</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L="12700" marR="5080">
              <a:spcBef>
                <a:spcPts val="100"/>
              </a:spcBef>
            </a:pPr>
            <a:r>
              <a:rPr lang="vi-VN" sz="2100" spc="-5" dirty="0">
                <a:solidFill>
                  <a:schemeClr val="tx1"/>
                </a:solidFill>
                <a:latin typeface="+mj-lt"/>
                <a:cs typeface="Arial"/>
              </a:rPr>
              <a:t>Mịn hóa </a:t>
            </a:r>
            <a:r>
              <a:rPr lang="vi-VN" sz="2100" dirty="0">
                <a:solidFill>
                  <a:schemeClr val="tx1"/>
                </a:solidFill>
                <a:latin typeface="+mj-lt"/>
                <a:cs typeface="Arial"/>
              </a:rPr>
              <a:t>và </a:t>
            </a:r>
            <a:r>
              <a:rPr lang="vi-VN" sz="2100" spc="-5" dirty="0">
                <a:solidFill>
                  <a:schemeClr val="tx1"/>
                </a:solidFill>
                <a:latin typeface="+mj-lt"/>
                <a:cs typeface="Arial"/>
              </a:rPr>
              <a:t>mô hình hóa </a:t>
            </a:r>
            <a:r>
              <a:rPr lang="vi-VN" sz="2100" dirty="0">
                <a:solidFill>
                  <a:schemeClr val="tx1"/>
                </a:solidFill>
                <a:latin typeface="+mj-lt"/>
                <a:cs typeface="Arial"/>
              </a:rPr>
              <a:t>kết </a:t>
            </a:r>
            <a:r>
              <a:rPr lang="vi-VN" sz="2100" spc="-5" dirty="0">
                <a:solidFill>
                  <a:schemeClr val="tx1"/>
                </a:solidFill>
                <a:latin typeface="+mj-lt"/>
                <a:cs typeface="Arial"/>
              </a:rPr>
              <a:t>quả pha phân  tích </a:t>
            </a:r>
            <a:r>
              <a:rPr lang="vi-VN" sz="2100" dirty="0">
                <a:solidFill>
                  <a:schemeClr val="tx1"/>
                </a:solidFill>
                <a:latin typeface="+mj-lt"/>
                <a:cs typeface="Arial"/>
              </a:rPr>
              <a:t>cho </a:t>
            </a:r>
            <a:r>
              <a:rPr lang="vi-VN" sz="2100" spc="-5" dirty="0">
                <a:solidFill>
                  <a:schemeClr val="tx1"/>
                </a:solidFill>
                <a:latin typeface="+mj-lt"/>
                <a:cs typeface="Arial"/>
              </a:rPr>
              <a:t>đến </a:t>
            </a:r>
            <a:r>
              <a:rPr lang="vi-VN" sz="2100" dirty="0">
                <a:solidFill>
                  <a:schemeClr val="tx1"/>
                </a:solidFill>
                <a:latin typeface="+mj-lt"/>
                <a:cs typeface="Arial"/>
              </a:rPr>
              <a:t>khi có thể code </a:t>
            </a:r>
            <a:r>
              <a:rPr lang="vi-VN" sz="2100" spc="-5" dirty="0">
                <a:solidFill>
                  <a:schemeClr val="tx1"/>
                </a:solidFill>
                <a:latin typeface="+mj-lt"/>
                <a:cs typeface="Arial"/>
              </a:rPr>
              <a:t>được từng </a:t>
            </a:r>
            <a:r>
              <a:rPr lang="en-US" sz="2100" spc="-10" dirty="0" err="1">
                <a:solidFill>
                  <a:schemeClr val="tx1"/>
                </a:solidFill>
                <a:latin typeface="+mj-lt"/>
                <a:cs typeface="Arial"/>
              </a:rPr>
              <a:t>chức</a:t>
            </a:r>
            <a:r>
              <a:rPr lang="en-US" sz="2100" spc="-10" dirty="0">
                <a:solidFill>
                  <a:schemeClr val="tx1"/>
                </a:solidFill>
                <a:latin typeface="+mj-lt"/>
                <a:cs typeface="Arial"/>
              </a:rPr>
              <a:t> </a:t>
            </a:r>
            <a:r>
              <a:rPr lang="en-US" sz="2100" spc="-10" dirty="0" err="1">
                <a:solidFill>
                  <a:schemeClr val="tx1"/>
                </a:solidFill>
                <a:latin typeface="+mj-lt"/>
                <a:cs typeface="Arial"/>
              </a:rPr>
              <a:t>năng</a:t>
            </a:r>
            <a:r>
              <a:rPr lang="vi-VN" sz="2100" spc="-10" dirty="0">
                <a:solidFill>
                  <a:schemeClr val="tx1"/>
                </a:solidFill>
                <a:latin typeface="+mj-lt"/>
                <a:cs typeface="Arial"/>
              </a:rPr>
              <a:t> </a:t>
            </a:r>
            <a:r>
              <a:rPr lang="vi-VN" sz="2100" spc="-5" dirty="0">
                <a:solidFill>
                  <a:schemeClr val="tx1"/>
                </a:solidFill>
                <a:latin typeface="+mj-lt"/>
                <a:cs typeface="Arial"/>
              </a:rPr>
              <a:t>trên một ngôn ngũ </a:t>
            </a:r>
            <a:r>
              <a:rPr lang="vi-VN" sz="2100" dirty="0">
                <a:solidFill>
                  <a:schemeClr val="tx1"/>
                </a:solidFill>
                <a:latin typeface="+mj-lt"/>
                <a:cs typeface="Arial"/>
              </a:rPr>
              <a:t>lập </a:t>
            </a:r>
            <a:r>
              <a:rPr lang="vi-VN" sz="2100" spc="-5" dirty="0">
                <a:solidFill>
                  <a:schemeClr val="tx1"/>
                </a:solidFill>
                <a:latin typeface="+mj-lt"/>
                <a:cs typeface="Arial"/>
              </a:rPr>
              <a:t>trình tương ứng</a:t>
            </a:r>
            <a:endParaRPr lang="vi-VN" sz="2100" dirty="0">
              <a:solidFill>
                <a:schemeClr val="tx1"/>
              </a:solidFill>
              <a:latin typeface="+mj-lt"/>
              <a:cs typeface="Arial"/>
            </a:endParaRPr>
          </a:p>
          <a:p>
            <a:pPr marL="12700" marR="5080">
              <a:lnSpc>
                <a:spcPct val="123800"/>
              </a:lnSpc>
              <a:spcBef>
                <a:spcPts val="100"/>
              </a:spcBef>
            </a:pPr>
            <a:endParaRPr lang="en-US" sz="2100" b="1" kern="50" dirty="0">
              <a:solidFill>
                <a:schemeClr val="tx1"/>
              </a:solidFill>
              <a:latin typeface="+mj-lt"/>
              <a:ea typeface="SimSun" panose="02010600030101010101" pitchFamily="2" charset="-122"/>
              <a:cs typeface="Tahoma" panose="020B0604030504040204" pitchFamily="34" charset="0"/>
            </a:endParaRPr>
          </a:p>
          <a:p>
            <a:pPr marL="12700" marR="5080">
              <a:lnSpc>
                <a:spcPct val="123800"/>
              </a:lnSpc>
              <a:spcBef>
                <a:spcPts val="100"/>
              </a:spcBef>
            </a:pPr>
            <a:r>
              <a:rPr lang="en-US" sz="2100" b="1" kern="50" dirty="0" err="1">
                <a:solidFill>
                  <a:schemeClr val="tx1"/>
                </a:solidFill>
                <a:latin typeface="+mj-lt"/>
                <a:ea typeface="SimSun" panose="02010600030101010101" pitchFamily="2" charset="-122"/>
                <a:cs typeface="Tahoma" panose="020B0604030504040204" pitchFamily="34" charset="0"/>
              </a:rPr>
              <a:t>Các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vấn</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đề</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cần</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đặt</a:t>
            </a:r>
            <a:r>
              <a:rPr lang="en-US" sz="2100" b="1" kern="50" dirty="0">
                <a:solidFill>
                  <a:schemeClr val="tx1"/>
                </a:solidFill>
                <a:latin typeface="+mj-lt"/>
                <a:ea typeface="SimSun" panose="02010600030101010101" pitchFamily="2" charset="-122"/>
                <a:cs typeface="Tahoma" panose="020B0604030504040204" pitchFamily="34" charset="0"/>
              </a:rPr>
              <a:t> ra:</a:t>
            </a:r>
            <a:endParaRPr lang="en-US" sz="2100" spc="-10" dirty="0">
              <a:solidFill>
                <a:schemeClr val="tx1"/>
              </a:solidFill>
              <a:latin typeface="+mj-lt"/>
              <a:cs typeface="Arial"/>
            </a:endParaRPr>
          </a:p>
          <a:p>
            <a:pPr marL="342900" marR="0" lvl="0" indent="-342900" algn="just">
              <a:lnSpc>
                <a:spcPct val="120000"/>
              </a:lnSpc>
              <a:spcBef>
                <a:spcPts val="0"/>
              </a:spcBef>
              <a:spcAft>
                <a:spcPts val="0"/>
              </a:spcAft>
              <a:buFont typeface="Wingdings" panose="05000000000000000000" pitchFamily="2" charset="2"/>
              <a:buChar char="§"/>
              <a:tabLst>
                <a:tab pos="457200" algn="l"/>
              </a:tabLst>
            </a:pPr>
            <a:r>
              <a:rPr lang="en-US" sz="2100" dirty="0" err="1">
                <a:solidFill>
                  <a:schemeClr val="tx1"/>
                </a:solidFill>
                <a:effectLst/>
                <a:latin typeface="+mj-lt"/>
                <a:ea typeface="Times New Roman" panose="02020603050405020304" pitchFamily="18" charset="0"/>
              </a:rPr>
              <a:t>Đặc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tả</a:t>
            </a:r>
            <a:r>
              <a:rPr lang="en-US" sz="2100" dirty="0">
                <a:solidFill>
                  <a:schemeClr val="tx1"/>
                </a:solidFill>
                <a:effectLst/>
                <a:latin typeface="+mj-lt"/>
                <a:ea typeface="Times New Roman" panose="02020603050405020304" pitchFamily="18" charset="0"/>
              </a:rPr>
              <a:t> - What</a:t>
            </a:r>
          </a:p>
          <a:p>
            <a:pPr marL="342900" marR="0" lvl="0" indent="-342900" algn="just">
              <a:lnSpc>
                <a:spcPct val="120000"/>
              </a:lnSpc>
              <a:spcBef>
                <a:spcPts val="0"/>
              </a:spcBef>
              <a:spcAft>
                <a:spcPts val="0"/>
              </a:spcAft>
              <a:buFont typeface="Wingdings" panose="05000000000000000000" pitchFamily="2" charset="2"/>
              <a:buChar char="§"/>
              <a:tabLst>
                <a:tab pos="457200" algn="l"/>
              </a:tabLst>
            </a:pPr>
            <a:r>
              <a:rPr lang="en-US" sz="2100" dirty="0" err="1">
                <a:solidFill>
                  <a:schemeClr val="tx1"/>
                </a:solidFill>
                <a:effectLst/>
                <a:latin typeface="+mj-lt"/>
                <a:ea typeface="Times New Roman" panose="02020603050405020304" pitchFamily="18" charset="0"/>
              </a:rPr>
              <a:t>Thiết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kế</a:t>
            </a:r>
            <a:r>
              <a:rPr lang="en-US" sz="2100" dirty="0">
                <a:solidFill>
                  <a:schemeClr val="tx1"/>
                </a:solidFill>
                <a:effectLst/>
                <a:latin typeface="+mj-lt"/>
                <a:ea typeface="Times New Roman" panose="02020603050405020304" pitchFamily="18" charset="0"/>
              </a:rPr>
              <a:t> - How</a:t>
            </a:r>
          </a:p>
          <a:p>
            <a:pPr marL="342900" marR="0" lvl="0" indent="-342900" algn="just">
              <a:lnSpc>
                <a:spcPct val="120000"/>
              </a:lnSpc>
              <a:spcBef>
                <a:spcPts val="0"/>
              </a:spcBef>
              <a:spcAft>
                <a:spcPts val="0"/>
              </a:spcAft>
              <a:buFont typeface="Wingdings" panose="05000000000000000000" pitchFamily="2" charset="2"/>
              <a:buChar char="§"/>
              <a:tabLst>
                <a:tab pos="457200" algn="l"/>
              </a:tabLst>
            </a:pPr>
            <a:r>
              <a:rPr lang="en-US" sz="2100" dirty="0" err="1">
                <a:solidFill>
                  <a:schemeClr val="tx1"/>
                </a:solidFill>
                <a:effectLst/>
                <a:latin typeface="+mj-lt"/>
                <a:ea typeface="Times New Roman" panose="02020603050405020304" pitchFamily="18" charset="0"/>
              </a:rPr>
              <a:t>Thiết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kế</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kiến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trúc</a:t>
            </a:r>
            <a:r>
              <a:rPr lang="en-US" sz="2100" dirty="0">
                <a:solidFill>
                  <a:schemeClr val="tx1"/>
                </a:solidFill>
                <a:effectLst/>
                <a:latin typeface="+mj-lt"/>
                <a:ea typeface="Times New Roman" panose="02020603050405020304" pitchFamily="18" charset="0"/>
              </a:rPr>
              <a:t> : </a:t>
            </a:r>
            <a:r>
              <a:rPr lang="en-US" sz="2100" dirty="0" err="1">
                <a:solidFill>
                  <a:schemeClr val="tx1"/>
                </a:solidFill>
                <a:effectLst/>
                <a:latin typeface="+mj-lt"/>
                <a:ea typeface="Times New Roman" panose="02020603050405020304" pitchFamily="18" charset="0"/>
              </a:rPr>
              <a:t>Phân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rã</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sản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phẩm</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thành</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mô</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đun</a:t>
            </a:r>
            <a:endParaRPr lang="en-US" sz="2100" dirty="0">
              <a:solidFill>
                <a:schemeClr val="tx1"/>
              </a:solidFill>
              <a:effectLst/>
              <a:latin typeface="+mj-lt"/>
              <a:ea typeface="Times New Roman" panose="02020603050405020304" pitchFamily="18" charset="0"/>
            </a:endParaRPr>
          </a:p>
          <a:p>
            <a:pPr marL="342900" marR="0" lvl="0" indent="-342900" algn="just">
              <a:lnSpc>
                <a:spcPct val="120000"/>
              </a:lnSpc>
              <a:spcBef>
                <a:spcPts val="0"/>
              </a:spcBef>
              <a:spcAft>
                <a:spcPts val="0"/>
              </a:spcAft>
              <a:buFont typeface="Wingdings" panose="05000000000000000000" pitchFamily="2" charset="2"/>
              <a:buChar char="§"/>
              <a:tabLst>
                <a:tab pos="457200" algn="l"/>
              </a:tabLst>
            </a:pPr>
            <a:r>
              <a:rPr lang="en-US" sz="2100" dirty="0" err="1">
                <a:solidFill>
                  <a:schemeClr val="tx1"/>
                </a:solidFill>
                <a:effectLst/>
                <a:latin typeface="+mj-lt"/>
                <a:ea typeface="Times New Roman" panose="02020603050405020304" pitchFamily="18" charset="0"/>
              </a:rPr>
              <a:t>Thiết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kế</a:t>
            </a:r>
            <a:r>
              <a:rPr lang="en-US" sz="2100" dirty="0">
                <a:solidFill>
                  <a:schemeClr val="tx1"/>
                </a:solidFill>
                <a:effectLst/>
                <a:latin typeface="+mj-lt"/>
                <a:ea typeface="Times New Roman" panose="02020603050405020304" pitchFamily="18" charset="0"/>
              </a:rPr>
              <a:t> chi </a:t>
            </a:r>
            <a:r>
              <a:rPr lang="en-US" sz="2100" dirty="0" err="1">
                <a:solidFill>
                  <a:schemeClr val="tx1"/>
                </a:solidFill>
                <a:effectLst/>
                <a:latin typeface="+mj-lt"/>
                <a:ea typeface="Times New Roman" panose="02020603050405020304" pitchFamily="18" charset="0"/>
              </a:rPr>
              <a:t>tiết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Thiết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kế</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các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mô</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đun</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cấu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trúc</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dữ</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liệu</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thuật</a:t>
            </a:r>
            <a:r>
              <a:rPr lang="en-US" sz="2100" dirty="0">
                <a:solidFill>
                  <a:schemeClr val="tx1"/>
                </a:solidFill>
                <a:effectLst/>
                <a:latin typeface="+mj-lt"/>
                <a:ea typeface="Times New Roman" panose="02020603050405020304" pitchFamily="18" charset="0"/>
              </a:rPr>
              <a:t> </a:t>
            </a:r>
            <a:r>
              <a:rPr lang="en-US" sz="2100" dirty="0" err="1">
                <a:solidFill>
                  <a:schemeClr val="tx1"/>
                </a:solidFill>
                <a:effectLst/>
                <a:latin typeface="+mj-lt"/>
                <a:ea typeface="Times New Roman" panose="02020603050405020304" pitchFamily="18" charset="0"/>
              </a:rPr>
              <a:t>toán</a:t>
            </a:r>
            <a:endParaRPr lang="en-US" sz="2100" dirty="0">
              <a:solidFill>
                <a:schemeClr val="tx1"/>
              </a:solidFill>
              <a:effectLst/>
              <a:latin typeface="+mj-lt"/>
              <a:ea typeface="Times New Roman" panose="02020603050405020304" pitchFamily="18" charset="0"/>
            </a:endParaRPr>
          </a:p>
          <a:p>
            <a:pPr marL="355600" marR="5080" indent="-342900">
              <a:lnSpc>
                <a:spcPct val="123800"/>
              </a:lnSpc>
              <a:spcBef>
                <a:spcPts val="100"/>
              </a:spcBef>
              <a:buFont typeface="Wingdings" panose="05000000000000000000" pitchFamily="2" charset="2"/>
              <a:buChar char="§"/>
            </a:pPr>
            <a:endParaRPr lang="en-US" sz="2100" dirty="0">
              <a:solidFill>
                <a:schemeClr val="tx1"/>
              </a:solidFill>
              <a:latin typeface="+mj-lt"/>
              <a:cs typeface="Arial"/>
            </a:endParaRPr>
          </a:p>
          <a:p>
            <a:pPr marL="12700" marR="5080">
              <a:lnSpc>
                <a:spcPct val="123800"/>
              </a:lnSpc>
              <a:spcBef>
                <a:spcPts val="100"/>
              </a:spcBef>
            </a:pPr>
            <a:endParaRPr lang="en-US" sz="2100" dirty="0">
              <a:solidFill>
                <a:schemeClr val="tx1"/>
              </a:solidFill>
              <a:latin typeface="+mj-lt"/>
              <a:cs typeface="Arial"/>
            </a:endParaRPr>
          </a:p>
          <a:p>
            <a:pPr marL="355600" marR="5080" indent="-342900">
              <a:lnSpc>
                <a:spcPct val="123800"/>
              </a:lnSpc>
              <a:spcBef>
                <a:spcPts val="100"/>
              </a:spcBef>
              <a:buFont typeface="Wingdings" panose="05000000000000000000" pitchFamily="2" charset="2"/>
              <a:buChar char="§"/>
            </a:pPr>
            <a:endParaRPr lang="en-US" sz="2100" dirty="0">
              <a:solidFill>
                <a:schemeClr val="tx1"/>
              </a:solidFill>
              <a:latin typeface="+mj-lt"/>
              <a:cs typeface="Arial"/>
            </a:endParaRPr>
          </a:p>
        </p:txBody>
      </p:sp>
    </p:spTree>
    <p:extLst>
      <p:ext uri="{BB962C8B-B14F-4D97-AF65-F5344CB8AC3E}">
        <p14:creationId xmlns:p14="http://schemas.microsoft.com/office/powerpoint/2010/main" val="25839841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046343" y="1285875"/>
            <a:ext cx="8307457"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cài</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đặt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Mục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đích</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L="12700">
              <a:spcBef>
                <a:spcPts val="100"/>
              </a:spcBef>
            </a:pPr>
            <a:r>
              <a:rPr lang="en-US" sz="2100" spc="-10" dirty="0" err="1">
                <a:solidFill>
                  <a:schemeClr val="tx1"/>
                </a:solidFill>
                <a:latin typeface="+mj-lt"/>
                <a:cs typeface="Arial"/>
              </a:rPr>
              <a:t>Cài</a:t>
            </a:r>
            <a:r>
              <a:rPr lang="en-US" sz="2100" spc="-10" dirty="0">
                <a:solidFill>
                  <a:schemeClr val="tx1"/>
                </a:solidFill>
                <a:latin typeface="+mj-lt"/>
                <a:cs typeface="Arial"/>
              </a:rPr>
              <a:t> </a:t>
            </a:r>
            <a:r>
              <a:rPr lang="en-US" sz="2100" spc="-5" dirty="0" err="1">
                <a:solidFill>
                  <a:schemeClr val="tx1"/>
                </a:solidFill>
                <a:latin typeface="+mj-lt"/>
                <a:cs typeface="Arial"/>
              </a:rPr>
              <a:t>đặt</a:t>
            </a:r>
            <a:r>
              <a:rPr lang="en-US" sz="2100" spc="-5" dirty="0">
                <a:solidFill>
                  <a:schemeClr val="tx1"/>
                </a:solidFill>
                <a:latin typeface="+mj-lt"/>
                <a:cs typeface="Arial"/>
              </a:rPr>
              <a:t> </a:t>
            </a:r>
            <a:r>
              <a:rPr lang="en-US" sz="2100" spc="-5" dirty="0" err="1">
                <a:solidFill>
                  <a:schemeClr val="tx1"/>
                </a:solidFill>
                <a:latin typeface="+mj-lt"/>
                <a:cs typeface="Arial"/>
              </a:rPr>
              <a:t>hệ</a:t>
            </a:r>
            <a:r>
              <a:rPr lang="en-US" sz="2100" spc="-5" dirty="0">
                <a:solidFill>
                  <a:schemeClr val="tx1"/>
                </a:solidFill>
                <a:latin typeface="+mj-lt"/>
                <a:cs typeface="Arial"/>
              </a:rPr>
              <a:t> </a:t>
            </a:r>
            <a:r>
              <a:rPr lang="en-US" sz="2100" spc="-5" dirty="0" err="1">
                <a:solidFill>
                  <a:schemeClr val="tx1"/>
                </a:solidFill>
                <a:latin typeface="+mj-lt"/>
                <a:cs typeface="Arial"/>
              </a:rPr>
              <a:t>thống</a:t>
            </a:r>
            <a:r>
              <a:rPr lang="en-US" sz="2100" spc="-5" dirty="0">
                <a:solidFill>
                  <a:schemeClr val="tx1"/>
                </a:solidFill>
                <a:latin typeface="+mj-lt"/>
                <a:cs typeface="Arial"/>
              </a:rPr>
              <a:t> </a:t>
            </a:r>
            <a:r>
              <a:rPr lang="en-US" sz="2100" spc="-5" dirty="0" err="1">
                <a:solidFill>
                  <a:schemeClr val="tx1"/>
                </a:solidFill>
                <a:latin typeface="+mj-lt"/>
                <a:cs typeface="Arial"/>
              </a:rPr>
              <a:t>theo</a:t>
            </a:r>
            <a:r>
              <a:rPr lang="en-US" sz="2100" spc="-5" dirty="0">
                <a:solidFill>
                  <a:schemeClr val="tx1"/>
                </a:solidFill>
                <a:latin typeface="+mj-lt"/>
                <a:cs typeface="Arial"/>
              </a:rPr>
              <a:t> </a:t>
            </a:r>
            <a:r>
              <a:rPr lang="en-US" sz="2100" dirty="0" err="1">
                <a:solidFill>
                  <a:schemeClr val="tx1"/>
                </a:solidFill>
                <a:latin typeface="+mj-lt"/>
                <a:cs typeface="Arial"/>
              </a:rPr>
              <a:t>kết</a:t>
            </a:r>
            <a:r>
              <a:rPr lang="en-US" sz="2100" dirty="0">
                <a:solidFill>
                  <a:schemeClr val="tx1"/>
                </a:solidFill>
                <a:latin typeface="+mj-lt"/>
                <a:cs typeface="Arial"/>
              </a:rPr>
              <a:t> </a:t>
            </a:r>
            <a:r>
              <a:rPr lang="en-US" sz="2100" spc="-5" dirty="0" err="1">
                <a:solidFill>
                  <a:schemeClr val="tx1"/>
                </a:solidFill>
                <a:latin typeface="+mj-lt"/>
                <a:cs typeface="Arial"/>
              </a:rPr>
              <a:t>quả</a:t>
            </a:r>
            <a:r>
              <a:rPr lang="en-US" sz="2100" spc="-5" dirty="0">
                <a:solidFill>
                  <a:schemeClr val="tx1"/>
                </a:solidFill>
                <a:latin typeface="+mj-lt"/>
                <a:cs typeface="Arial"/>
              </a:rPr>
              <a:t> </a:t>
            </a:r>
            <a:r>
              <a:rPr lang="en-US" sz="2100" spc="-5" dirty="0" err="1">
                <a:solidFill>
                  <a:schemeClr val="tx1"/>
                </a:solidFill>
                <a:latin typeface="+mj-lt"/>
                <a:cs typeface="Arial"/>
              </a:rPr>
              <a:t>pha</a:t>
            </a:r>
            <a:r>
              <a:rPr lang="en-US" sz="2100" spc="-5" dirty="0">
                <a:solidFill>
                  <a:schemeClr val="tx1"/>
                </a:solidFill>
                <a:latin typeface="+mj-lt"/>
                <a:cs typeface="Arial"/>
              </a:rPr>
              <a:t> </a:t>
            </a:r>
            <a:r>
              <a:rPr lang="en-US" sz="2100" spc="-5" dirty="0" err="1">
                <a:solidFill>
                  <a:schemeClr val="tx1"/>
                </a:solidFill>
                <a:latin typeface="+mj-lt"/>
                <a:cs typeface="Arial"/>
              </a:rPr>
              <a:t>thiết</a:t>
            </a:r>
            <a:r>
              <a:rPr lang="en-US" sz="2100" spc="-15" dirty="0">
                <a:solidFill>
                  <a:schemeClr val="tx1"/>
                </a:solidFill>
                <a:latin typeface="+mj-lt"/>
                <a:cs typeface="Arial"/>
              </a:rPr>
              <a:t> </a:t>
            </a:r>
            <a:r>
              <a:rPr lang="en-US" sz="2100" dirty="0" err="1">
                <a:solidFill>
                  <a:schemeClr val="tx1"/>
                </a:solidFill>
                <a:latin typeface="+mj-lt"/>
                <a:cs typeface="Arial"/>
              </a:rPr>
              <a:t>kế</a:t>
            </a:r>
            <a:endParaRPr lang="en-US" sz="2100" dirty="0">
              <a:solidFill>
                <a:schemeClr val="tx1"/>
              </a:solidFill>
              <a:latin typeface="+mj-lt"/>
              <a:cs typeface="Arial"/>
            </a:endParaRPr>
          </a:p>
          <a:p>
            <a:pPr marL="12700" marR="5080">
              <a:lnSpc>
                <a:spcPct val="123800"/>
              </a:lnSpc>
              <a:spcBef>
                <a:spcPts val="100"/>
              </a:spcBef>
            </a:pPr>
            <a:endParaRPr lang="en-US" sz="2100" b="1" kern="50" dirty="0">
              <a:solidFill>
                <a:schemeClr val="tx1"/>
              </a:solidFill>
              <a:latin typeface="+mj-lt"/>
              <a:ea typeface="SimSun" panose="02010600030101010101" pitchFamily="2" charset="-122"/>
              <a:cs typeface="Tahoma" panose="020B0604030504040204" pitchFamily="34" charset="0"/>
            </a:endParaRPr>
          </a:p>
          <a:p>
            <a:pPr marL="12700" marR="5080">
              <a:lnSpc>
                <a:spcPct val="123800"/>
              </a:lnSpc>
              <a:spcBef>
                <a:spcPts val="100"/>
              </a:spcBef>
            </a:pPr>
            <a:r>
              <a:rPr lang="en-US" sz="2100" b="1" kern="50" dirty="0" err="1">
                <a:solidFill>
                  <a:schemeClr val="tx1"/>
                </a:solidFill>
                <a:latin typeface="+mj-lt"/>
                <a:ea typeface="SimSun" panose="02010600030101010101" pitchFamily="2" charset="-122"/>
                <a:cs typeface="Tahoma" panose="020B0604030504040204" pitchFamily="34" charset="0"/>
              </a:rPr>
              <a:t>Các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vấn</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đề</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cần</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đặt</a:t>
            </a:r>
            <a:r>
              <a:rPr lang="en-US" sz="2100" b="1" kern="50" dirty="0">
                <a:solidFill>
                  <a:schemeClr val="tx1"/>
                </a:solidFill>
                <a:latin typeface="+mj-lt"/>
                <a:ea typeface="SimSun" panose="02010600030101010101" pitchFamily="2" charset="-122"/>
                <a:cs typeface="Tahoma" panose="020B0604030504040204" pitchFamily="34" charset="0"/>
              </a:rPr>
              <a:t> ra:</a:t>
            </a:r>
            <a:endParaRPr lang="en-US" sz="2100" spc="-10" dirty="0">
              <a:solidFill>
                <a:schemeClr val="tx1"/>
              </a:solidFill>
              <a:latin typeface="+mj-lt"/>
              <a:cs typeface="Arial"/>
            </a:endParaRPr>
          </a:p>
          <a:p>
            <a:pPr marL="355600" marR="5080" indent="-342900">
              <a:lnSpc>
                <a:spcPct val="123800"/>
              </a:lnSpc>
              <a:spcBef>
                <a:spcPts val="100"/>
              </a:spcBef>
              <a:buFont typeface="Wingdings" panose="05000000000000000000" pitchFamily="2" charset="2"/>
              <a:buChar char="§"/>
            </a:pPr>
            <a:r>
              <a:rPr lang="en-US" sz="2100" spc="-10" dirty="0" err="1">
                <a:solidFill>
                  <a:schemeClr val="tx1"/>
                </a:solidFill>
                <a:latin typeface="+mj-lt"/>
                <a:cs typeface="Arial"/>
              </a:rPr>
              <a:t>Cài</a:t>
            </a:r>
            <a:r>
              <a:rPr lang="en-US" sz="2100" spc="-10" dirty="0">
                <a:solidFill>
                  <a:schemeClr val="tx1"/>
                </a:solidFill>
                <a:latin typeface="+mj-lt"/>
                <a:cs typeface="Arial"/>
              </a:rPr>
              <a:t> </a:t>
            </a:r>
            <a:r>
              <a:rPr lang="en-US" sz="2100" spc="-5" dirty="0" err="1">
                <a:solidFill>
                  <a:schemeClr val="tx1"/>
                </a:solidFill>
                <a:latin typeface="+mj-lt"/>
                <a:cs typeface="Arial"/>
              </a:rPr>
              <a:t>đặt</a:t>
            </a:r>
            <a:r>
              <a:rPr lang="en-US" sz="2100" spc="-5" dirty="0">
                <a:solidFill>
                  <a:schemeClr val="tx1"/>
                </a:solidFill>
                <a:latin typeface="+mj-lt"/>
                <a:cs typeface="Arial"/>
              </a:rPr>
              <a:t> </a:t>
            </a:r>
            <a:r>
              <a:rPr lang="en-US" sz="2100" dirty="0" err="1">
                <a:solidFill>
                  <a:schemeClr val="tx1"/>
                </a:solidFill>
                <a:latin typeface="+mj-lt"/>
                <a:cs typeface="Arial"/>
              </a:rPr>
              <a:t>theo</a:t>
            </a:r>
            <a:r>
              <a:rPr lang="en-US" sz="2100" dirty="0">
                <a:solidFill>
                  <a:schemeClr val="tx1"/>
                </a:solidFill>
                <a:latin typeface="+mj-lt"/>
                <a:cs typeface="Arial"/>
              </a:rPr>
              <a:t> </a:t>
            </a:r>
            <a:r>
              <a:rPr lang="en-US" sz="2100" spc="-5" dirty="0">
                <a:solidFill>
                  <a:schemeClr val="tx1"/>
                </a:solidFill>
                <a:latin typeface="+mj-lt"/>
                <a:cs typeface="Arial"/>
              </a:rPr>
              <a:t>class, </a:t>
            </a:r>
            <a:r>
              <a:rPr lang="en-US" sz="2100" spc="-5" dirty="0" err="1">
                <a:solidFill>
                  <a:schemeClr val="tx1"/>
                </a:solidFill>
                <a:latin typeface="+mj-lt"/>
                <a:cs typeface="Arial"/>
              </a:rPr>
              <a:t>modul</a:t>
            </a:r>
            <a:r>
              <a:rPr lang="en-US" sz="2100" spc="-5" dirty="0">
                <a:solidFill>
                  <a:schemeClr val="tx1"/>
                </a:solidFill>
                <a:latin typeface="+mj-lt"/>
                <a:cs typeface="Arial"/>
              </a:rPr>
              <a:t>  </a:t>
            </a:r>
          </a:p>
          <a:p>
            <a:pPr marL="355600" marR="5080" indent="-342900">
              <a:lnSpc>
                <a:spcPct val="123800"/>
              </a:lnSpc>
              <a:spcBef>
                <a:spcPts val="100"/>
              </a:spcBef>
              <a:buFont typeface="Wingdings" panose="05000000000000000000" pitchFamily="2" charset="2"/>
              <a:buChar char="§"/>
            </a:pPr>
            <a:r>
              <a:rPr lang="en-US" sz="2100" spc="-5" dirty="0" err="1">
                <a:solidFill>
                  <a:schemeClr val="tx1"/>
                </a:solidFill>
                <a:latin typeface="+mj-lt"/>
                <a:cs typeface="Arial"/>
              </a:rPr>
              <a:t>Tích</a:t>
            </a:r>
            <a:r>
              <a:rPr lang="en-US" sz="2100" spc="-5" dirty="0">
                <a:solidFill>
                  <a:schemeClr val="tx1"/>
                </a:solidFill>
                <a:latin typeface="+mj-lt"/>
                <a:cs typeface="Arial"/>
              </a:rPr>
              <a:t> </a:t>
            </a:r>
            <a:r>
              <a:rPr lang="en-US" sz="2100" spc="-5" dirty="0" err="1">
                <a:solidFill>
                  <a:schemeClr val="tx1"/>
                </a:solidFill>
                <a:latin typeface="+mj-lt"/>
                <a:cs typeface="Arial"/>
              </a:rPr>
              <a:t>hợp</a:t>
            </a:r>
            <a:r>
              <a:rPr lang="en-US" sz="2100" spc="-5" dirty="0">
                <a:solidFill>
                  <a:schemeClr val="tx1"/>
                </a:solidFill>
                <a:latin typeface="+mj-lt"/>
                <a:cs typeface="Arial"/>
              </a:rPr>
              <a:t> </a:t>
            </a:r>
            <a:r>
              <a:rPr lang="en-US" sz="2100" dirty="0" err="1">
                <a:solidFill>
                  <a:schemeClr val="tx1"/>
                </a:solidFill>
                <a:latin typeface="+mj-lt"/>
                <a:cs typeface="Arial"/>
              </a:rPr>
              <a:t>các</a:t>
            </a:r>
            <a:r>
              <a:rPr lang="en-US" sz="2100" dirty="0">
                <a:solidFill>
                  <a:schemeClr val="tx1"/>
                </a:solidFill>
                <a:latin typeface="+mj-lt"/>
                <a:cs typeface="Arial"/>
              </a:rPr>
              <a:t> </a:t>
            </a:r>
            <a:r>
              <a:rPr lang="en-US" sz="2100" spc="-5" dirty="0">
                <a:solidFill>
                  <a:schemeClr val="tx1"/>
                </a:solidFill>
                <a:latin typeface="+mj-lt"/>
                <a:cs typeface="Arial"/>
              </a:rPr>
              <a:t>class,</a:t>
            </a:r>
            <a:r>
              <a:rPr lang="en-US" sz="2100" spc="-55" dirty="0">
                <a:solidFill>
                  <a:schemeClr val="tx1"/>
                </a:solidFill>
                <a:latin typeface="+mj-lt"/>
                <a:cs typeface="Arial"/>
              </a:rPr>
              <a:t> </a:t>
            </a:r>
            <a:r>
              <a:rPr lang="en-US" sz="2100" spc="-5" dirty="0" err="1">
                <a:solidFill>
                  <a:schemeClr val="tx1"/>
                </a:solidFill>
                <a:latin typeface="+mj-lt"/>
                <a:cs typeface="Arial"/>
              </a:rPr>
              <a:t>modul</a:t>
            </a:r>
            <a:endParaRPr lang="en-US" sz="2100" dirty="0">
              <a:solidFill>
                <a:schemeClr val="tx1"/>
              </a:solidFill>
              <a:latin typeface="+mj-lt"/>
              <a:cs typeface="Arial"/>
            </a:endParaRPr>
          </a:p>
          <a:p>
            <a:pPr marL="12700" marR="5080">
              <a:lnSpc>
                <a:spcPct val="123800"/>
              </a:lnSpc>
              <a:spcBef>
                <a:spcPts val="100"/>
              </a:spcBef>
            </a:pPr>
            <a:endParaRPr lang="en-US" sz="2100" dirty="0">
              <a:solidFill>
                <a:schemeClr val="tx1"/>
              </a:solidFill>
              <a:latin typeface="+mj-lt"/>
              <a:cs typeface="Arial"/>
            </a:endParaRPr>
          </a:p>
          <a:p>
            <a:pPr marL="355600" marR="5080" indent="-342900">
              <a:lnSpc>
                <a:spcPct val="123800"/>
              </a:lnSpc>
              <a:spcBef>
                <a:spcPts val="100"/>
              </a:spcBef>
              <a:buFont typeface="Wingdings" panose="05000000000000000000" pitchFamily="2" charset="2"/>
              <a:buChar char="§"/>
            </a:pPr>
            <a:endParaRPr lang="en-US" sz="2100" dirty="0">
              <a:solidFill>
                <a:schemeClr val="tx1"/>
              </a:solidFill>
              <a:latin typeface="+mj-lt"/>
              <a:cs typeface="Arial"/>
            </a:endParaRPr>
          </a:p>
        </p:txBody>
      </p:sp>
    </p:spTree>
    <p:extLst>
      <p:ext uri="{BB962C8B-B14F-4D97-AF65-F5344CB8AC3E}">
        <p14:creationId xmlns:p14="http://schemas.microsoft.com/office/powerpoint/2010/main" val="19146506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Các</a:t>
            </a:r>
            <a:r>
              <a:rPr lang="en-US" sz="2800" i="1" dirty="0">
                <a:latin typeface="+mj-lt"/>
                <a:ea typeface="Calibri" panose="020F0502020204030204" pitchFamily="34" charset="0"/>
              </a:rPr>
              <a:t> workflow </a:t>
            </a:r>
            <a:r>
              <a:rPr lang="en-US" sz="2800" i="1" dirty="0" err="1">
                <a:latin typeface="+mj-lt"/>
                <a:ea typeface="Calibri" panose="020F0502020204030204" pitchFamily="34" charset="0"/>
              </a:rPr>
              <a:t>trong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phần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021496" y="1285875"/>
            <a:ext cx="8332304" cy="4692650"/>
          </a:xfrm>
        </p:spPr>
        <p:txBody>
          <a:bodyPr>
            <a:noAutofit/>
          </a:bodyPr>
          <a:lstStyle/>
          <a:p>
            <a:pPr marR="0" algn="ctr">
              <a:spcBef>
                <a:spcPts val="0"/>
              </a:spcBef>
              <a:spcAft>
                <a:spcPts val="0"/>
              </a:spcAft>
            </a:pPr>
            <a:r>
              <a:rPr lang="en-US" sz="2100" b="1" kern="50" dirty="0">
                <a:solidFill>
                  <a:schemeClr val="tx1"/>
                </a:solidFill>
                <a:effectLst/>
                <a:latin typeface="+mj-lt"/>
                <a:ea typeface="SimSun" panose="02010600030101010101" pitchFamily="2" charset="-122"/>
                <a:cs typeface="Tahoma" panose="020B0604030504040204" pitchFamily="34" charset="0"/>
              </a:rPr>
              <a:t>Workflow </a:t>
            </a:r>
            <a:r>
              <a:rPr lang="en-US" sz="2100" b="1" kern="50" dirty="0" err="1">
                <a:solidFill>
                  <a:schemeClr val="tx1"/>
                </a:solidFill>
                <a:effectLst/>
                <a:latin typeface="+mj-lt"/>
                <a:ea typeface="SimSun" panose="02010600030101010101" pitchFamily="2" charset="-122"/>
                <a:cs typeface="Tahoma" panose="020B0604030504040204" pitchFamily="34" charset="0"/>
              </a:rPr>
              <a:t>kiểm</a:t>
            </a:r>
            <a:r>
              <a:rPr lang="en-US" sz="2100" b="1" kern="50" dirty="0">
                <a:solidFill>
                  <a:schemeClr val="tx1"/>
                </a:solidFill>
                <a:effectLst/>
                <a:latin typeface="+mj-lt"/>
                <a:ea typeface="SimSun" panose="02010600030101010101" pitchFamily="2" charset="-122"/>
                <a:cs typeface="Tahoma" panose="020B0604030504040204" pitchFamily="34" charset="0"/>
              </a:rPr>
              <a:t> </a:t>
            </a:r>
            <a:r>
              <a:rPr lang="en-US" sz="2100" b="1" kern="50" dirty="0" err="1">
                <a:solidFill>
                  <a:schemeClr val="tx1"/>
                </a:solidFill>
                <a:effectLst/>
                <a:latin typeface="+mj-lt"/>
                <a:ea typeface="SimSun" panose="02010600030101010101" pitchFamily="2" charset="-122"/>
                <a:cs typeface="Tahoma" panose="020B0604030504040204" pitchFamily="34" charset="0"/>
              </a:rPr>
              <a:t>thử</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R="0">
              <a:spcBef>
                <a:spcPts val="0"/>
              </a:spcBef>
              <a:spcAft>
                <a:spcPts val="0"/>
              </a:spcAft>
            </a:pPr>
            <a:r>
              <a:rPr lang="en-US" sz="2100" b="1" kern="50" dirty="0" err="1">
                <a:solidFill>
                  <a:schemeClr val="tx1"/>
                </a:solidFill>
                <a:latin typeface="+mj-lt"/>
                <a:ea typeface="SimSun" panose="02010600030101010101" pitchFamily="2" charset="-122"/>
                <a:cs typeface="Tahoma" panose="020B0604030504040204" pitchFamily="34" charset="0"/>
              </a:rPr>
              <a:t>Mục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đích</a:t>
            </a:r>
            <a:r>
              <a:rPr lang="en-US" sz="2100" b="1" kern="50" dirty="0">
                <a:solidFill>
                  <a:schemeClr val="tx1"/>
                </a:solidFill>
                <a:latin typeface="+mj-lt"/>
                <a:ea typeface="SimSun" panose="02010600030101010101" pitchFamily="2" charset="-122"/>
                <a:cs typeface="Tahoma" panose="020B0604030504040204" pitchFamily="34" charset="0"/>
              </a:rPr>
              <a:t>:</a:t>
            </a:r>
            <a:endParaRPr lang="en-US" sz="2100" b="1" kern="50" dirty="0">
              <a:solidFill>
                <a:schemeClr val="tx1"/>
              </a:solidFill>
              <a:effectLst/>
              <a:latin typeface="+mj-lt"/>
              <a:ea typeface="SimSun" panose="02010600030101010101" pitchFamily="2" charset="-122"/>
              <a:cs typeface="Tahoma" panose="020B0604030504040204" pitchFamily="34" charset="0"/>
            </a:endParaRPr>
          </a:p>
          <a:p>
            <a:pPr marL="12700">
              <a:spcBef>
                <a:spcPts val="100"/>
              </a:spcBef>
            </a:pPr>
            <a:r>
              <a:rPr lang="en-US" sz="2100" spc="-10" dirty="0" err="1">
                <a:solidFill>
                  <a:schemeClr val="tx1"/>
                </a:solidFill>
                <a:latin typeface="+mj-lt"/>
                <a:cs typeface="Arial"/>
              </a:rPr>
              <a:t>Kiểm</a:t>
            </a:r>
            <a:r>
              <a:rPr lang="en-US" sz="2100" spc="-10" dirty="0">
                <a:solidFill>
                  <a:schemeClr val="tx1"/>
                </a:solidFill>
                <a:latin typeface="+mj-lt"/>
                <a:cs typeface="Arial"/>
              </a:rPr>
              <a:t> </a:t>
            </a:r>
            <a:r>
              <a:rPr lang="en-US" sz="2100" spc="-10" dirty="0" err="1">
                <a:solidFill>
                  <a:schemeClr val="tx1"/>
                </a:solidFill>
                <a:latin typeface="+mj-lt"/>
                <a:cs typeface="Arial"/>
              </a:rPr>
              <a:t>thử</a:t>
            </a:r>
            <a:r>
              <a:rPr lang="en-US" sz="2100" spc="-10" dirty="0">
                <a:solidFill>
                  <a:schemeClr val="tx1"/>
                </a:solidFill>
                <a:latin typeface="+mj-lt"/>
                <a:cs typeface="Arial"/>
              </a:rPr>
              <a:t> </a:t>
            </a:r>
            <a:r>
              <a:rPr lang="en-US" sz="2100" spc="-10" dirty="0" err="1">
                <a:solidFill>
                  <a:schemeClr val="tx1"/>
                </a:solidFill>
                <a:latin typeface="+mj-lt"/>
                <a:cs typeface="Arial"/>
              </a:rPr>
              <a:t>kết</a:t>
            </a:r>
            <a:r>
              <a:rPr lang="en-US" sz="2100" spc="-10" dirty="0">
                <a:solidFill>
                  <a:schemeClr val="tx1"/>
                </a:solidFill>
                <a:latin typeface="+mj-lt"/>
                <a:cs typeface="Arial"/>
              </a:rPr>
              <a:t> </a:t>
            </a:r>
            <a:r>
              <a:rPr lang="en-US" sz="2100" spc="-10" dirty="0" err="1">
                <a:solidFill>
                  <a:schemeClr val="tx1"/>
                </a:solidFill>
                <a:latin typeface="+mj-lt"/>
                <a:cs typeface="Arial"/>
              </a:rPr>
              <a:t>quả</a:t>
            </a:r>
            <a:endParaRPr lang="en-US" sz="2100" spc="-10" dirty="0">
              <a:solidFill>
                <a:schemeClr val="tx1"/>
              </a:solidFill>
              <a:latin typeface="+mj-lt"/>
              <a:cs typeface="Arial"/>
            </a:endParaRPr>
          </a:p>
          <a:p>
            <a:pPr marL="12700">
              <a:spcBef>
                <a:spcPts val="100"/>
              </a:spcBef>
            </a:pPr>
            <a:endParaRPr lang="en-US" sz="2100" dirty="0">
              <a:solidFill>
                <a:schemeClr val="tx1"/>
              </a:solidFill>
              <a:latin typeface="+mj-lt"/>
              <a:cs typeface="Arial"/>
            </a:endParaRPr>
          </a:p>
          <a:p>
            <a:pPr marL="12700" marR="5080">
              <a:lnSpc>
                <a:spcPct val="123800"/>
              </a:lnSpc>
              <a:spcBef>
                <a:spcPts val="100"/>
              </a:spcBef>
            </a:pPr>
            <a:r>
              <a:rPr lang="en-US" sz="2100" b="1" kern="50" dirty="0" err="1">
                <a:solidFill>
                  <a:schemeClr val="tx1"/>
                </a:solidFill>
                <a:latin typeface="+mj-lt"/>
                <a:ea typeface="SimSun" panose="02010600030101010101" pitchFamily="2" charset="-122"/>
                <a:cs typeface="Tahoma" panose="020B0604030504040204" pitchFamily="34" charset="0"/>
              </a:rPr>
              <a:t>Công</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việc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thực</a:t>
            </a:r>
            <a:r>
              <a:rPr lang="en-US" sz="2100" b="1" kern="50" dirty="0">
                <a:solidFill>
                  <a:schemeClr val="tx1"/>
                </a:solidFill>
                <a:latin typeface="+mj-lt"/>
                <a:ea typeface="SimSun" panose="02010600030101010101" pitchFamily="2" charset="-122"/>
                <a:cs typeface="Tahoma" panose="020B0604030504040204" pitchFamily="34" charset="0"/>
              </a:rPr>
              <a:t> </a:t>
            </a:r>
            <a:r>
              <a:rPr lang="en-US" sz="2100" b="1" kern="50" dirty="0" err="1">
                <a:solidFill>
                  <a:schemeClr val="tx1"/>
                </a:solidFill>
                <a:latin typeface="+mj-lt"/>
                <a:ea typeface="SimSun" panose="02010600030101010101" pitchFamily="2" charset="-122"/>
                <a:cs typeface="Tahoma" panose="020B0604030504040204" pitchFamily="34" charset="0"/>
              </a:rPr>
              <a:t>hiện</a:t>
            </a:r>
            <a:endParaRPr lang="en-US" sz="2100" b="1" kern="50" dirty="0">
              <a:solidFill>
                <a:schemeClr val="tx1"/>
              </a:solidFill>
              <a:latin typeface="+mj-lt"/>
              <a:ea typeface="SimSun" panose="02010600030101010101" pitchFamily="2" charset="-122"/>
              <a:cs typeface="Tahoma" panose="020B0604030504040204" pitchFamily="34" charset="0"/>
            </a:endParaRPr>
          </a:p>
          <a:p>
            <a:pPr marL="355600" indent="-342900" algn="just">
              <a:spcBef>
                <a:spcPts val="900"/>
              </a:spcBef>
              <a:buFont typeface="Wingdings" panose="05000000000000000000" pitchFamily="2" charset="2"/>
              <a:buChar char="§"/>
            </a:pPr>
            <a:r>
              <a:rPr lang="vi-VN" sz="2100" spc="-5" dirty="0">
                <a:solidFill>
                  <a:schemeClr val="tx1"/>
                </a:solidFill>
                <a:latin typeface="+mj-lt"/>
                <a:cs typeface="Arial"/>
              </a:rPr>
              <a:t>Yêu </a:t>
            </a:r>
            <a:r>
              <a:rPr lang="vi-VN" sz="2100" dirty="0">
                <a:solidFill>
                  <a:schemeClr val="tx1"/>
                </a:solidFill>
                <a:latin typeface="+mj-lt"/>
                <a:cs typeface="Arial"/>
              </a:rPr>
              <a:t>cầu: </a:t>
            </a:r>
            <a:r>
              <a:rPr lang="vi-VN" sz="2100" spc="-5" dirty="0">
                <a:solidFill>
                  <a:schemeClr val="tx1"/>
                </a:solidFill>
                <a:latin typeface="+mj-lt"/>
                <a:cs typeface="Arial"/>
              </a:rPr>
              <a:t>test tài</a:t>
            </a:r>
            <a:r>
              <a:rPr lang="vi-VN" sz="2100" dirty="0">
                <a:solidFill>
                  <a:schemeClr val="tx1"/>
                </a:solidFill>
                <a:latin typeface="+mj-lt"/>
                <a:cs typeface="Arial"/>
              </a:rPr>
              <a:t> </a:t>
            </a:r>
            <a:r>
              <a:rPr lang="vi-VN" sz="2100" spc="-5" dirty="0">
                <a:solidFill>
                  <a:schemeClr val="tx1"/>
                </a:solidFill>
                <a:latin typeface="+mj-lt"/>
                <a:cs typeface="Arial"/>
              </a:rPr>
              <a:t>liệu</a:t>
            </a:r>
            <a:endParaRPr lang="vi-VN" sz="2100" dirty="0">
              <a:solidFill>
                <a:schemeClr val="tx1"/>
              </a:solidFill>
              <a:latin typeface="+mj-lt"/>
              <a:cs typeface="Arial"/>
            </a:endParaRPr>
          </a:p>
          <a:p>
            <a:pPr marL="355600" marR="148590" indent="-342900" algn="just">
              <a:spcBef>
                <a:spcPts val="800"/>
              </a:spcBef>
              <a:buFont typeface="Wingdings" panose="05000000000000000000" pitchFamily="2" charset="2"/>
              <a:buChar char="§"/>
            </a:pPr>
            <a:r>
              <a:rPr lang="vi-VN" sz="2100" spc="-5" dirty="0">
                <a:solidFill>
                  <a:schemeClr val="tx1"/>
                </a:solidFill>
                <a:latin typeface="+mj-lt"/>
                <a:cs typeface="Arial"/>
              </a:rPr>
              <a:t>Phân </a:t>
            </a:r>
            <a:r>
              <a:rPr lang="vi-VN" sz="2100" dirty="0">
                <a:solidFill>
                  <a:schemeClr val="tx1"/>
                </a:solidFill>
                <a:latin typeface="+mj-lt"/>
                <a:cs typeface="Arial"/>
              </a:rPr>
              <a:t>tích: </a:t>
            </a:r>
            <a:r>
              <a:rPr lang="vi-VN" sz="2100" spc="-5" dirty="0">
                <a:solidFill>
                  <a:schemeClr val="tx1"/>
                </a:solidFill>
                <a:latin typeface="+mj-lt"/>
                <a:cs typeface="Arial"/>
              </a:rPr>
              <a:t>test tài liệu, </a:t>
            </a:r>
            <a:r>
              <a:rPr lang="vi-VN" sz="2100" dirty="0">
                <a:solidFill>
                  <a:schemeClr val="tx1"/>
                </a:solidFill>
                <a:latin typeface="+mj-lt"/>
                <a:cs typeface="Arial"/>
              </a:rPr>
              <a:t>kế </a:t>
            </a:r>
            <a:r>
              <a:rPr lang="vi-VN" sz="2100" spc="-5" dirty="0">
                <a:solidFill>
                  <a:schemeClr val="tx1"/>
                </a:solidFill>
                <a:latin typeface="+mj-lt"/>
                <a:cs typeface="Arial"/>
              </a:rPr>
              <a:t>hoạch </a:t>
            </a:r>
            <a:r>
              <a:rPr lang="vi-VN" sz="2100" dirty="0">
                <a:solidFill>
                  <a:schemeClr val="tx1"/>
                </a:solidFill>
                <a:latin typeface="+mj-lt"/>
                <a:cs typeface="Arial"/>
              </a:rPr>
              <a:t>và </a:t>
            </a:r>
            <a:r>
              <a:rPr lang="vi-VN" sz="2100" spc="-5" dirty="0">
                <a:solidFill>
                  <a:schemeClr val="tx1"/>
                </a:solidFill>
                <a:latin typeface="+mj-lt"/>
                <a:cs typeface="Arial"/>
              </a:rPr>
              <a:t>ước  lượng</a:t>
            </a:r>
            <a:endParaRPr lang="vi-VN" sz="2100" dirty="0">
              <a:solidFill>
                <a:schemeClr val="tx1"/>
              </a:solidFill>
              <a:latin typeface="+mj-lt"/>
              <a:cs typeface="Arial"/>
            </a:endParaRPr>
          </a:p>
          <a:p>
            <a:pPr marL="355600" indent="-342900" algn="just">
              <a:spcBef>
                <a:spcPts val="800"/>
              </a:spcBef>
              <a:buFont typeface="Wingdings" panose="05000000000000000000" pitchFamily="2" charset="2"/>
              <a:buChar char="§"/>
            </a:pPr>
            <a:r>
              <a:rPr lang="vi-VN" sz="2100" spc="-10" dirty="0">
                <a:solidFill>
                  <a:schemeClr val="tx1"/>
                </a:solidFill>
                <a:latin typeface="+mj-lt"/>
                <a:cs typeface="Arial"/>
              </a:rPr>
              <a:t>Thiết </a:t>
            </a:r>
            <a:r>
              <a:rPr lang="vi-VN" sz="2100" dirty="0">
                <a:solidFill>
                  <a:schemeClr val="tx1"/>
                </a:solidFill>
                <a:latin typeface="+mj-lt"/>
                <a:cs typeface="Arial"/>
              </a:rPr>
              <a:t>kế: </a:t>
            </a:r>
            <a:r>
              <a:rPr lang="vi-VN" sz="2100" spc="-5" dirty="0">
                <a:solidFill>
                  <a:schemeClr val="tx1"/>
                </a:solidFill>
                <a:latin typeface="+mj-lt"/>
                <a:cs typeface="Arial"/>
              </a:rPr>
              <a:t>test tài</a:t>
            </a:r>
            <a:r>
              <a:rPr lang="vi-VN" sz="2100" spc="10" dirty="0">
                <a:solidFill>
                  <a:schemeClr val="tx1"/>
                </a:solidFill>
                <a:latin typeface="+mj-lt"/>
                <a:cs typeface="Arial"/>
              </a:rPr>
              <a:t> </a:t>
            </a:r>
            <a:r>
              <a:rPr lang="vi-VN" sz="2100" spc="-5" dirty="0">
                <a:solidFill>
                  <a:schemeClr val="tx1"/>
                </a:solidFill>
                <a:latin typeface="+mj-lt"/>
                <a:cs typeface="Arial"/>
              </a:rPr>
              <a:t>liệu</a:t>
            </a:r>
            <a:endParaRPr lang="vi-VN" sz="2100" dirty="0">
              <a:solidFill>
                <a:schemeClr val="tx1"/>
              </a:solidFill>
              <a:latin typeface="+mj-lt"/>
              <a:cs typeface="Arial"/>
            </a:endParaRPr>
          </a:p>
          <a:p>
            <a:pPr marL="355600" marR="5080" indent="-342900" algn="just">
              <a:spcBef>
                <a:spcPts val="800"/>
              </a:spcBef>
              <a:buFont typeface="Wingdings" panose="05000000000000000000" pitchFamily="2" charset="2"/>
              <a:buChar char="§"/>
            </a:pPr>
            <a:r>
              <a:rPr lang="vi-VN" sz="2100" spc="-10" dirty="0">
                <a:solidFill>
                  <a:schemeClr val="tx1"/>
                </a:solidFill>
                <a:latin typeface="+mj-lt"/>
                <a:cs typeface="Arial"/>
              </a:rPr>
              <a:t>Cài </a:t>
            </a:r>
            <a:r>
              <a:rPr lang="vi-VN" sz="2100" spc="-5" dirty="0">
                <a:solidFill>
                  <a:schemeClr val="tx1"/>
                </a:solidFill>
                <a:latin typeface="+mj-lt"/>
                <a:cs typeface="Arial"/>
              </a:rPr>
              <a:t>đặt: unit test, integrated </a:t>
            </a:r>
            <a:r>
              <a:rPr lang="vi-VN" sz="2100" dirty="0">
                <a:solidFill>
                  <a:schemeClr val="tx1"/>
                </a:solidFill>
                <a:latin typeface="+mj-lt"/>
                <a:cs typeface="Arial"/>
              </a:rPr>
              <a:t>test, </a:t>
            </a:r>
            <a:r>
              <a:rPr lang="vi-VN" sz="2100" spc="-5" dirty="0">
                <a:solidFill>
                  <a:schemeClr val="tx1"/>
                </a:solidFill>
                <a:latin typeface="+mj-lt"/>
                <a:cs typeface="Arial"/>
              </a:rPr>
              <a:t>product  test, acceptance </a:t>
            </a:r>
            <a:r>
              <a:rPr lang="vi-VN" sz="2100" dirty="0">
                <a:solidFill>
                  <a:schemeClr val="tx1"/>
                </a:solidFill>
                <a:latin typeface="+mj-lt"/>
                <a:cs typeface="Arial"/>
              </a:rPr>
              <a:t>test. </a:t>
            </a:r>
          </a:p>
          <a:p>
            <a:pPr marL="12700" marR="5080">
              <a:lnSpc>
                <a:spcPct val="123800"/>
              </a:lnSpc>
              <a:spcBef>
                <a:spcPts val="100"/>
              </a:spcBef>
            </a:pPr>
            <a:endParaRPr lang="en-US" sz="2100" dirty="0">
              <a:solidFill>
                <a:schemeClr val="tx1"/>
              </a:solidFill>
              <a:latin typeface="+mj-lt"/>
              <a:cs typeface="Arial"/>
            </a:endParaRPr>
          </a:p>
          <a:p>
            <a:pPr marL="355600" marR="5080" indent="-342900">
              <a:lnSpc>
                <a:spcPct val="123800"/>
              </a:lnSpc>
              <a:spcBef>
                <a:spcPts val="100"/>
              </a:spcBef>
              <a:buFont typeface="Wingdings" panose="05000000000000000000" pitchFamily="2" charset="2"/>
              <a:buChar char="§"/>
            </a:pPr>
            <a:endParaRPr lang="en-US" sz="2100" dirty="0">
              <a:solidFill>
                <a:schemeClr val="tx1"/>
              </a:solidFill>
              <a:latin typeface="+mj-lt"/>
              <a:cs typeface="Arial"/>
            </a:endParaRPr>
          </a:p>
        </p:txBody>
      </p:sp>
    </p:spTree>
    <p:extLst>
      <p:ext uri="{BB962C8B-B14F-4D97-AF65-F5344CB8AC3E}">
        <p14:creationId xmlns:p14="http://schemas.microsoft.com/office/powerpoint/2010/main" val="13229522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Nội</a:t>
            </a:r>
            <a:r>
              <a:rPr lang="en-US" dirty="0"/>
              <a:t> dung</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80055" y="1226240"/>
            <a:ext cx="8877937" cy="4692650"/>
          </a:xfrm>
        </p:spPr>
        <p:txBody>
          <a:bodyPr>
            <a:noAutofit/>
          </a:bodyPr>
          <a:lstStyle/>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4: </a:t>
            </a:r>
            <a:r>
              <a:rPr lang="en-US" b="1" kern="50" dirty="0" err="1">
                <a:solidFill>
                  <a:schemeClr val="tx1"/>
                </a:solidFill>
                <a:latin typeface="+mj-lt"/>
                <a:ea typeface="SimSun" panose="02010600030101010101" pitchFamily="2" charset="-122"/>
                <a:cs typeface="Tahoma" panose="020B0604030504040204" pitchFamily="34" charset="0"/>
              </a:rPr>
              <a:t>Quản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lý</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dự</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án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và</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đảm</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bảo</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chất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lượng</a:t>
            </a:r>
            <a:r>
              <a:rPr lang="en-US" b="1" kern="50" dirty="0">
                <a:solidFill>
                  <a:schemeClr val="tx1"/>
                </a:solidFill>
                <a:latin typeface="+mj-lt"/>
                <a:ea typeface="SimSun" panose="02010600030101010101" pitchFamily="2" charset="-122"/>
                <a:cs typeface="Tahoma" panose="020B0604030504040204" pitchFamily="34" charset="0"/>
              </a:rPr>
              <a:t> </a:t>
            </a: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Quản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lý</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dự</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án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lập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hoạch</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Đảm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bảo</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chất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lượng</a:t>
            </a:r>
            <a:endParaRPr lang="en-US" sz="2000" kern="50" dirty="0">
              <a:effectLst/>
              <a:latin typeface="+mj-lt"/>
              <a:ea typeface="SimSun" panose="02010600030101010101" pitchFamily="2" charset="-122"/>
              <a:cs typeface="Tahoma" panose="020B0604030504040204" pitchFamily="34" charset="0"/>
            </a:endParaRPr>
          </a:p>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5: </a:t>
            </a:r>
            <a:r>
              <a:rPr lang="en-US" b="1" kern="50" dirty="0" err="1">
                <a:solidFill>
                  <a:schemeClr val="tx1"/>
                </a:solidFill>
                <a:latin typeface="+mj-lt"/>
                <a:ea typeface="SimSun" panose="02010600030101010101" pitchFamily="2" charset="-122"/>
                <a:cs typeface="Tahoma" panose="020B0604030504040204" pitchFamily="34" charset="0"/>
              </a:rPr>
              <a:t>Lấy</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yêu</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cầu</a:t>
            </a:r>
            <a:endParaRPr lang="en-US" b="1" kern="50" dirty="0">
              <a:solidFill>
                <a:schemeClr val="tx1"/>
              </a:solidFill>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Tổng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quan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Đặc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tả</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Kỹ</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nghệ</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lấy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Ví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dụ</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thực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hiện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pha</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lấy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yêu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cầu</a:t>
            </a:r>
            <a:endParaRPr lang="en-US" sz="2000" kern="50" dirty="0">
              <a:latin typeface="+mj-lt"/>
              <a:ea typeface="SimSun" panose="02010600030101010101" pitchFamily="2" charset="-122"/>
              <a:cs typeface="Tahoma" panose="020B0604030504040204" pitchFamily="34" charset="0"/>
            </a:endParaRPr>
          </a:p>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6: </a:t>
            </a:r>
            <a:r>
              <a:rPr lang="en-US" b="1" kern="50" dirty="0" err="1">
                <a:solidFill>
                  <a:schemeClr val="tx1"/>
                </a:solidFill>
                <a:latin typeface="+mj-lt"/>
                <a:ea typeface="SimSun" panose="02010600030101010101" pitchFamily="2" charset="-122"/>
                <a:cs typeface="Tahoma" panose="020B0604030504040204" pitchFamily="34" charset="0"/>
              </a:rPr>
              <a:t>Phân</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tích</a:t>
            </a:r>
            <a:endParaRPr lang="en-US" b="1" kern="50" dirty="0">
              <a:solidFill>
                <a:schemeClr val="tx1"/>
              </a:solidFill>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Khái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quát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chung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về</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pha</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phân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tích</a:t>
            </a:r>
            <a:endParaRPr lang="en-US" sz="2000" kern="50" dirty="0">
              <a:latin typeface="+mj-lt"/>
              <a:ea typeface="SimSun" panose="02010600030101010101" pitchFamily="2" charset="-122"/>
              <a:cs typeface="Tahoma" panose="020B0604030504040204" pitchFamily="34" charset="0"/>
            </a:endParaRP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Viết</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kịch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bản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sử</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dụng</a:t>
            </a:r>
            <a:r>
              <a:rPr lang="en-US" kern="50" dirty="0">
                <a:solidFill>
                  <a:schemeClr val="tx1"/>
                </a:solidFill>
                <a:latin typeface="+mj-lt"/>
                <a:ea typeface="SimSun" panose="02010600030101010101" pitchFamily="2" charset="-122"/>
                <a:cs typeface="Tahoma" panose="020B0604030504040204" pitchFamily="34" charset="0"/>
              </a:rPr>
              <a:t> (scenario)</a:t>
            </a: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Trích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các</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và</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xây</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dựng</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sơ</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đồ</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endParaRPr lang="en-US" kern="50" dirty="0">
              <a:solidFill>
                <a:schemeClr val="tx1"/>
              </a:solidFill>
              <a:latin typeface="+mj-lt"/>
              <a:ea typeface="SimSun" panose="02010600030101010101" pitchFamily="2" charset="-122"/>
              <a:cs typeface="Tahoma" panose="020B0604030504040204" pitchFamily="34" charset="0"/>
            </a:endParaRPr>
          </a:p>
          <a:p>
            <a:pPr marL="685800" marR="0" indent="-228600">
              <a:spcBef>
                <a:spcPts val="0"/>
              </a:spcBef>
              <a:spcAft>
                <a:spcPts val="0"/>
              </a:spcAft>
              <a:buFont typeface="Wingdings" panose="05000000000000000000" pitchFamily="2" charset="2"/>
              <a:buChar char="Ø"/>
            </a:pPr>
            <a:r>
              <a:rPr lang="en-US" kern="50" dirty="0" err="1">
                <a:solidFill>
                  <a:schemeClr val="tx1"/>
                </a:solidFill>
                <a:latin typeface="+mj-lt"/>
                <a:ea typeface="SimSun" panose="02010600030101010101" pitchFamily="2" charset="-122"/>
                <a:cs typeface="Tahoma" panose="020B0604030504040204" pitchFamily="34" charset="0"/>
              </a:rPr>
              <a:t>Phân</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tích</a:t>
            </a:r>
            <a:r>
              <a:rPr lang="en-US" kern="50" dirty="0">
                <a:solidFill>
                  <a:schemeClr val="tx1"/>
                </a:solidFill>
                <a:latin typeface="+mj-lt"/>
                <a:ea typeface="SimSun" panose="02010600030101010101" pitchFamily="2" charset="-122"/>
                <a:cs typeface="Tahoma" panose="020B0604030504040204" pitchFamily="34" charset="0"/>
              </a:rPr>
              <a:t> </a:t>
            </a:r>
            <a:r>
              <a:rPr lang="en-US" kern="50" dirty="0" err="1">
                <a:solidFill>
                  <a:schemeClr val="tx1"/>
                </a:solidFill>
                <a:latin typeface="+mj-lt"/>
                <a:ea typeface="SimSun" panose="02010600030101010101" pitchFamily="2" charset="-122"/>
                <a:cs typeface="Tahoma" panose="020B0604030504040204" pitchFamily="34" charset="0"/>
              </a:rPr>
              <a:t>lớp</a:t>
            </a:r>
            <a:r>
              <a:rPr lang="en-US" kern="50" dirty="0">
                <a:solidFill>
                  <a:schemeClr val="tx1"/>
                </a:solidFill>
                <a:latin typeface="+mj-lt"/>
                <a:ea typeface="SimSun" panose="02010600030101010101" pitchFamily="2" charset="-122"/>
                <a:cs typeface="Tahoma" panose="020B0604030504040204" pitchFamily="34" charset="0"/>
              </a:rPr>
              <a:t> module</a:t>
            </a:r>
          </a:p>
          <a:p>
            <a:endParaRPr lang="en-US" sz="2000" kern="50" dirty="0">
              <a:solidFill>
                <a:schemeClr val="tx1"/>
              </a:solidFill>
              <a:latin typeface="+mj-lt"/>
              <a:ea typeface="SimSun" panose="02010600030101010101" pitchFamily="2" charset="-122"/>
              <a:cs typeface="Tahoma" panose="020B0604030504040204" pitchFamily="34" charset="0"/>
            </a:endParaRPr>
          </a:p>
        </p:txBody>
      </p:sp>
    </p:spTree>
    <p:extLst>
      <p:ext uri="{BB962C8B-B14F-4D97-AF65-F5344CB8AC3E}">
        <p14:creationId xmlns:p14="http://schemas.microsoft.com/office/powerpoint/2010/main" val="5888022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aa-ET" sz="2800" dirty="0"/>
          </a:p>
        </p:txBody>
      </p:sp>
      <p:sp>
        <p:nvSpPr>
          <p:cNvPr id="6" name="object 4">
            <a:extLst>
              <a:ext uri="{FF2B5EF4-FFF2-40B4-BE49-F238E27FC236}">
                <a16:creationId xmlns:a16="http://schemas.microsoft.com/office/drawing/2014/main" id="{76739C0E-FCA6-494C-87CC-DD7875D21C47}"/>
              </a:ext>
            </a:extLst>
          </p:cNvPr>
          <p:cNvSpPr/>
          <p:nvPr/>
        </p:nvSpPr>
        <p:spPr>
          <a:xfrm>
            <a:off x="3304043" y="1634104"/>
            <a:ext cx="7772400" cy="3967479"/>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15924044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aa-ET" sz="2800" dirty="0"/>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3354457" y="1285875"/>
            <a:ext cx="7999343" cy="4692650"/>
          </a:xfrm>
        </p:spPr>
        <p:txBody>
          <a:bodyPr>
            <a:noAutofit/>
          </a:bodyPr>
          <a:lstStyle/>
          <a:p>
            <a:pPr marL="12700" marR="5080">
              <a:lnSpc>
                <a:spcPct val="123700"/>
              </a:lnSpc>
              <a:spcBef>
                <a:spcPts val="100"/>
              </a:spcBef>
            </a:pPr>
            <a:r>
              <a:rPr lang="en-US" sz="2200" spc="-5" dirty="0" err="1">
                <a:solidFill>
                  <a:schemeClr val="tx1"/>
                </a:solidFill>
                <a:latin typeface="Arial"/>
                <a:cs typeface="Arial"/>
              </a:rPr>
              <a:t>Các</a:t>
            </a:r>
            <a:r>
              <a:rPr lang="en-US" sz="2200" spc="-5" dirty="0">
                <a:solidFill>
                  <a:schemeClr val="tx1"/>
                </a:solidFill>
                <a:latin typeface="Arial"/>
                <a:cs typeface="Arial"/>
              </a:rPr>
              <a:t> </a:t>
            </a:r>
            <a:r>
              <a:rPr lang="en-US" sz="2200" spc="-5" dirty="0" err="1">
                <a:solidFill>
                  <a:schemeClr val="tx1"/>
                </a:solidFill>
                <a:latin typeface="Arial"/>
                <a:cs typeface="Arial"/>
              </a:rPr>
              <a:t>pha</a:t>
            </a:r>
            <a:r>
              <a:rPr lang="en-US" sz="2200" spc="-5" dirty="0">
                <a:solidFill>
                  <a:schemeClr val="tx1"/>
                </a:solidFill>
                <a:latin typeface="Arial"/>
                <a:cs typeface="Arial"/>
              </a:rPr>
              <a:t> </a:t>
            </a:r>
            <a:r>
              <a:rPr lang="en-US" sz="2200" spc="-5" dirty="0" err="1">
                <a:solidFill>
                  <a:schemeClr val="tx1"/>
                </a:solidFill>
                <a:latin typeface="Arial"/>
                <a:cs typeface="Arial"/>
              </a:rPr>
              <a:t>thực</a:t>
            </a:r>
            <a:r>
              <a:rPr lang="en-US" sz="2200" spc="-5" dirty="0">
                <a:solidFill>
                  <a:schemeClr val="tx1"/>
                </a:solidFill>
                <a:latin typeface="Arial"/>
                <a:cs typeface="Arial"/>
              </a:rPr>
              <a:t> </a:t>
            </a:r>
            <a:r>
              <a:rPr lang="en-US" sz="2200" spc="-5" dirty="0" err="1">
                <a:solidFill>
                  <a:schemeClr val="tx1"/>
                </a:solidFill>
                <a:latin typeface="Arial"/>
                <a:cs typeface="Arial"/>
              </a:rPr>
              <a:t>hiện</a:t>
            </a:r>
            <a:r>
              <a:rPr lang="en-US" sz="2200" spc="-5" dirty="0">
                <a:solidFill>
                  <a:schemeClr val="tx1"/>
                </a:solidFill>
                <a:latin typeface="Arial"/>
                <a:cs typeface="Arial"/>
              </a:rPr>
              <a:t>:</a:t>
            </a:r>
          </a:p>
          <a:p>
            <a:pPr marL="469900" marR="5080" indent="-457200">
              <a:lnSpc>
                <a:spcPct val="123700"/>
              </a:lnSpc>
              <a:spcBef>
                <a:spcPts val="100"/>
              </a:spcBef>
              <a:buFont typeface="Wingdings" panose="05000000000000000000" pitchFamily="2" charset="2"/>
              <a:buChar char="§"/>
            </a:pPr>
            <a:r>
              <a:rPr lang="en-US" sz="2200" spc="-5" dirty="0">
                <a:solidFill>
                  <a:schemeClr val="tx1"/>
                </a:solidFill>
                <a:latin typeface="Arial"/>
                <a:cs typeface="Arial"/>
              </a:rPr>
              <a:t>Inception: </a:t>
            </a:r>
            <a:r>
              <a:rPr lang="en-US" sz="2200" spc="-5" dirty="0" err="1">
                <a:solidFill>
                  <a:schemeClr val="tx1"/>
                </a:solidFill>
                <a:latin typeface="Arial"/>
                <a:cs typeface="Arial"/>
              </a:rPr>
              <a:t>Khởi</a:t>
            </a:r>
            <a:r>
              <a:rPr lang="en-US" sz="2200" spc="-5" dirty="0">
                <a:solidFill>
                  <a:schemeClr val="tx1"/>
                </a:solidFill>
                <a:latin typeface="Arial"/>
                <a:cs typeface="Arial"/>
              </a:rPr>
              <a:t> </a:t>
            </a:r>
            <a:r>
              <a:rPr lang="en-US" sz="2200" spc="-5" dirty="0" err="1">
                <a:solidFill>
                  <a:schemeClr val="tx1"/>
                </a:solidFill>
                <a:latin typeface="Arial"/>
                <a:cs typeface="Arial"/>
              </a:rPr>
              <a:t>đầu</a:t>
            </a:r>
            <a:endParaRPr lang="en-US" sz="2200" spc="-5" dirty="0">
              <a:solidFill>
                <a:schemeClr val="tx1"/>
              </a:solidFill>
              <a:latin typeface="Arial"/>
              <a:cs typeface="Arial"/>
            </a:endParaRPr>
          </a:p>
          <a:p>
            <a:pPr marL="469900" marR="5080" indent="-457200">
              <a:lnSpc>
                <a:spcPct val="123700"/>
              </a:lnSpc>
              <a:spcBef>
                <a:spcPts val="100"/>
              </a:spcBef>
              <a:buFont typeface="Wingdings" panose="05000000000000000000" pitchFamily="2" charset="2"/>
              <a:buChar char="§"/>
            </a:pPr>
            <a:r>
              <a:rPr lang="en-US" sz="2200" spc="-5" dirty="0">
                <a:solidFill>
                  <a:schemeClr val="tx1"/>
                </a:solidFill>
                <a:latin typeface="Arial"/>
                <a:cs typeface="Arial"/>
              </a:rPr>
              <a:t>Elaboration: </a:t>
            </a:r>
            <a:r>
              <a:rPr lang="en-US" sz="2200" spc="-5" dirty="0" err="1">
                <a:solidFill>
                  <a:schemeClr val="tx1"/>
                </a:solidFill>
                <a:latin typeface="Arial"/>
                <a:cs typeface="Arial"/>
              </a:rPr>
              <a:t>Cụ</a:t>
            </a:r>
            <a:r>
              <a:rPr lang="en-US" sz="2200" spc="-5" dirty="0">
                <a:solidFill>
                  <a:schemeClr val="tx1"/>
                </a:solidFill>
                <a:latin typeface="Arial"/>
                <a:cs typeface="Arial"/>
              </a:rPr>
              <a:t> </a:t>
            </a:r>
            <a:r>
              <a:rPr lang="en-US" sz="2200" spc="-5" dirty="0" err="1">
                <a:solidFill>
                  <a:schemeClr val="tx1"/>
                </a:solidFill>
                <a:latin typeface="Arial"/>
                <a:cs typeface="Arial"/>
              </a:rPr>
              <a:t>thể</a:t>
            </a:r>
            <a:r>
              <a:rPr lang="en-US" sz="2200" spc="-5" dirty="0">
                <a:solidFill>
                  <a:schemeClr val="tx1"/>
                </a:solidFill>
                <a:latin typeface="Arial"/>
                <a:cs typeface="Arial"/>
              </a:rPr>
              <a:t> </a:t>
            </a:r>
            <a:r>
              <a:rPr lang="en-US" sz="2200" spc="-5" dirty="0" err="1">
                <a:solidFill>
                  <a:schemeClr val="tx1"/>
                </a:solidFill>
                <a:latin typeface="Arial"/>
                <a:cs typeface="Arial"/>
              </a:rPr>
              <a:t>hóa</a:t>
            </a:r>
            <a:endParaRPr lang="en-US" sz="2200" spc="-5" dirty="0">
              <a:solidFill>
                <a:schemeClr val="tx1"/>
              </a:solidFill>
              <a:latin typeface="Arial"/>
              <a:cs typeface="Arial"/>
            </a:endParaRPr>
          </a:p>
          <a:p>
            <a:pPr marL="469900" marR="5080" indent="-457200">
              <a:lnSpc>
                <a:spcPct val="123700"/>
              </a:lnSpc>
              <a:spcBef>
                <a:spcPts val="100"/>
              </a:spcBef>
              <a:buFont typeface="Wingdings" panose="05000000000000000000" pitchFamily="2" charset="2"/>
              <a:buChar char="§"/>
            </a:pPr>
            <a:r>
              <a:rPr lang="en-US" sz="2200" spc="-5" dirty="0">
                <a:solidFill>
                  <a:schemeClr val="tx1"/>
                </a:solidFill>
                <a:latin typeface="Arial"/>
                <a:cs typeface="Arial"/>
              </a:rPr>
              <a:t>Construction: </a:t>
            </a:r>
            <a:r>
              <a:rPr lang="en-US" sz="2200" spc="-5" dirty="0" err="1">
                <a:solidFill>
                  <a:schemeClr val="tx1"/>
                </a:solidFill>
                <a:latin typeface="Arial"/>
                <a:cs typeface="Arial"/>
              </a:rPr>
              <a:t>Xây</a:t>
            </a:r>
            <a:r>
              <a:rPr lang="en-US" sz="2200" spc="-5" dirty="0">
                <a:solidFill>
                  <a:schemeClr val="tx1"/>
                </a:solidFill>
                <a:latin typeface="Arial"/>
                <a:cs typeface="Arial"/>
              </a:rPr>
              <a:t> </a:t>
            </a:r>
            <a:r>
              <a:rPr lang="en-US" sz="2200" dirty="0" err="1">
                <a:solidFill>
                  <a:schemeClr val="tx1"/>
                </a:solidFill>
                <a:latin typeface="Arial"/>
                <a:cs typeface="Arial"/>
              </a:rPr>
              <a:t>dựng</a:t>
            </a:r>
            <a:r>
              <a:rPr lang="en-US" sz="2200" dirty="0">
                <a:solidFill>
                  <a:schemeClr val="tx1"/>
                </a:solidFill>
                <a:latin typeface="Arial"/>
                <a:cs typeface="Arial"/>
              </a:rPr>
              <a:t>  </a:t>
            </a:r>
          </a:p>
          <a:p>
            <a:pPr marL="469900" marR="5080" indent="-457200">
              <a:lnSpc>
                <a:spcPct val="123700"/>
              </a:lnSpc>
              <a:spcBef>
                <a:spcPts val="100"/>
              </a:spcBef>
              <a:buFont typeface="Wingdings" panose="05000000000000000000" pitchFamily="2" charset="2"/>
              <a:buChar char="§"/>
            </a:pPr>
            <a:r>
              <a:rPr lang="en-US" sz="2200" spc="-5" dirty="0">
                <a:solidFill>
                  <a:schemeClr val="tx1"/>
                </a:solidFill>
                <a:latin typeface="Arial"/>
                <a:cs typeface="Arial"/>
              </a:rPr>
              <a:t>Transition: </a:t>
            </a:r>
            <a:r>
              <a:rPr lang="en-US" sz="2200" spc="-5" dirty="0" err="1">
                <a:solidFill>
                  <a:schemeClr val="tx1"/>
                </a:solidFill>
                <a:latin typeface="Arial"/>
                <a:cs typeface="Arial"/>
              </a:rPr>
              <a:t>Chuyển</a:t>
            </a:r>
            <a:r>
              <a:rPr lang="en-US" sz="2200" spc="-40" dirty="0">
                <a:solidFill>
                  <a:schemeClr val="tx1"/>
                </a:solidFill>
                <a:latin typeface="Arial"/>
                <a:cs typeface="Arial"/>
              </a:rPr>
              <a:t> </a:t>
            </a:r>
            <a:r>
              <a:rPr lang="en-US" sz="2200" spc="-5" dirty="0" err="1">
                <a:solidFill>
                  <a:schemeClr val="tx1"/>
                </a:solidFill>
                <a:latin typeface="Arial"/>
                <a:cs typeface="Arial"/>
              </a:rPr>
              <a:t>giao</a:t>
            </a:r>
            <a:endParaRPr lang="en-US" sz="2200" spc="-5" dirty="0">
              <a:solidFill>
                <a:schemeClr val="tx1"/>
              </a:solidFill>
              <a:latin typeface="Arial"/>
              <a:cs typeface="Arial"/>
            </a:endParaRPr>
          </a:p>
          <a:p>
            <a:pPr marL="469900" marR="5080" indent="-457200">
              <a:lnSpc>
                <a:spcPct val="123700"/>
              </a:lnSpc>
              <a:spcBef>
                <a:spcPts val="100"/>
              </a:spcBef>
              <a:buFont typeface="Wingdings" panose="05000000000000000000" pitchFamily="2" charset="2"/>
              <a:buChar char="§"/>
            </a:pPr>
            <a:endParaRPr lang="en-US" sz="2200" spc="-5" dirty="0">
              <a:solidFill>
                <a:schemeClr val="tx1"/>
              </a:solidFill>
              <a:latin typeface="Arial"/>
              <a:cs typeface="Arial"/>
            </a:endParaRPr>
          </a:p>
          <a:p>
            <a:pPr marL="12700" marR="5080">
              <a:lnSpc>
                <a:spcPct val="123700"/>
              </a:lnSpc>
              <a:spcBef>
                <a:spcPts val="100"/>
              </a:spcBef>
            </a:pPr>
            <a:r>
              <a:rPr lang="vi-VN" sz="2100" spc="-5" dirty="0">
                <a:solidFill>
                  <a:schemeClr val="tx1"/>
                </a:solidFill>
                <a:latin typeface="Arial"/>
                <a:cs typeface="Arial"/>
              </a:rPr>
              <a:t>Mỗi bước thực hiện tương ứng</a:t>
            </a:r>
            <a:r>
              <a:rPr lang="vi-VN" sz="2100" spc="-35" dirty="0">
                <a:solidFill>
                  <a:schemeClr val="tx1"/>
                </a:solidFill>
                <a:latin typeface="Arial"/>
                <a:cs typeface="Arial"/>
              </a:rPr>
              <a:t> </a:t>
            </a:r>
            <a:r>
              <a:rPr lang="vi-VN" sz="2100" dirty="0">
                <a:solidFill>
                  <a:schemeClr val="tx1"/>
                </a:solidFill>
                <a:latin typeface="Arial"/>
                <a:cs typeface="Arial"/>
              </a:rPr>
              <a:t>với:</a:t>
            </a:r>
            <a:endParaRPr lang="en-US" sz="2100" dirty="0">
              <a:solidFill>
                <a:schemeClr val="tx1"/>
              </a:solidFill>
              <a:latin typeface="Arial"/>
              <a:cs typeface="Arial"/>
            </a:endParaRPr>
          </a:p>
          <a:p>
            <a:pPr marL="355600" indent="-342900">
              <a:spcBef>
                <a:spcPts val="900"/>
              </a:spcBef>
              <a:buFont typeface="Wingdings" panose="05000000000000000000" pitchFamily="2" charset="2"/>
              <a:buChar char="§"/>
            </a:pPr>
            <a:r>
              <a:rPr lang="en-US" sz="2100" dirty="0">
                <a:solidFill>
                  <a:schemeClr val="tx1"/>
                </a:solidFill>
                <a:latin typeface="Arial"/>
                <a:cs typeface="Arial"/>
              </a:rPr>
              <a:t>1 </a:t>
            </a:r>
            <a:r>
              <a:rPr lang="en-US" sz="2100" spc="-5" dirty="0" err="1">
                <a:solidFill>
                  <a:schemeClr val="tx1"/>
                </a:solidFill>
                <a:latin typeface="Arial"/>
                <a:cs typeface="Arial"/>
              </a:rPr>
              <a:t>trong</a:t>
            </a:r>
            <a:r>
              <a:rPr lang="en-US" sz="2100" spc="-5" dirty="0">
                <a:solidFill>
                  <a:schemeClr val="tx1"/>
                </a:solidFill>
                <a:latin typeface="Arial"/>
                <a:cs typeface="Arial"/>
              </a:rPr>
              <a:t> </a:t>
            </a:r>
            <a:r>
              <a:rPr lang="en-US" sz="2100" dirty="0">
                <a:solidFill>
                  <a:schemeClr val="tx1"/>
                </a:solidFill>
                <a:latin typeface="Arial"/>
                <a:cs typeface="Arial"/>
              </a:rPr>
              <a:t>5</a:t>
            </a:r>
            <a:r>
              <a:rPr lang="en-US" sz="2100" spc="-70" dirty="0">
                <a:solidFill>
                  <a:schemeClr val="tx1"/>
                </a:solidFill>
                <a:latin typeface="Arial"/>
                <a:cs typeface="Arial"/>
              </a:rPr>
              <a:t> </a:t>
            </a:r>
            <a:r>
              <a:rPr lang="en-US" sz="2100" spc="-5" dirty="0">
                <a:solidFill>
                  <a:schemeClr val="tx1"/>
                </a:solidFill>
                <a:latin typeface="Arial"/>
                <a:cs typeface="Arial"/>
              </a:rPr>
              <a:t>workflows</a:t>
            </a:r>
            <a:endParaRPr lang="en-US" sz="2100" dirty="0">
              <a:solidFill>
                <a:schemeClr val="tx1"/>
              </a:solidFill>
              <a:latin typeface="Arial"/>
              <a:cs typeface="Arial"/>
            </a:endParaRPr>
          </a:p>
          <a:p>
            <a:pPr marL="355600" indent="-342900">
              <a:spcBef>
                <a:spcPts val="800"/>
              </a:spcBef>
              <a:buFont typeface="Wingdings" panose="05000000000000000000" pitchFamily="2" charset="2"/>
              <a:buChar char="§"/>
            </a:pPr>
            <a:r>
              <a:rPr lang="en-US" sz="2100" dirty="0">
                <a:solidFill>
                  <a:schemeClr val="tx1"/>
                </a:solidFill>
                <a:latin typeface="Arial"/>
                <a:cs typeface="Arial"/>
              </a:rPr>
              <a:t>1 </a:t>
            </a:r>
            <a:r>
              <a:rPr lang="en-US" sz="2100" spc="-5" dirty="0" err="1">
                <a:solidFill>
                  <a:schemeClr val="tx1"/>
                </a:solidFill>
                <a:latin typeface="Arial"/>
                <a:cs typeface="Arial"/>
              </a:rPr>
              <a:t>trong</a:t>
            </a:r>
            <a:r>
              <a:rPr lang="en-US" sz="2100" spc="-5" dirty="0">
                <a:solidFill>
                  <a:schemeClr val="tx1"/>
                </a:solidFill>
                <a:latin typeface="Arial"/>
                <a:cs typeface="Arial"/>
              </a:rPr>
              <a:t> </a:t>
            </a:r>
            <a:r>
              <a:rPr lang="en-US" sz="2100" dirty="0">
                <a:solidFill>
                  <a:schemeClr val="tx1"/>
                </a:solidFill>
                <a:latin typeface="Arial"/>
                <a:cs typeface="Arial"/>
              </a:rPr>
              <a:t>4</a:t>
            </a:r>
            <a:r>
              <a:rPr lang="en-US" sz="2100" spc="-25" dirty="0">
                <a:solidFill>
                  <a:schemeClr val="tx1"/>
                </a:solidFill>
                <a:latin typeface="Arial"/>
                <a:cs typeface="Arial"/>
              </a:rPr>
              <a:t> </a:t>
            </a:r>
            <a:r>
              <a:rPr lang="en-US" sz="2100" spc="-5" dirty="0" err="1">
                <a:solidFill>
                  <a:schemeClr val="tx1"/>
                </a:solidFill>
                <a:latin typeface="Arial"/>
                <a:cs typeface="Arial"/>
              </a:rPr>
              <a:t>pha</a:t>
            </a:r>
            <a:endParaRPr lang="en-US" sz="2100" dirty="0">
              <a:solidFill>
                <a:schemeClr val="tx1"/>
              </a:solidFill>
              <a:latin typeface="Arial"/>
              <a:cs typeface="Arial"/>
            </a:endParaRPr>
          </a:p>
          <a:p>
            <a:pPr marL="469900" marR="5080" indent="-457200">
              <a:lnSpc>
                <a:spcPct val="123700"/>
              </a:lnSpc>
              <a:spcBef>
                <a:spcPts val="100"/>
              </a:spcBef>
              <a:buFont typeface="Wingdings" panose="05000000000000000000" pitchFamily="2" charset="2"/>
              <a:buChar char="§"/>
            </a:pPr>
            <a:endParaRPr lang="en-US" sz="2200" dirty="0">
              <a:solidFill>
                <a:schemeClr val="tx1"/>
              </a:solidFill>
              <a:latin typeface="Arial"/>
              <a:cs typeface="Arial"/>
            </a:endParaRPr>
          </a:p>
        </p:txBody>
      </p:sp>
    </p:spTree>
    <p:extLst>
      <p:ext uri="{BB962C8B-B14F-4D97-AF65-F5344CB8AC3E}">
        <p14:creationId xmlns:p14="http://schemas.microsoft.com/office/powerpoint/2010/main" val="18135483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aa-ET" sz="2800" dirty="0"/>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3006587" y="1285875"/>
            <a:ext cx="8347213" cy="4692650"/>
          </a:xfrm>
        </p:spPr>
        <p:txBody>
          <a:bodyPr>
            <a:noAutofit/>
          </a:bodyPr>
          <a:lstStyle/>
          <a:p>
            <a:pPr marL="12700" marR="5080">
              <a:lnSpc>
                <a:spcPct val="123700"/>
              </a:lnSpc>
              <a:spcBef>
                <a:spcPts val="100"/>
              </a:spcBef>
            </a:pPr>
            <a:r>
              <a:rPr lang="en-US" sz="2100" b="1" spc="-5" dirty="0" err="1">
                <a:solidFill>
                  <a:schemeClr val="tx1"/>
                </a:solidFill>
                <a:latin typeface="Arial"/>
                <a:cs typeface="Arial"/>
              </a:rPr>
              <a:t>Mối</a:t>
            </a:r>
            <a:r>
              <a:rPr lang="en-US" sz="2100" b="1" spc="-5" dirty="0">
                <a:solidFill>
                  <a:schemeClr val="tx1"/>
                </a:solidFill>
                <a:latin typeface="Arial"/>
                <a:cs typeface="Arial"/>
              </a:rPr>
              <a:t> </a:t>
            </a:r>
            <a:r>
              <a:rPr lang="en-US" sz="2100" b="1" spc="-5" dirty="0" err="1">
                <a:solidFill>
                  <a:schemeClr val="tx1"/>
                </a:solidFill>
                <a:latin typeface="Arial"/>
                <a:cs typeface="Arial"/>
              </a:rPr>
              <a:t>quan</a:t>
            </a:r>
            <a:r>
              <a:rPr lang="en-US" sz="2100" b="1" spc="-5" dirty="0">
                <a:solidFill>
                  <a:schemeClr val="tx1"/>
                </a:solidFill>
                <a:latin typeface="Arial"/>
                <a:cs typeface="Arial"/>
              </a:rPr>
              <a:t> </a:t>
            </a:r>
            <a:r>
              <a:rPr lang="en-US" sz="2100" b="1" spc="-5" dirty="0" err="1">
                <a:solidFill>
                  <a:schemeClr val="tx1"/>
                </a:solidFill>
                <a:latin typeface="Arial"/>
                <a:cs typeface="Arial"/>
              </a:rPr>
              <a:t>hệ</a:t>
            </a:r>
            <a:r>
              <a:rPr lang="en-US" sz="2100" b="1" spc="-5" dirty="0">
                <a:solidFill>
                  <a:schemeClr val="tx1"/>
                </a:solidFill>
                <a:latin typeface="Arial"/>
                <a:cs typeface="Arial"/>
              </a:rPr>
              <a:t>:</a:t>
            </a:r>
          </a:p>
          <a:p>
            <a:pPr marL="355600" marR="5080" indent="-342900">
              <a:lnSpc>
                <a:spcPct val="123800"/>
              </a:lnSpc>
              <a:spcBef>
                <a:spcPts val="100"/>
              </a:spcBef>
              <a:buFont typeface="Wingdings" panose="05000000000000000000" pitchFamily="2" charset="2"/>
              <a:buChar char="§"/>
            </a:pPr>
            <a:r>
              <a:rPr lang="vi-VN" sz="2100" spc="-5" dirty="0">
                <a:solidFill>
                  <a:schemeClr val="tx1"/>
                </a:solidFill>
                <a:latin typeface="Arial"/>
                <a:cs typeface="Arial"/>
              </a:rPr>
              <a:t>Workflow tương ứng </a:t>
            </a:r>
            <a:r>
              <a:rPr lang="vi-VN" sz="2100" dirty="0">
                <a:solidFill>
                  <a:schemeClr val="tx1"/>
                </a:solidFill>
                <a:latin typeface="Arial"/>
                <a:cs typeface="Arial"/>
              </a:rPr>
              <a:t>với cách </a:t>
            </a:r>
            <a:r>
              <a:rPr lang="vi-VN" sz="2100" spc="-5" dirty="0">
                <a:solidFill>
                  <a:schemeClr val="tx1"/>
                </a:solidFill>
                <a:latin typeface="Arial"/>
                <a:cs typeface="Arial"/>
              </a:rPr>
              <a:t>nhìn </a:t>
            </a:r>
            <a:r>
              <a:rPr lang="vi-VN" sz="2100" dirty="0">
                <a:solidFill>
                  <a:schemeClr val="tx1"/>
                </a:solidFill>
                <a:latin typeface="Arial"/>
                <a:cs typeface="Arial"/>
              </a:rPr>
              <a:t>kĩ </a:t>
            </a:r>
            <a:r>
              <a:rPr lang="vi-VN" sz="2100" spc="-5" dirty="0">
                <a:solidFill>
                  <a:schemeClr val="tx1"/>
                </a:solidFill>
                <a:latin typeface="Arial"/>
                <a:cs typeface="Arial"/>
              </a:rPr>
              <a:t>thuật  </a:t>
            </a:r>
            <a:endParaRPr lang="en-US" sz="2100" spc="-5" dirty="0">
              <a:solidFill>
                <a:schemeClr val="tx1"/>
              </a:solidFill>
              <a:latin typeface="Arial"/>
              <a:cs typeface="Arial"/>
            </a:endParaRPr>
          </a:p>
          <a:p>
            <a:pPr marL="355600" marR="5080" indent="-342900">
              <a:lnSpc>
                <a:spcPct val="123800"/>
              </a:lnSpc>
              <a:spcBef>
                <a:spcPts val="100"/>
              </a:spcBef>
              <a:buFont typeface="Wingdings" panose="05000000000000000000" pitchFamily="2" charset="2"/>
              <a:buChar char="§"/>
            </a:pPr>
            <a:r>
              <a:rPr lang="vi-VN" sz="2100" dirty="0">
                <a:solidFill>
                  <a:schemeClr val="tx1"/>
                </a:solidFill>
                <a:latin typeface="Arial"/>
                <a:cs typeface="Arial"/>
              </a:rPr>
              <a:t>Pha </a:t>
            </a:r>
            <a:r>
              <a:rPr lang="vi-VN" sz="2100" spc="-5" dirty="0">
                <a:solidFill>
                  <a:schemeClr val="tx1"/>
                </a:solidFill>
                <a:latin typeface="Arial"/>
                <a:cs typeface="Arial"/>
              </a:rPr>
              <a:t>tương ứng cách nhìn nghiệp</a:t>
            </a:r>
            <a:r>
              <a:rPr lang="vi-VN" sz="2100" spc="-30" dirty="0">
                <a:solidFill>
                  <a:schemeClr val="tx1"/>
                </a:solidFill>
                <a:latin typeface="Arial"/>
                <a:cs typeface="Arial"/>
              </a:rPr>
              <a:t> </a:t>
            </a:r>
            <a:r>
              <a:rPr lang="vi-VN" sz="2100" dirty="0">
                <a:solidFill>
                  <a:schemeClr val="tx1"/>
                </a:solidFill>
                <a:latin typeface="Arial"/>
                <a:cs typeface="Arial"/>
              </a:rPr>
              <a:t>vụ</a:t>
            </a:r>
          </a:p>
          <a:p>
            <a:pPr marL="469900" marR="5080" indent="-457200">
              <a:lnSpc>
                <a:spcPct val="123700"/>
              </a:lnSpc>
              <a:spcBef>
                <a:spcPts val="100"/>
              </a:spcBef>
              <a:buFont typeface="Wingdings" panose="05000000000000000000" pitchFamily="2" charset="2"/>
              <a:buChar char="§"/>
            </a:pPr>
            <a:endParaRPr lang="en-US" sz="2100" spc="-5" dirty="0">
              <a:solidFill>
                <a:schemeClr val="tx1"/>
              </a:solidFill>
              <a:latin typeface="Arial"/>
              <a:cs typeface="Arial"/>
            </a:endParaRPr>
          </a:p>
          <a:p>
            <a:pPr marL="12700" marR="5080">
              <a:lnSpc>
                <a:spcPct val="123700"/>
              </a:lnSpc>
              <a:spcBef>
                <a:spcPts val="100"/>
              </a:spcBef>
            </a:pPr>
            <a:r>
              <a:rPr lang="en-US" sz="2100" b="1" spc="-5" dirty="0" err="1">
                <a:solidFill>
                  <a:schemeClr val="tx1"/>
                </a:solidFill>
                <a:latin typeface="Arial"/>
                <a:cs typeface="Arial"/>
              </a:rPr>
              <a:t>Pha</a:t>
            </a:r>
            <a:r>
              <a:rPr lang="en-US" sz="2100" b="1" spc="-5" dirty="0">
                <a:solidFill>
                  <a:schemeClr val="tx1"/>
                </a:solidFill>
                <a:latin typeface="Arial"/>
                <a:cs typeface="Arial"/>
              </a:rPr>
              <a:t> </a:t>
            </a:r>
            <a:r>
              <a:rPr lang="en-US" sz="2100" b="1" spc="-5" dirty="0" err="1">
                <a:solidFill>
                  <a:schemeClr val="tx1"/>
                </a:solidFill>
                <a:latin typeface="Arial"/>
                <a:cs typeface="Arial"/>
              </a:rPr>
              <a:t>khởi</a:t>
            </a:r>
            <a:r>
              <a:rPr lang="en-US" sz="2100" b="1" spc="-5" dirty="0">
                <a:solidFill>
                  <a:schemeClr val="tx1"/>
                </a:solidFill>
                <a:latin typeface="Arial"/>
                <a:cs typeface="Arial"/>
              </a:rPr>
              <a:t> </a:t>
            </a:r>
            <a:r>
              <a:rPr lang="en-US" sz="2100" b="1" spc="-5" dirty="0" err="1">
                <a:solidFill>
                  <a:schemeClr val="tx1"/>
                </a:solidFill>
                <a:latin typeface="Arial"/>
                <a:cs typeface="Arial"/>
              </a:rPr>
              <a:t>đầu</a:t>
            </a:r>
            <a:r>
              <a:rPr lang="en-US" sz="2100" b="1" spc="-5" dirty="0">
                <a:solidFill>
                  <a:schemeClr val="tx1"/>
                </a:solidFill>
                <a:latin typeface="Arial"/>
                <a:cs typeface="Arial"/>
              </a:rPr>
              <a:t>: </a:t>
            </a:r>
            <a:r>
              <a:rPr lang="en-US" sz="2100" spc="-5" dirty="0" err="1">
                <a:solidFill>
                  <a:schemeClr val="tx1"/>
                </a:solidFill>
                <a:latin typeface="Arial"/>
                <a:cs typeface="Arial"/>
              </a:rPr>
              <a:t>xác</a:t>
            </a:r>
            <a:r>
              <a:rPr lang="en-US" sz="2100" spc="-5" dirty="0">
                <a:solidFill>
                  <a:schemeClr val="tx1"/>
                </a:solidFill>
                <a:latin typeface="Arial"/>
                <a:cs typeface="Arial"/>
              </a:rPr>
              <a:t> </a:t>
            </a:r>
            <a:r>
              <a:rPr lang="en-US" sz="2100" spc="-5" dirty="0" err="1">
                <a:solidFill>
                  <a:schemeClr val="tx1"/>
                </a:solidFill>
                <a:latin typeface="Arial"/>
                <a:cs typeface="Arial"/>
              </a:rPr>
              <a:t>định</a:t>
            </a:r>
            <a:r>
              <a:rPr lang="en-US" sz="2100" spc="-5" dirty="0">
                <a:solidFill>
                  <a:schemeClr val="tx1"/>
                </a:solidFill>
                <a:latin typeface="Arial"/>
                <a:cs typeface="Arial"/>
              </a:rPr>
              <a:t> </a:t>
            </a:r>
            <a:r>
              <a:rPr lang="en-US" sz="2100" spc="-5" dirty="0" err="1">
                <a:solidFill>
                  <a:schemeClr val="tx1"/>
                </a:solidFill>
                <a:latin typeface="Arial"/>
                <a:cs typeface="Arial"/>
              </a:rPr>
              <a:t>tính</a:t>
            </a:r>
            <a:r>
              <a:rPr lang="en-US" sz="2100" spc="-5" dirty="0">
                <a:solidFill>
                  <a:schemeClr val="tx1"/>
                </a:solidFill>
                <a:latin typeface="Arial"/>
                <a:cs typeface="Arial"/>
              </a:rPr>
              <a:t> </a:t>
            </a:r>
            <a:r>
              <a:rPr lang="en-US" sz="2100" spc="-5" dirty="0" err="1">
                <a:solidFill>
                  <a:schemeClr val="tx1"/>
                </a:solidFill>
                <a:latin typeface="Arial"/>
                <a:cs typeface="Arial"/>
              </a:rPr>
              <a:t>khả</a:t>
            </a:r>
            <a:r>
              <a:rPr lang="en-US" sz="2100" spc="-5" dirty="0">
                <a:solidFill>
                  <a:schemeClr val="tx1"/>
                </a:solidFill>
                <a:latin typeface="Arial"/>
                <a:cs typeface="Arial"/>
              </a:rPr>
              <a:t> </a:t>
            </a:r>
            <a:r>
              <a:rPr lang="en-US" sz="2100" spc="-5" dirty="0" err="1">
                <a:solidFill>
                  <a:schemeClr val="tx1"/>
                </a:solidFill>
                <a:latin typeface="Arial"/>
                <a:cs typeface="Arial"/>
              </a:rPr>
              <a:t>thi</a:t>
            </a:r>
            <a:endParaRPr lang="en-US" sz="2100" dirty="0">
              <a:solidFill>
                <a:schemeClr val="tx1"/>
              </a:solidFill>
              <a:latin typeface="Arial"/>
              <a:cs typeface="Arial"/>
            </a:endParaRPr>
          </a:p>
          <a:p>
            <a:pPr marL="355600" marR="1432560" indent="-342900">
              <a:lnSpc>
                <a:spcPct val="123800"/>
              </a:lnSpc>
              <a:spcBef>
                <a:spcPts val="100"/>
              </a:spcBef>
              <a:buFont typeface="Wingdings" panose="05000000000000000000" pitchFamily="2" charset="2"/>
              <a:buChar char="§"/>
            </a:pPr>
            <a:r>
              <a:rPr lang="en-US" sz="2100" spc="-5" dirty="0" err="1">
                <a:solidFill>
                  <a:schemeClr val="tx1"/>
                </a:solidFill>
                <a:latin typeface="Arial"/>
                <a:cs typeface="Arial"/>
              </a:rPr>
              <a:t>Tìm</a:t>
            </a:r>
            <a:r>
              <a:rPr lang="en-US" sz="2100" spc="-5" dirty="0">
                <a:solidFill>
                  <a:schemeClr val="tx1"/>
                </a:solidFill>
                <a:latin typeface="Arial"/>
                <a:cs typeface="Arial"/>
              </a:rPr>
              <a:t> </a:t>
            </a:r>
            <a:r>
              <a:rPr lang="en-US" sz="2100" spc="-5" dirty="0" err="1">
                <a:solidFill>
                  <a:schemeClr val="tx1"/>
                </a:solidFill>
                <a:latin typeface="Arial"/>
                <a:cs typeface="Arial"/>
              </a:rPr>
              <a:t>hiểu</a:t>
            </a:r>
            <a:r>
              <a:rPr lang="en-US" sz="2100" spc="-5" dirty="0">
                <a:solidFill>
                  <a:schemeClr val="tx1"/>
                </a:solidFill>
                <a:latin typeface="Arial"/>
                <a:cs typeface="Arial"/>
              </a:rPr>
              <a:t> </a:t>
            </a:r>
            <a:r>
              <a:rPr lang="en-US" sz="2100" dirty="0" err="1">
                <a:solidFill>
                  <a:schemeClr val="tx1"/>
                </a:solidFill>
                <a:latin typeface="Arial"/>
                <a:cs typeface="Arial"/>
              </a:rPr>
              <a:t>lĩnh</a:t>
            </a:r>
            <a:r>
              <a:rPr lang="en-US" sz="2100" dirty="0">
                <a:solidFill>
                  <a:schemeClr val="tx1"/>
                </a:solidFill>
                <a:latin typeface="Arial"/>
                <a:cs typeface="Arial"/>
              </a:rPr>
              <a:t> </a:t>
            </a:r>
            <a:r>
              <a:rPr lang="en-US" sz="2100" dirty="0" err="1">
                <a:solidFill>
                  <a:schemeClr val="tx1"/>
                </a:solidFill>
                <a:latin typeface="Arial"/>
                <a:cs typeface="Arial"/>
              </a:rPr>
              <a:t>vực</a:t>
            </a:r>
            <a:r>
              <a:rPr lang="en-US" sz="2100" dirty="0">
                <a:solidFill>
                  <a:schemeClr val="tx1"/>
                </a:solidFill>
                <a:latin typeface="Arial"/>
                <a:cs typeface="Arial"/>
              </a:rPr>
              <a:t> </a:t>
            </a:r>
            <a:r>
              <a:rPr lang="en-US" sz="2100" spc="-5" dirty="0" err="1">
                <a:solidFill>
                  <a:schemeClr val="tx1"/>
                </a:solidFill>
                <a:latin typeface="Arial"/>
                <a:cs typeface="Arial"/>
              </a:rPr>
              <a:t>chuyên</a:t>
            </a:r>
            <a:r>
              <a:rPr lang="en-US" sz="2100" spc="-5" dirty="0">
                <a:solidFill>
                  <a:schemeClr val="tx1"/>
                </a:solidFill>
                <a:latin typeface="Arial"/>
                <a:cs typeface="Arial"/>
              </a:rPr>
              <a:t> </a:t>
            </a:r>
            <a:r>
              <a:rPr lang="en-US" sz="2100" spc="-5" dirty="0" err="1">
                <a:solidFill>
                  <a:schemeClr val="tx1"/>
                </a:solidFill>
                <a:latin typeface="Arial"/>
                <a:cs typeface="Arial"/>
              </a:rPr>
              <a:t>môn</a:t>
            </a:r>
            <a:r>
              <a:rPr lang="en-US" sz="2100" spc="-5" dirty="0">
                <a:solidFill>
                  <a:schemeClr val="tx1"/>
                </a:solidFill>
                <a:latin typeface="Arial"/>
                <a:cs typeface="Arial"/>
              </a:rPr>
              <a:t>.  </a:t>
            </a:r>
          </a:p>
          <a:p>
            <a:pPr marL="355600" marR="1432560" indent="-342900">
              <a:lnSpc>
                <a:spcPct val="123800"/>
              </a:lnSpc>
              <a:spcBef>
                <a:spcPts val="100"/>
              </a:spcBef>
              <a:buFont typeface="Wingdings" panose="05000000000000000000" pitchFamily="2" charset="2"/>
              <a:buChar char="§"/>
            </a:pPr>
            <a:r>
              <a:rPr lang="en-US" sz="2100" dirty="0" err="1">
                <a:solidFill>
                  <a:schemeClr val="tx1"/>
                </a:solidFill>
                <a:latin typeface="Arial"/>
                <a:cs typeface="Arial"/>
              </a:rPr>
              <a:t>Xây</a:t>
            </a:r>
            <a:r>
              <a:rPr lang="en-US" sz="2100" dirty="0">
                <a:solidFill>
                  <a:schemeClr val="tx1"/>
                </a:solidFill>
                <a:latin typeface="Arial"/>
                <a:cs typeface="Arial"/>
              </a:rPr>
              <a:t> </a:t>
            </a:r>
            <a:r>
              <a:rPr lang="en-US" sz="2100" spc="-5" dirty="0" err="1">
                <a:solidFill>
                  <a:schemeClr val="tx1"/>
                </a:solidFill>
                <a:latin typeface="Arial"/>
                <a:cs typeface="Arial"/>
              </a:rPr>
              <a:t>dựng</a:t>
            </a:r>
            <a:r>
              <a:rPr lang="en-US" sz="2100" spc="-5" dirty="0">
                <a:solidFill>
                  <a:schemeClr val="tx1"/>
                </a:solidFill>
                <a:latin typeface="Arial"/>
                <a:cs typeface="Arial"/>
              </a:rPr>
              <a:t> </a:t>
            </a:r>
            <a:r>
              <a:rPr lang="en-US" sz="2100" spc="-5" dirty="0" err="1">
                <a:solidFill>
                  <a:schemeClr val="tx1"/>
                </a:solidFill>
                <a:latin typeface="Arial"/>
                <a:cs typeface="Arial"/>
              </a:rPr>
              <a:t>mô</a:t>
            </a:r>
            <a:r>
              <a:rPr lang="en-US" sz="2100" spc="-5" dirty="0">
                <a:solidFill>
                  <a:schemeClr val="tx1"/>
                </a:solidFill>
                <a:latin typeface="Arial"/>
                <a:cs typeface="Arial"/>
              </a:rPr>
              <a:t> </a:t>
            </a:r>
            <a:r>
              <a:rPr lang="en-US" sz="2100" spc="-5" dirty="0" err="1">
                <a:solidFill>
                  <a:schemeClr val="tx1"/>
                </a:solidFill>
                <a:latin typeface="Arial"/>
                <a:cs typeface="Arial"/>
              </a:rPr>
              <a:t>hình</a:t>
            </a:r>
            <a:r>
              <a:rPr lang="en-US" sz="2100" spc="-5" dirty="0">
                <a:solidFill>
                  <a:schemeClr val="tx1"/>
                </a:solidFill>
                <a:latin typeface="Arial"/>
                <a:cs typeface="Arial"/>
              </a:rPr>
              <a:t> </a:t>
            </a:r>
            <a:r>
              <a:rPr lang="en-US" sz="2100" spc="-5" dirty="0" err="1">
                <a:solidFill>
                  <a:schemeClr val="tx1"/>
                </a:solidFill>
                <a:latin typeface="Arial"/>
                <a:cs typeface="Arial"/>
              </a:rPr>
              <a:t>nghiệp</a:t>
            </a:r>
            <a:r>
              <a:rPr lang="en-US" sz="2100" spc="-5" dirty="0">
                <a:solidFill>
                  <a:schemeClr val="tx1"/>
                </a:solidFill>
                <a:latin typeface="Arial"/>
                <a:cs typeface="Arial"/>
              </a:rPr>
              <a:t> </a:t>
            </a:r>
            <a:r>
              <a:rPr lang="en-US" sz="2100" dirty="0" err="1">
                <a:solidFill>
                  <a:schemeClr val="tx1"/>
                </a:solidFill>
                <a:latin typeface="Arial"/>
                <a:cs typeface="Arial"/>
              </a:rPr>
              <a:t>vụ</a:t>
            </a:r>
            <a:r>
              <a:rPr lang="en-US" sz="2100" dirty="0">
                <a:solidFill>
                  <a:schemeClr val="tx1"/>
                </a:solidFill>
                <a:latin typeface="Arial"/>
                <a:cs typeface="Arial"/>
              </a:rPr>
              <a:t>.  </a:t>
            </a:r>
          </a:p>
          <a:p>
            <a:pPr marL="355600" marR="1432560" indent="-342900">
              <a:lnSpc>
                <a:spcPct val="123800"/>
              </a:lnSpc>
              <a:spcBef>
                <a:spcPts val="100"/>
              </a:spcBef>
              <a:buFont typeface="Wingdings" panose="05000000000000000000" pitchFamily="2" charset="2"/>
              <a:buChar char="§"/>
            </a:pPr>
            <a:r>
              <a:rPr lang="en-US" sz="2100" spc="-5" dirty="0" err="1">
                <a:solidFill>
                  <a:schemeClr val="tx1"/>
                </a:solidFill>
                <a:latin typeface="Arial"/>
                <a:cs typeface="Arial"/>
              </a:rPr>
              <a:t>Nêu</a:t>
            </a:r>
            <a:r>
              <a:rPr lang="en-US" sz="2100" spc="-5" dirty="0">
                <a:solidFill>
                  <a:schemeClr val="tx1"/>
                </a:solidFill>
                <a:latin typeface="Arial"/>
                <a:cs typeface="Arial"/>
              </a:rPr>
              <a:t> </a:t>
            </a:r>
            <a:r>
              <a:rPr lang="en-US" sz="2100" dirty="0" err="1">
                <a:solidFill>
                  <a:schemeClr val="tx1"/>
                </a:solidFill>
                <a:latin typeface="Arial"/>
                <a:cs typeface="Arial"/>
              </a:rPr>
              <a:t>rõ</a:t>
            </a:r>
            <a:r>
              <a:rPr lang="en-US" sz="2100" dirty="0">
                <a:solidFill>
                  <a:schemeClr val="tx1"/>
                </a:solidFill>
                <a:latin typeface="Arial"/>
                <a:cs typeface="Arial"/>
              </a:rPr>
              <a:t> </a:t>
            </a:r>
            <a:r>
              <a:rPr lang="en-US" sz="2100" spc="-5" dirty="0" err="1">
                <a:solidFill>
                  <a:schemeClr val="tx1"/>
                </a:solidFill>
                <a:latin typeface="Arial"/>
                <a:cs typeface="Arial"/>
              </a:rPr>
              <a:t>giới</a:t>
            </a:r>
            <a:r>
              <a:rPr lang="en-US" sz="2100" spc="-5" dirty="0">
                <a:solidFill>
                  <a:schemeClr val="tx1"/>
                </a:solidFill>
                <a:latin typeface="Arial"/>
                <a:cs typeface="Arial"/>
              </a:rPr>
              <a:t> </a:t>
            </a:r>
            <a:r>
              <a:rPr lang="en-US" sz="2100" spc="-5" dirty="0" err="1">
                <a:solidFill>
                  <a:schemeClr val="tx1"/>
                </a:solidFill>
                <a:latin typeface="Arial"/>
                <a:cs typeface="Arial"/>
              </a:rPr>
              <a:t>hạn</a:t>
            </a:r>
            <a:r>
              <a:rPr lang="en-US" sz="2100" spc="-5" dirty="0">
                <a:solidFill>
                  <a:schemeClr val="tx1"/>
                </a:solidFill>
                <a:latin typeface="Arial"/>
                <a:cs typeface="Arial"/>
              </a:rPr>
              <a:t> </a:t>
            </a:r>
            <a:r>
              <a:rPr lang="en-US" sz="2100" spc="-5" dirty="0" err="1">
                <a:solidFill>
                  <a:schemeClr val="tx1"/>
                </a:solidFill>
                <a:latin typeface="Arial"/>
                <a:cs typeface="Arial"/>
              </a:rPr>
              <a:t>của</a:t>
            </a:r>
            <a:r>
              <a:rPr lang="en-US" sz="2100" spc="-5" dirty="0">
                <a:solidFill>
                  <a:schemeClr val="tx1"/>
                </a:solidFill>
                <a:latin typeface="Arial"/>
                <a:cs typeface="Arial"/>
              </a:rPr>
              <a:t> </a:t>
            </a:r>
            <a:r>
              <a:rPr lang="en-US" sz="2100" dirty="0" err="1">
                <a:solidFill>
                  <a:schemeClr val="tx1"/>
                </a:solidFill>
                <a:latin typeface="Arial"/>
                <a:cs typeface="Arial"/>
              </a:rPr>
              <a:t>sản</a:t>
            </a:r>
            <a:r>
              <a:rPr lang="en-US" sz="2100" spc="-60" dirty="0">
                <a:solidFill>
                  <a:schemeClr val="tx1"/>
                </a:solidFill>
                <a:latin typeface="Arial"/>
                <a:cs typeface="Arial"/>
              </a:rPr>
              <a:t> </a:t>
            </a:r>
            <a:r>
              <a:rPr lang="en-US" sz="2100" spc="-5" dirty="0" err="1">
                <a:solidFill>
                  <a:schemeClr val="tx1"/>
                </a:solidFill>
                <a:latin typeface="Arial"/>
                <a:cs typeface="Arial"/>
              </a:rPr>
              <a:t>phẩm</a:t>
            </a:r>
            <a:r>
              <a:rPr lang="en-US" sz="2100" spc="-5" dirty="0">
                <a:solidFill>
                  <a:schemeClr val="tx1"/>
                </a:solidFill>
                <a:latin typeface="Arial"/>
                <a:cs typeface="Arial"/>
              </a:rPr>
              <a:t>.</a:t>
            </a:r>
          </a:p>
          <a:p>
            <a:pPr marL="355600" marR="1432560" indent="-342900">
              <a:lnSpc>
                <a:spcPct val="123800"/>
              </a:lnSpc>
              <a:spcBef>
                <a:spcPts val="100"/>
              </a:spcBef>
              <a:buFont typeface="Wingdings" panose="05000000000000000000" pitchFamily="2" charset="2"/>
              <a:buChar char="§"/>
            </a:pPr>
            <a:r>
              <a:rPr lang="en-US" sz="2100" dirty="0" err="1">
                <a:solidFill>
                  <a:schemeClr val="tx1"/>
                </a:solidFill>
                <a:latin typeface="Arial"/>
                <a:cs typeface="Arial"/>
              </a:rPr>
              <a:t>Bắt</a:t>
            </a:r>
            <a:r>
              <a:rPr lang="en-US" sz="2100" dirty="0">
                <a:solidFill>
                  <a:schemeClr val="tx1"/>
                </a:solidFill>
                <a:latin typeface="Arial"/>
                <a:cs typeface="Arial"/>
              </a:rPr>
              <a:t> </a:t>
            </a:r>
            <a:r>
              <a:rPr lang="en-US" sz="2100" dirty="0" err="1">
                <a:solidFill>
                  <a:schemeClr val="tx1"/>
                </a:solidFill>
                <a:latin typeface="Arial"/>
                <a:cs typeface="Arial"/>
              </a:rPr>
              <a:t>đầu</a:t>
            </a:r>
            <a:r>
              <a:rPr lang="en-US" sz="2100" dirty="0">
                <a:solidFill>
                  <a:schemeClr val="tx1"/>
                </a:solidFill>
                <a:latin typeface="Arial"/>
                <a:cs typeface="Arial"/>
              </a:rPr>
              <a:t> </a:t>
            </a:r>
            <a:r>
              <a:rPr lang="en-US" sz="2100" dirty="0" err="1">
                <a:solidFill>
                  <a:schemeClr val="tx1"/>
                </a:solidFill>
                <a:latin typeface="Arial"/>
                <a:cs typeface="Arial"/>
              </a:rPr>
              <a:t>xây</a:t>
            </a:r>
            <a:r>
              <a:rPr lang="en-US" sz="2100" dirty="0">
                <a:solidFill>
                  <a:schemeClr val="tx1"/>
                </a:solidFill>
                <a:latin typeface="Arial"/>
                <a:cs typeface="Arial"/>
              </a:rPr>
              <a:t> </a:t>
            </a:r>
            <a:r>
              <a:rPr lang="en-US" sz="2100" spc="-5" dirty="0" err="1">
                <a:solidFill>
                  <a:schemeClr val="tx1"/>
                </a:solidFill>
                <a:latin typeface="Arial"/>
                <a:cs typeface="Arial"/>
              </a:rPr>
              <a:t>dựng</a:t>
            </a:r>
            <a:r>
              <a:rPr lang="en-US" sz="2100" spc="-5" dirty="0">
                <a:solidFill>
                  <a:schemeClr val="tx1"/>
                </a:solidFill>
                <a:latin typeface="Arial"/>
                <a:cs typeface="Arial"/>
              </a:rPr>
              <a:t> </a:t>
            </a:r>
            <a:r>
              <a:rPr lang="en-US" sz="2100" spc="-5" dirty="0" err="1">
                <a:solidFill>
                  <a:schemeClr val="tx1"/>
                </a:solidFill>
                <a:latin typeface="Arial"/>
                <a:cs typeface="Arial"/>
              </a:rPr>
              <a:t>phân</a:t>
            </a:r>
            <a:r>
              <a:rPr lang="en-US" sz="2100" spc="-5" dirty="0">
                <a:solidFill>
                  <a:schemeClr val="tx1"/>
                </a:solidFill>
                <a:latin typeface="Arial"/>
                <a:cs typeface="Arial"/>
              </a:rPr>
              <a:t> </a:t>
            </a:r>
            <a:r>
              <a:rPr lang="en-US" sz="2100" dirty="0" err="1">
                <a:solidFill>
                  <a:schemeClr val="tx1"/>
                </a:solidFill>
                <a:latin typeface="Arial"/>
                <a:cs typeface="Arial"/>
              </a:rPr>
              <a:t>tích</a:t>
            </a:r>
            <a:r>
              <a:rPr lang="en-US" sz="2100" dirty="0">
                <a:solidFill>
                  <a:schemeClr val="tx1"/>
                </a:solidFill>
                <a:latin typeface="Arial"/>
                <a:cs typeface="Arial"/>
              </a:rPr>
              <a:t> </a:t>
            </a:r>
            <a:r>
              <a:rPr lang="en-US" sz="2100" dirty="0" err="1">
                <a:solidFill>
                  <a:schemeClr val="tx1"/>
                </a:solidFill>
                <a:latin typeface="Arial"/>
                <a:cs typeface="Arial"/>
              </a:rPr>
              <a:t>nghiệp</a:t>
            </a:r>
            <a:r>
              <a:rPr lang="en-US" sz="2100" dirty="0">
                <a:solidFill>
                  <a:schemeClr val="tx1"/>
                </a:solidFill>
                <a:latin typeface="Arial"/>
                <a:cs typeface="Arial"/>
              </a:rPr>
              <a:t> </a:t>
            </a:r>
            <a:r>
              <a:rPr lang="en-US" sz="2100" dirty="0" err="1">
                <a:solidFill>
                  <a:schemeClr val="tx1"/>
                </a:solidFill>
                <a:latin typeface="Arial"/>
                <a:cs typeface="Arial"/>
              </a:rPr>
              <a:t>vụ</a:t>
            </a:r>
            <a:r>
              <a:rPr lang="en-US" sz="2100" dirty="0">
                <a:solidFill>
                  <a:schemeClr val="tx1"/>
                </a:solidFill>
                <a:latin typeface="Arial"/>
                <a:cs typeface="Arial"/>
              </a:rPr>
              <a:t>, </a:t>
            </a:r>
            <a:r>
              <a:rPr lang="en-US" sz="2100" dirty="0" err="1">
                <a:solidFill>
                  <a:schemeClr val="tx1"/>
                </a:solidFill>
                <a:latin typeface="Arial"/>
                <a:cs typeface="Arial"/>
              </a:rPr>
              <a:t>kinh</a:t>
            </a:r>
            <a:r>
              <a:rPr lang="en-US" sz="2100" dirty="0">
                <a:solidFill>
                  <a:schemeClr val="tx1"/>
                </a:solidFill>
                <a:latin typeface="Arial"/>
                <a:cs typeface="Arial"/>
              </a:rPr>
              <a:t> </a:t>
            </a:r>
            <a:r>
              <a:rPr lang="en-US" sz="2100" dirty="0" err="1">
                <a:solidFill>
                  <a:schemeClr val="tx1"/>
                </a:solidFill>
                <a:latin typeface="Arial"/>
                <a:cs typeface="Arial"/>
              </a:rPr>
              <a:t>doanh</a:t>
            </a:r>
            <a:r>
              <a:rPr lang="en-US" sz="2100" dirty="0">
                <a:solidFill>
                  <a:schemeClr val="tx1"/>
                </a:solidFill>
                <a:latin typeface="Arial"/>
                <a:cs typeface="Arial"/>
              </a:rPr>
              <a:t>.</a:t>
            </a:r>
          </a:p>
          <a:p>
            <a:pPr marL="469900" marR="5080" indent="-457200">
              <a:lnSpc>
                <a:spcPct val="123700"/>
              </a:lnSpc>
              <a:spcBef>
                <a:spcPts val="100"/>
              </a:spcBef>
              <a:buFont typeface="Wingdings" panose="05000000000000000000" pitchFamily="2" charset="2"/>
              <a:buChar char="§"/>
            </a:pPr>
            <a:endParaRPr lang="en-US" sz="2100" dirty="0">
              <a:solidFill>
                <a:schemeClr val="tx1"/>
              </a:solidFill>
              <a:latin typeface="Arial"/>
              <a:cs typeface="Arial"/>
            </a:endParaRPr>
          </a:p>
        </p:txBody>
      </p:sp>
    </p:spTree>
    <p:extLst>
      <p:ext uri="{BB962C8B-B14F-4D97-AF65-F5344CB8AC3E}">
        <p14:creationId xmlns:p14="http://schemas.microsoft.com/office/powerpoint/2010/main" val="14744637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aa-ET" sz="2800" dirty="0"/>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2733261" y="1285875"/>
            <a:ext cx="8620539" cy="4692650"/>
          </a:xfrm>
        </p:spPr>
        <p:txBody>
          <a:bodyPr>
            <a:noAutofit/>
          </a:bodyPr>
          <a:lstStyle/>
          <a:p>
            <a:pPr marL="12700" marR="5080">
              <a:lnSpc>
                <a:spcPct val="123700"/>
              </a:lnSpc>
              <a:spcBef>
                <a:spcPts val="100"/>
              </a:spcBef>
            </a:pPr>
            <a:r>
              <a:rPr lang="en-US" sz="2100" b="1" spc="-5" dirty="0" err="1">
                <a:solidFill>
                  <a:schemeClr val="tx1"/>
                </a:solidFill>
                <a:latin typeface="Arial"/>
                <a:cs typeface="Arial"/>
              </a:rPr>
              <a:t>Phân</a:t>
            </a:r>
            <a:r>
              <a:rPr lang="en-US" sz="2100" b="1" spc="-5" dirty="0">
                <a:solidFill>
                  <a:schemeClr val="tx1"/>
                </a:solidFill>
                <a:latin typeface="Arial"/>
                <a:cs typeface="Arial"/>
              </a:rPr>
              <a:t> </a:t>
            </a:r>
            <a:r>
              <a:rPr lang="en-US" sz="2100" b="1" spc="-5" dirty="0" err="1">
                <a:solidFill>
                  <a:schemeClr val="tx1"/>
                </a:solidFill>
                <a:latin typeface="Arial"/>
                <a:cs typeface="Arial"/>
              </a:rPr>
              <a:t>tích</a:t>
            </a:r>
            <a:r>
              <a:rPr lang="en-US" sz="2100" b="1" spc="-5" dirty="0">
                <a:solidFill>
                  <a:schemeClr val="tx1"/>
                </a:solidFill>
                <a:latin typeface="Arial"/>
                <a:cs typeface="Arial"/>
              </a:rPr>
              <a:t> </a:t>
            </a:r>
            <a:r>
              <a:rPr lang="en-US" sz="2100" b="1" spc="-5" dirty="0" err="1">
                <a:solidFill>
                  <a:schemeClr val="tx1"/>
                </a:solidFill>
                <a:latin typeface="Arial"/>
                <a:cs typeface="Arial"/>
              </a:rPr>
              <a:t>kinh</a:t>
            </a:r>
            <a:r>
              <a:rPr lang="en-US" sz="2100" b="1" spc="-5" dirty="0">
                <a:solidFill>
                  <a:schemeClr val="tx1"/>
                </a:solidFill>
                <a:latin typeface="Arial"/>
                <a:cs typeface="Arial"/>
              </a:rPr>
              <a:t> </a:t>
            </a:r>
            <a:r>
              <a:rPr lang="en-US" sz="2100" b="1" spc="-5" dirty="0" err="1">
                <a:solidFill>
                  <a:schemeClr val="tx1"/>
                </a:solidFill>
                <a:latin typeface="Arial"/>
                <a:cs typeface="Arial"/>
              </a:rPr>
              <a:t>doanh</a:t>
            </a:r>
            <a:r>
              <a:rPr lang="en-US" sz="2100" b="1" spc="-5" dirty="0">
                <a:solidFill>
                  <a:schemeClr val="tx1"/>
                </a:solidFill>
                <a:latin typeface="Arial"/>
                <a:cs typeface="Arial"/>
              </a:rPr>
              <a:t> </a:t>
            </a:r>
            <a:r>
              <a:rPr lang="en-US" sz="2100" b="1" spc="-5" dirty="0" err="1">
                <a:solidFill>
                  <a:schemeClr val="tx1"/>
                </a:solidFill>
                <a:latin typeface="Arial"/>
                <a:cs typeface="Arial"/>
              </a:rPr>
              <a:t>gồm</a:t>
            </a:r>
            <a:r>
              <a:rPr lang="en-US" sz="2100" b="1" spc="-5" dirty="0">
                <a:solidFill>
                  <a:schemeClr val="tx1"/>
                </a:solidFill>
                <a:latin typeface="Arial"/>
                <a:cs typeface="Arial"/>
              </a:rPr>
              <a:t>:</a:t>
            </a:r>
          </a:p>
          <a:p>
            <a:pPr marL="355600" marR="1864995" indent="-342900">
              <a:lnSpc>
                <a:spcPct val="123800"/>
              </a:lnSpc>
              <a:spcBef>
                <a:spcPts val="100"/>
              </a:spcBef>
              <a:buFont typeface="Wingdings" panose="05000000000000000000" pitchFamily="2" charset="2"/>
              <a:buChar char="§"/>
            </a:pPr>
            <a:r>
              <a:rPr lang="en-US" sz="2100" spc="-5" dirty="0" err="1">
                <a:solidFill>
                  <a:schemeClr val="tx1"/>
                </a:solidFill>
                <a:latin typeface="Arial"/>
                <a:cs typeface="Arial"/>
              </a:rPr>
              <a:t>Giá</a:t>
            </a:r>
            <a:r>
              <a:rPr lang="en-US" sz="2100" spc="-5" dirty="0">
                <a:solidFill>
                  <a:schemeClr val="tx1"/>
                </a:solidFill>
                <a:latin typeface="Arial"/>
                <a:cs typeface="Arial"/>
              </a:rPr>
              <a:t> </a:t>
            </a:r>
            <a:r>
              <a:rPr lang="en-US" sz="2100" spc="-5" dirty="0" err="1">
                <a:solidFill>
                  <a:schemeClr val="tx1"/>
                </a:solidFill>
                <a:latin typeface="Arial"/>
                <a:cs typeface="Arial"/>
              </a:rPr>
              <a:t>phát</a:t>
            </a:r>
            <a:r>
              <a:rPr lang="en-US" sz="2100" spc="-5" dirty="0">
                <a:solidFill>
                  <a:schemeClr val="tx1"/>
                </a:solidFill>
                <a:latin typeface="Arial"/>
                <a:cs typeface="Arial"/>
              </a:rPr>
              <a:t> </a:t>
            </a:r>
            <a:r>
              <a:rPr lang="en-US" sz="2100" spc="-5" dirty="0" err="1">
                <a:solidFill>
                  <a:schemeClr val="tx1"/>
                </a:solidFill>
                <a:latin typeface="Arial"/>
                <a:cs typeface="Arial"/>
              </a:rPr>
              <a:t>triển</a:t>
            </a:r>
            <a:r>
              <a:rPr lang="en-US" sz="2100" spc="-5" dirty="0">
                <a:solidFill>
                  <a:schemeClr val="tx1"/>
                </a:solidFill>
                <a:latin typeface="Arial"/>
                <a:cs typeface="Arial"/>
              </a:rPr>
              <a:t> </a:t>
            </a:r>
            <a:r>
              <a:rPr lang="en-US" sz="2100" dirty="0" err="1">
                <a:solidFill>
                  <a:schemeClr val="tx1"/>
                </a:solidFill>
                <a:latin typeface="Arial"/>
                <a:cs typeface="Arial"/>
              </a:rPr>
              <a:t>có</a:t>
            </a:r>
            <a:r>
              <a:rPr lang="en-US" sz="2100" dirty="0">
                <a:solidFill>
                  <a:schemeClr val="tx1"/>
                </a:solidFill>
                <a:latin typeface="Arial"/>
                <a:cs typeface="Arial"/>
              </a:rPr>
              <a:t> </a:t>
            </a:r>
            <a:r>
              <a:rPr lang="en-US" sz="2100" spc="-5" dirty="0" err="1">
                <a:solidFill>
                  <a:schemeClr val="tx1"/>
                </a:solidFill>
                <a:latin typeface="Arial"/>
                <a:cs typeface="Arial"/>
              </a:rPr>
              <a:t>mang</a:t>
            </a:r>
            <a:r>
              <a:rPr lang="en-US" sz="2100" spc="-5" dirty="0">
                <a:solidFill>
                  <a:schemeClr val="tx1"/>
                </a:solidFill>
                <a:latin typeface="Arial"/>
                <a:cs typeface="Arial"/>
              </a:rPr>
              <a:t> </a:t>
            </a:r>
            <a:r>
              <a:rPr lang="en-US" sz="2100" spc="-5" dirty="0" err="1">
                <a:solidFill>
                  <a:schemeClr val="tx1"/>
                </a:solidFill>
                <a:latin typeface="Arial"/>
                <a:cs typeface="Arial"/>
              </a:rPr>
              <a:t>tính</a:t>
            </a:r>
            <a:r>
              <a:rPr lang="en-US" sz="2100" spc="-5" dirty="0">
                <a:solidFill>
                  <a:schemeClr val="tx1"/>
                </a:solidFill>
                <a:latin typeface="Arial"/>
                <a:cs typeface="Arial"/>
              </a:rPr>
              <a:t> </a:t>
            </a:r>
            <a:r>
              <a:rPr lang="en-US" sz="2100" spc="-5" dirty="0" err="1">
                <a:solidFill>
                  <a:schemeClr val="tx1"/>
                </a:solidFill>
                <a:latin typeface="Arial"/>
                <a:cs typeface="Arial"/>
              </a:rPr>
              <a:t>kinh</a:t>
            </a:r>
            <a:r>
              <a:rPr lang="en-US" sz="2100" spc="-5" dirty="0">
                <a:solidFill>
                  <a:schemeClr val="tx1"/>
                </a:solidFill>
                <a:latin typeface="Arial"/>
                <a:cs typeface="Arial"/>
              </a:rPr>
              <a:t> </a:t>
            </a:r>
            <a:r>
              <a:rPr lang="en-US" sz="2100" spc="-5" dirty="0" err="1">
                <a:solidFill>
                  <a:schemeClr val="tx1"/>
                </a:solidFill>
                <a:latin typeface="Arial"/>
                <a:cs typeface="Arial"/>
              </a:rPr>
              <a:t>tế</a:t>
            </a:r>
            <a:r>
              <a:rPr lang="en-US" sz="2100" spc="-5" dirty="0">
                <a:solidFill>
                  <a:schemeClr val="tx1"/>
                </a:solidFill>
                <a:latin typeface="Arial"/>
                <a:cs typeface="Arial"/>
              </a:rPr>
              <a:t>?  </a:t>
            </a:r>
          </a:p>
          <a:p>
            <a:pPr marL="355600" marR="1864995" indent="-342900">
              <a:lnSpc>
                <a:spcPct val="123800"/>
              </a:lnSpc>
              <a:spcBef>
                <a:spcPts val="100"/>
              </a:spcBef>
              <a:buFont typeface="Wingdings" panose="05000000000000000000" pitchFamily="2" charset="2"/>
              <a:buChar char="§"/>
            </a:pPr>
            <a:r>
              <a:rPr lang="en-US" sz="2100" dirty="0">
                <a:solidFill>
                  <a:schemeClr val="tx1"/>
                </a:solidFill>
                <a:latin typeface="Arial"/>
                <a:cs typeface="Arial"/>
              </a:rPr>
              <a:t>Bao </a:t>
            </a:r>
            <a:r>
              <a:rPr lang="en-US" sz="2100" dirty="0" err="1">
                <a:solidFill>
                  <a:schemeClr val="tx1"/>
                </a:solidFill>
                <a:latin typeface="Arial"/>
                <a:cs typeface="Arial"/>
              </a:rPr>
              <a:t>lâu</a:t>
            </a:r>
            <a:r>
              <a:rPr lang="en-US" sz="2100" dirty="0">
                <a:solidFill>
                  <a:schemeClr val="tx1"/>
                </a:solidFill>
                <a:latin typeface="Arial"/>
                <a:cs typeface="Arial"/>
              </a:rPr>
              <a:t> </a:t>
            </a:r>
            <a:r>
              <a:rPr lang="en-US" sz="2100" dirty="0" err="1">
                <a:solidFill>
                  <a:schemeClr val="tx1"/>
                </a:solidFill>
                <a:latin typeface="Arial"/>
                <a:cs typeface="Arial"/>
              </a:rPr>
              <a:t>sẽ</a:t>
            </a:r>
            <a:r>
              <a:rPr lang="en-US" sz="2100" dirty="0">
                <a:solidFill>
                  <a:schemeClr val="tx1"/>
                </a:solidFill>
                <a:latin typeface="Arial"/>
                <a:cs typeface="Arial"/>
              </a:rPr>
              <a:t> </a:t>
            </a:r>
            <a:r>
              <a:rPr lang="en-US" sz="2100" spc="-5" dirty="0">
                <a:solidFill>
                  <a:schemeClr val="tx1"/>
                </a:solidFill>
                <a:latin typeface="Arial"/>
                <a:cs typeface="Arial"/>
              </a:rPr>
              <a:t>quay </a:t>
            </a:r>
            <a:r>
              <a:rPr lang="en-US" sz="2100" dirty="0" err="1">
                <a:solidFill>
                  <a:schemeClr val="tx1"/>
                </a:solidFill>
                <a:latin typeface="Arial"/>
                <a:cs typeface="Arial"/>
              </a:rPr>
              <a:t>vòng</a:t>
            </a:r>
            <a:r>
              <a:rPr lang="en-US" sz="2100" spc="-30" dirty="0">
                <a:solidFill>
                  <a:schemeClr val="tx1"/>
                </a:solidFill>
                <a:latin typeface="Arial"/>
                <a:cs typeface="Arial"/>
              </a:rPr>
              <a:t> </a:t>
            </a:r>
            <a:r>
              <a:rPr lang="en-US" sz="2100" dirty="0" err="1">
                <a:solidFill>
                  <a:schemeClr val="tx1"/>
                </a:solidFill>
                <a:latin typeface="Arial"/>
                <a:cs typeface="Arial"/>
              </a:rPr>
              <a:t>vốn</a:t>
            </a:r>
            <a:r>
              <a:rPr lang="en-US" sz="2100" dirty="0">
                <a:solidFill>
                  <a:schemeClr val="tx1"/>
                </a:solidFill>
                <a:latin typeface="Arial"/>
                <a:cs typeface="Arial"/>
              </a:rPr>
              <a:t>?</a:t>
            </a:r>
          </a:p>
          <a:p>
            <a:pPr marL="355600" indent="-342900">
              <a:spcBef>
                <a:spcPts val="800"/>
              </a:spcBef>
              <a:buFont typeface="Wingdings" panose="05000000000000000000" pitchFamily="2" charset="2"/>
              <a:buChar char="§"/>
            </a:pPr>
            <a:r>
              <a:rPr lang="en-US" sz="2100" spc="-5" dirty="0" err="1">
                <a:solidFill>
                  <a:schemeClr val="tx1"/>
                </a:solidFill>
                <a:latin typeface="Arial"/>
                <a:cs typeface="Arial"/>
              </a:rPr>
              <a:t>Nếu</a:t>
            </a:r>
            <a:r>
              <a:rPr lang="en-US" sz="2100" spc="-5" dirty="0">
                <a:solidFill>
                  <a:schemeClr val="tx1"/>
                </a:solidFill>
                <a:latin typeface="Arial"/>
                <a:cs typeface="Arial"/>
              </a:rPr>
              <a:t> </a:t>
            </a:r>
            <a:r>
              <a:rPr lang="en-US" sz="2100" dirty="0" err="1">
                <a:solidFill>
                  <a:schemeClr val="tx1"/>
                </a:solidFill>
                <a:latin typeface="Arial"/>
                <a:cs typeface="Arial"/>
              </a:rPr>
              <a:t>từ</a:t>
            </a:r>
            <a:r>
              <a:rPr lang="en-US" sz="2100" dirty="0">
                <a:solidFill>
                  <a:schemeClr val="tx1"/>
                </a:solidFill>
                <a:latin typeface="Arial"/>
                <a:cs typeface="Arial"/>
              </a:rPr>
              <a:t> </a:t>
            </a:r>
            <a:r>
              <a:rPr lang="en-US" sz="2100" spc="-5" dirty="0" err="1">
                <a:solidFill>
                  <a:schemeClr val="tx1"/>
                </a:solidFill>
                <a:latin typeface="Arial"/>
                <a:cs typeface="Arial"/>
              </a:rPr>
              <a:t>bỏ</a:t>
            </a:r>
            <a:r>
              <a:rPr lang="en-US" sz="2100" spc="-5" dirty="0">
                <a:solidFill>
                  <a:schemeClr val="tx1"/>
                </a:solidFill>
                <a:latin typeface="Arial"/>
                <a:cs typeface="Arial"/>
              </a:rPr>
              <a:t> </a:t>
            </a:r>
            <a:r>
              <a:rPr lang="en-US" sz="2100" spc="-5" dirty="0" err="1">
                <a:solidFill>
                  <a:schemeClr val="tx1"/>
                </a:solidFill>
                <a:latin typeface="Arial"/>
                <a:cs typeface="Arial"/>
              </a:rPr>
              <a:t>dự</a:t>
            </a:r>
            <a:r>
              <a:rPr lang="en-US" sz="2100" spc="-5" dirty="0">
                <a:solidFill>
                  <a:schemeClr val="tx1"/>
                </a:solidFill>
                <a:latin typeface="Arial"/>
                <a:cs typeface="Arial"/>
              </a:rPr>
              <a:t> </a:t>
            </a:r>
            <a:r>
              <a:rPr lang="en-US" sz="2100" spc="-5" dirty="0" err="1">
                <a:solidFill>
                  <a:schemeClr val="tx1"/>
                </a:solidFill>
                <a:latin typeface="Arial"/>
                <a:cs typeface="Arial"/>
              </a:rPr>
              <a:t>án</a:t>
            </a:r>
            <a:r>
              <a:rPr lang="en-US" sz="2100" spc="-5" dirty="0">
                <a:solidFill>
                  <a:schemeClr val="tx1"/>
                </a:solidFill>
                <a:latin typeface="Arial"/>
                <a:cs typeface="Arial"/>
              </a:rPr>
              <a:t> </a:t>
            </a:r>
            <a:r>
              <a:rPr lang="en-US" sz="2100" spc="-5" dirty="0" err="1">
                <a:solidFill>
                  <a:schemeClr val="tx1"/>
                </a:solidFill>
                <a:latin typeface="Arial"/>
                <a:cs typeface="Arial"/>
              </a:rPr>
              <a:t>thì</a:t>
            </a:r>
            <a:r>
              <a:rPr lang="en-US" sz="2100" spc="-5" dirty="0">
                <a:solidFill>
                  <a:schemeClr val="tx1"/>
                </a:solidFill>
                <a:latin typeface="Arial"/>
                <a:cs typeface="Arial"/>
              </a:rPr>
              <a:t> </a:t>
            </a:r>
            <a:r>
              <a:rPr lang="en-US" sz="2100" dirty="0">
                <a:solidFill>
                  <a:schemeClr val="tx1"/>
                </a:solidFill>
                <a:latin typeface="Arial"/>
                <a:cs typeface="Arial"/>
              </a:rPr>
              <a:t>chi </a:t>
            </a:r>
            <a:r>
              <a:rPr lang="en-US" sz="2100" spc="-5" dirty="0" err="1">
                <a:solidFill>
                  <a:schemeClr val="tx1"/>
                </a:solidFill>
                <a:latin typeface="Arial"/>
                <a:cs typeface="Arial"/>
              </a:rPr>
              <a:t>phí</a:t>
            </a:r>
            <a:r>
              <a:rPr lang="en-US" sz="2100" spc="-5" dirty="0">
                <a:solidFill>
                  <a:schemeClr val="tx1"/>
                </a:solidFill>
                <a:latin typeface="Arial"/>
                <a:cs typeface="Arial"/>
              </a:rPr>
              <a:t> </a:t>
            </a:r>
            <a:r>
              <a:rPr lang="en-US" sz="2100" spc="-5" dirty="0" err="1">
                <a:solidFill>
                  <a:schemeClr val="tx1"/>
                </a:solidFill>
                <a:latin typeface="Arial"/>
                <a:cs typeface="Arial"/>
              </a:rPr>
              <a:t>hết</a:t>
            </a:r>
            <a:r>
              <a:rPr lang="en-US" sz="2100" spc="-5" dirty="0">
                <a:solidFill>
                  <a:schemeClr val="tx1"/>
                </a:solidFill>
                <a:latin typeface="Arial"/>
                <a:cs typeface="Arial"/>
              </a:rPr>
              <a:t> bao</a:t>
            </a:r>
            <a:r>
              <a:rPr lang="en-US" sz="2100" spc="-20" dirty="0">
                <a:solidFill>
                  <a:schemeClr val="tx1"/>
                </a:solidFill>
                <a:latin typeface="Arial"/>
                <a:cs typeface="Arial"/>
              </a:rPr>
              <a:t> </a:t>
            </a:r>
            <a:r>
              <a:rPr lang="en-US" sz="2100" spc="-5" dirty="0" err="1">
                <a:solidFill>
                  <a:schemeClr val="tx1"/>
                </a:solidFill>
                <a:latin typeface="Arial"/>
                <a:cs typeface="Arial"/>
              </a:rPr>
              <a:t>nhiêu</a:t>
            </a:r>
            <a:r>
              <a:rPr lang="en-US" sz="2100" spc="-5" dirty="0">
                <a:solidFill>
                  <a:schemeClr val="tx1"/>
                </a:solidFill>
                <a:latin typeface="Arial"/>
                <a:cs typeface="Arial"/>
              </a:rPr>
              <a:t>?</a:t>
            </a:r>
            <a:endParaRPr lang="en-US" sz="2100" dirty="0">
              <a:solidFill>
                <a:schemeClr val="tx1"/>
              </a:solidFill>
              <a:latin typeface="Arial"/>
              <a:cs typeface="Arial"/>
            </a:endParaRPr>
          </a:p>
          <a:p>
            <a:pPr marL="355600" indent="-342900">
              <a:spcBef>
                <a:spcPts val="800"/>
              </a:spcBef>
              <a:buFont typeface="Wingdings" panose="05000000000000000000" pitchFamily="2" charset="2"/>
              <a:buChar char="§"/>
            </a:pPr>
            <a:r>
              <a:rPr lang="en-US" sz="2100" dirty="0" err="1">
                <a:solidFill>
                  <a:schemeClr val="tx1"/>
                </a:solidFill>
                <a:latin typeface="Arial"/>
                <a:cs typeface="Arial"/>
              </a:rPr>
              <a:t>Sản</a:t>
            </a:r>
            <a:r>
              <a:rPr lang="en-US" sz="2100" dirty="0">
                <a:solidFill>
                  <a:schemeClr val="tx1"/>
                </a:solidFill>
                <a:latin typeface="Arial"/>
                <a:cs typeface="Arial"/>
              </a:rPr>
              <a:t> </a:t>
            </a:r>
            <a:r>
              <a:rPr lang="en-US" sz="2100" spc="-5" dirty="0" err="1">
                <a:solidFill>
                  <a:schemeClr val="tx1"/>
                </a:solidFill>
                <a:latin typeface="Arial"/>
                <a:cs typeface="Arial"/>
              </a:rPr>
              <a:t>phẩm</a:t>
            </a:r>
            <a:r>
              <a:rPr lang="en-US" sz="2100" spc="-5" dirty="0">
                <a:solidFill>
                  <a:schemeClr val="tx1"/>
                </a:solidFill>
                <a:latin typeface="Arial"/>
                <a:cs typeface="Arial"/>
              </a:rPr>
              <a:t> </a:t>
            </a:r>
            <a:r>
              <a:rPr lang="en-US" sz="2100" dirty="0" err="1">
                <a:solidFill>
                  <a:schemeClr val="tx1"/>
                </a:solidFill>
                <a:latin typeface="Arial"/>
                <a:cs typeface="Arial"/>
              </a:rPr>
              <a:t>có</a:t>
            </a:r>
            <a:r>
              <a:rPr lang="en-US" sz="2100" dirty="0">
                <a:solidFill>
                  <a:schemeClr val="tx1"/>
                </a:solidFill>
                <a:latin typeface="Arial"/>
                <a:cs typeface="Arial"/>
              </a:rPr>
              <a:t> </a:t>
            </a:r>
            <a:r>
              <a:rPr lang="en-US" sz="2100" spc="-5" dirty="0" err="1">
                <a:solidFill>
                  <a:schemeClr val="tx1"/>
                </a:solidFill>
                <a:latin typeface="Arial"/>
                <a:cs typeface="Arial"/>
              </a:rPr>
              <a:t>thể</a:t>
            </a:r>
            <a:r>
              <a:rPr lang="en-US" sz="2100" spc="-5" dirty="0">
                <a:solidFill>
                  <a:schemeClr val="tx1"/>
                </a:solidFill>
                <a:latin typeface="Arial"/>
                <a:cs typeface="Arial"/>
              </a:rPr>
              <a:t> </a:t>
            </a:r>
            <a:r>
              <a:rPr lang="en-US" sz="2100" spc="-5" dirty="0" err="1">
                <a:solidFill>
                  <a:schemeClr val="tx1"/>
                </a:solidFill>
                <a:latin typeface="Arial"/>
                <a:cs typeface="Arial"/>
              </a:rPr>
              <a:t>giao</a:t>
            </a:r>
            <a:r>
              <a:rPr lang="en-US" sz="2100" spc="-5" dirty="0">
                <a:solidFill>
                  <a:schemeClr val="tx1"/>
                </a:solidFill>
                <a:latin typeface="Arial"/>
                <a:cs typeface="Arial"/>
              </a:rPr>
              <a:t> </a:t>
            </a:r>
            <a:r>
              <a:rPr lang="en-US" sz="2100" spc="-5" dirty="0" err="1">
                <a:solidFill>
                  <a:schemeClr val="tx1"/>
                </a:solidFill>
                <a:latin typeface="Arial"/>
                <a:cs typeface="Arial"/>
              </a:rPr>
              <a:t>đúng</a:t>
            </a:r>
            <a:r>
              <a:rPr lang="en-US" sz="2100" spc="-5" dirty="0">
                <a:solidFill>
                  <a:schemeClr val="tx1"/>
                </a:solidFill>
                <a:latin typeface="Arial"/>
                <a:cs typeface="Arial"/>
              </a:rPr>
              <a:t> </a:t>
            </a:r>
            <a:r>
              <a:rPr lang="en-US" sz="2100" spc="-5" dirty="0" err="1">
                <a:solidFill>
                  <a:schemeClr val="tx1"/>
                </a:solidFill>
                <a:latin typeface="Arial"/>
                <a:cs typeface="Arial"/>
              </a:rPr>
              <a:t>hẹn</a:t>
            </a:r>
            <a:r>
              <a:rPr lang="en-US" sz="2100" spc="-35" dirty="0">
                <a:solidFill>
                  <a:schemeClr val="tx1"/>
                </a:solidFill>
                <a:latin typeface="Arial"/>
                <a:cs typeface="Arial"/>
              </a:rPr>
              <a:t> </a:t>
            </a:r>
            <a:r>
              <a:rPr lang="en-US" sz="2100" spc="-5" dirty="0" err="1">
                <a:solidFill>
                  <a:schemeClr val="tx1"/>
                </a:solidFill>
                <a:latin typeface="Arial"/>
                <a:cs typeface="Arial"/>
              </a:rPr>
              <a:t>không</a:t>
            </a:r>
            <a:r>
              <a:rPr lang="en-US" sz="2100" spc="-5" dirty="0">
                <a:solidFill>
                  <a:schemeClr val="tx1"/>
                </a:solidFill>
                <a:latin typeface="Arial"/>
                <a:cs typeface="Arial"/>
              </a:rPr>
              <a:t>?</a:t>
            </a:r>
            <a:endParaRPr lang="en-US" sz="2100" dirty="0">
              <a:solidFill>
                <a:schemeClr val="tx1"/>
              </a:solidFill>
              <a:latin typeface="Arial"/>
              <a:cs typeface="Arial"/>
            </a:endParaRPr>
          </a:p>
          <a:p>
            <a:pPr marL="355600" marR="5080" indent="-342900">
              <a:spcBef>
                <a:spcPts val="800"/>
              </a:spcBef>
              <a:buFont typeface="Wingdings" panose="05000000000000000000" pitchFamily="2" charset="2"/>
              <a:buChar char="§"/>
            </a:pPr>
            <a:r>
              <a:rPr lang="en-US" sz="2100" spc="-5" dirty="0" err="1">
                <a:solidFill>
                  <a:schemeClr val="tx1"/>
                </a:solidFill>
                <a:latin typeface="Arial"/>
                <a:cs typeface="Arial"/>
              </a:rPr>
              <a:t>Thiệt</a:t>
            </a:r>
            <a:r>
              <a:rPr lang="en-US" sz="2100" spc="-5" dirty="0">
                <a:solidFill>
                  <a:schemeClr val="tx1"/>
                </a:solidFill>
                <a:latin typeface="Arial"/>
                <a:cs typeface="Arial"/>
              </a:rPr>
              <a:t> </a:t>
            </a:r>
            <a:r>
              <a:rPr lang="en-US" sz="2100" spc="-5" dirty="0" err="1">
                <a:solidFill>
                  <a:schemeClr val="tx1"/>
                </a:solidFill>
                <a:latin typeface="Arial"/>
                <a:cs typeface="Arial"/>
              </a:rPr>
              <a:t>hại</a:t>
            </a:r>
            <a:r>
              <a:rPr lang="en-US" sz="2100" spc="-5" dirty="0">
                <a:solidFill>
                  <a:schemeClr val="tx1"/>
                </a:solidFill>
                <a:latin typeface="Arial"/>
                <a:cs typeface="Arial"/>
              </a:rPr>
              <a:t> </a:t>
            </a:r>
            <a:r>
              <a:rPr lang="en-US" sz="2100" spc="-5" dirty="0" err="1">
                <a:solidFill>
                  <a:schemeClr val="tx1"/>
                </a:solidFill>
                <a:latin typeface="Arial"/>
                <a:cs typeface="Arial"/>
              </a:rPr>
              <a:t>gì</a:t>
            </a:r>
            <a:r>
              <a:rPr lang="en-US" sz="2100" spc="-5" dirty="0">
                <a:solidFill>
                  <a:schemeClr val="tx1"/>
                </a:solidFill>
                <a:latin typeface="Arial"/>
                <a:cs typeface="Arial"/>
              </a:rPr>
              <a:t> </a:t>
            </a:r>
            <a:r>
              <a:rPr lang="en-US" sz="2100" spc="-5" dirty="0" err="1">
                <a:solidFill>
                  <a:schemeClr val="tx1"/>
                </a:solidFill>
                <a:latin typeface="Arial"/>
                <a:cs typeface="Arial"/>
              </a:rPr>
              <a:t>nếu</a:t>
            </a:r>
            <a:r>
              <a:rPr lang="en-US" sz="2100" spc="-5" dirty="0">
                <a:solidFill>
                  <a:schemeClr val="tx1"/>
                </a:solidFill>
                <a:latin typeface="Arial"/>
                <a:cs typeface="Arial"/>
              </a:rPr>
              <a:t> </a:t>
            </a:r>
            <a:r>
              <a:rPr lang="en-US" sz="2100" spc="-5" dirty="0" err="1">
                <a:solidFill>
                  <a:schemeClr val="tx1"/>
                </a:solidFill>
                <a:latin typeface="Arial"/>
                <a:cs typeface="Arial"/>
              </a:rPr>
              <a:t>giao</a:t>
            </a:r>
            <a:r>
              <a:rPr lang="en-US" sz="2100" spc="-5" dirty="0">
                <a:solidFill>
                  <a:schemeClr val="tx1"/>
                </a:solidFill>
                <a:latin typeface="Arial"/>
                <a:cs typeface="Arial"/>
              </a:rPr>
              <a:t> </a:t>
            </a:r>
            <a:r>
              <a:rPr lang="en-US" sz="2100" spc="-5" dirty="0" err="1">
                <a:solidFill>
                  <a:schemeClr val="tx1"/>
                </a:solidFill>
                <a:latin typeface="Arial"/>
                <a:cs typeface="Arial"/>
              </a:rPr>
              <a:t>sản</a:t>
            </a:r>
            <a:r>
              <a:rPr lang="en-US" sz="2100" spc="-5" dirty="0">
                <a:solidFill>
                  <a:schemeClr val="tx1"/>
                </a:solidFill>
                <a:latin typeface="Arial"/>
                <a:cs typeface="Arial"/>
              </a:rPr>
              <a:t> </a:t>
            </a:r>
            <a:r>
              <a:rPr lang="en-US" sz="2100" spc="-5" dirty="0" err="1">
                <a:solidFill>
                  <a:schemeClr val="tx1"/>
                </a:solidFill>
                <a:latin typeface="Arial"/>
                <a:cs typeface="Arial"/>
              </a:rPr>
              <a:t>phẩm</a:t>
            </a:r>
            <a:r>
              <a:rPr lang="en-US" sz="2100" spc="-5" dirty="0">
                <a:solidFill>
                  <a:schemeClr val="tx1"/>
                </a:solidFill>
                <a:latin typeface="Arial"/>
                <a:cs typeface="Arial"/>
              </a:rPr>
              <a:t> </a:t>
            </a:r>
            <a:r>
              <a:rPr lang="en-US" sz="2100" dirty="0" err="1">
                <a:solidFill>
                  <a:schemeClr val="tx1"/>
                </a:solidFill>
                <a:latin typeface="Arial"/>
                <a:cs typeface="Arial"/>
              </a:rPr>
              <a:t>cho</a:t>
            </a:r>
            <a:r>
              <a:rPr lang="en-US" sz="2100" dirty="0">
                <a:solidFill>
                  <a:schemeClr val="tx1"/>
                </a:solidFill>
                <a:latin typeface="Arial"/>
                <a:cs typeface="Arial"/>
              </a:rPr>
              <a:t> </a:t>
            </a:r>
            <a:r>
              <a:rPr lang="en-US" sz="2100" dirty="0" err="1">
                <a:solidFill>
                  <a:schemeClr val="tx1"/>
                </a:solidFill>
                <a:latin typeface="Arial"/>
                <a:cs typeface="Arial"/>
              </a:rPr>
              <a:t>khách</a:t>
            </a:r>
            <a:r>
              <a:rPr lang="en-US" sz="2100" dirty="0">
                <a:solidFill>
                  <a:schemeClr val="tx1"/>
                </a:solidFill>
                <a:latin typeface="Arial"/>
                <a:cs typeface="Arial"/>
              </a:rPr>
              <a:t> </a:t>
            </a:r>
            <a:r>
              <a:rPr lang="en-US" sz="2100" spc="-5" dirty="0" err="1">
                <a:solidFill>
                  <a:schemeClr val="tx1"/>
                </a:solidFill>
                <a:latin typeface="Arial"/>
                <a:cs typeface="Arial"/>
              </a:rPr>
              <a:t>hàng</a:t>
            </a:r>
            <a:r>
              <a:rPr lang="en-US" sz="2100" spc="-5" dirty="0">
                <a:solidFill>
                  <a:schemeClr val="tx1"/>
                </a:solidFill>
                <a:latin typeface="Arial"/>
                <a:cs typeface="Arial"/>
              </a:rPr>
              <a:t>  </a:t>
            </a:r>
            <a:r>
              <a:rPr lang="en-US" sz="2100" dirty="0" err="1">
                <a:solidFill>
                  <a:schemeClr val="tx1"/>
                </a:solidFill>
                <a:latin typeface="Arial"/>
                <a:cs typeface="Arial"/>
              </a:rPr>
              <a:t>trễ</a:t>
            </a:r>
            <a:r>
              <a:rPr lang="en-US" sz="2100" spc="-10" dirty="0">
                <a:solidFill>
                  <a:schemeClr val="tx1"/>
                </a:solidFill>
                <a:latin typeface="Arial"/>
                <a:cs typeface="Arial"/>
              </a:rPr>
              <a:t> </a:t>
            </a:r>
            <a:r>
              <a:rPr lang="en-US" sz="2100" spc="-5" dirty="0" err="1">
                <a:solidFill>
                  <a:schemeClr val="tx1"/>
                </a:solidFill>
                <a:latin typeface="Arial"/>
                <a:cs typeface="Arial"/>
              </a:rPr>
              <a:t>hẹn</a:t>
            </a:r>
            <a:r>
              <a:rPr lang="en-US" sz="2100" spc="-5" dirty="0">
                <a:solidFill>
                  <a:schemeClr val="tx1"/>
                </a:solidFill>
                <a:latin typeface="Arial"/>
                <a:cs typeface="Arial"/>
              </a:rPr>
              <a:t>?</a:t>
            </a:r>
            <a:endParaRPr lang="en-US" sz="2100" dirty="0">
              <a:solidFill>
                <a:schemeClr val="tx1"/>
              </a:solidFill>
              <a:latin typeface="Arial"/>
              <a:cs typeface="Arial"/>
            </a:endParaRPr>
          </a:p>
          <a:p>
            <a:pPr marL="469900" marR="5080" indent="-457200">
              <a:lnSpc>
                <a:spcPct val="123700"/>
              </a:lnSpc>
              <a:spcBef>
                <a:spcPts val="100"/>
              </a:spcBef>
              <a:buFont typeface="Wingdings" panose="05000000000000000000" pitchFamily="2" charset="2"/>
              <a:buChar char="§"/>
            </a:pPr>
            <a:endParaRPr lang="en-US" sz="2100" dirty="0">
              <a:solidFill>
                <a:schemeClr val="tx1"/>
              </a:solidFill>
              <a:latin typeface="Arial"/>
              <a:cs typeface="Arial"/>
            </a:endParaRPr>
          </a:p>
        </p:txBody>
      </p:sp>
    </p:spTree>
    <p:extLst>
      <p:ext uri="{BB962C8B-B14F-4D97-AF65-F5344CB8AC3E}">
        <p14:creationId xmlns:p14="http://schemas.microsoft.com/office/powerpoint/2010/main" val="240281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aa-ET" sz="2800" dirty="0"/>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2723322" y="1285875"/>
            <a:ext cx="8630478" cy="4692650"/>
          </a:xfrm>
        </p:spPr>
        <p:txBody>
          <a:bodyPr>
            <a:noAutofit/>
          </a:bodyPr>
          <a:lstStyle/>
          <a:p>
            <a:pPr marL="12700" marR="5080">
              <a:lnSpc>
                <a:spcPct val="123700"/>
              </a:lnSpc>
              <a:spcBef>
                <a:spcPts val="100"/>
              </a:spcBef>
            </a:pPr>
            <a:r>
              <a:rPr lang="en-US" sz="2100" b="1" spc="-5" dirty="0" err="1">
                <a:solidFill>
                  <a:schemeClr val="tx1"/>
                </a:solidFill>
                <a:latin typeface="Arial"/>
                <a:cs typeface="Arial"/>
              </a:rPr>
              <a:t>Pha</a:t>
            </a:r>
            <a:r>
              <a:rPr lang="en-US" sz="2100" b="1" spc="-5" dirty="0">
                <a:solidFill>
                  <a:schemeClr val="tx1"/>
                </a:solidFill>
                <a:latin typeface="Arial"/>
                <a:cs typeface="Arial"/>
              </a:rPr>
              <a:t> </a:t>
            </a:r>
            <a:r>
              <a:rPr lang="en-US" sz="2100" b="1" spc="-5" dirty="0" err="1">
                <a:solidFill>
                  <a:schemeClr val="tx1"/>
                </a:solidFill>
                <a:latin typeface="Arial"/>
                <a:cs typeface="Arial"/>
              </a:rPr>
              <a:t>cụ</a:t>
            </a:r>
            <a:r>
              <a:rPr lang="en-US" sz="2100" b="1" spc="-5" dirty="0">
                <a:solidFill>
                  <a:schemeClr val="tx1"/>
                </a:solidFill>
                <a:latin typeface="Arial"/>
                <a:cs typeface="Arial"/>
              </a:rPr>
              <a:t> </a:t>
            </a:r>
            <a:r>
              <a:rPr lang="en-US" sz="2100" b="1" spc="-5" dirty="0" err="1">
                <a:solidFill>
                  <a:schemeClr val="tx1"/>
                </a:solidFill>
                <a:latin typeface="Arial"/>
                <a:cs typeface="Arial"/>
              </a:rPr>
              <a:t>thể</a:t>
            </a:r>
            <a:r>
              <a:rPr lang="en-US" sz="2100" b="1" spc="-5" dirty="0">
                <a:solidFill>
                  <a:schemeClr val="tx1"/>
                </a:solidFill>
                <a:latin typeface="Arial"/>
                <a:cs typeface="Arial"/>
              </a:rPr>
              <a:t> </a:t>
            </a:r>
            <a:r>
              <a:rPr lang="en-US" sz="2100" b="1" spc="-5" dirty="0" err="1">
                <a:solidFill>
                  <a:schemeClr val="tx1"/>
                </a:solidFill>
                <a:latin typeface="Arial"/>
                <a:cs typeface="Arial"/>
              </a:rPr>
              <a:t>hóa</a:t>
            </a:r>
            <a:r>
              <a:rPr lang="en-US" sz="2100" b="1" spc="-5" dirty="0">
                <a:solidFill>
                  <a:schemeClr val="tx1"/>
                </a:solidFill>
                <a:latin typeface="Arial"/>
                <a:cs typeface="Arial"/>
              </a:rPr>
              <a:t>/chi </a:t>
            </a:r>
            <a:r>
              <a:rPr lang="en-US" sz="2100" b="1" spc="-5" dirty="0" err="1">
                <a:solidFill>
                  <a:schemeClr val="tx1"/>
                </a:solidFill>
                <a:latin typeface="Arial"/>
                <a:cs typeface="Arial"/>
              </a:rPr>
              <a:t>tiết</a:t>
            </a:r>
            <a:r>
              <a:rPr lang="en-US" sz="2100" b="1" spc="-5" dirty="0">
                <a:solidFill>
                  <a:schemeClr val="tx1"/>
                </a:solidFill>
                <a:latin typeface="Arial"/>
                <a:cs typeface="Arial"/>
              </a:rPr>
              <a:t> </a:t>
            </a:r>
            <a:r>
              <a:rPr lang="en-US" sz="2100" b="1" spc="-5" dirty="0" err="1">
                <a:solidFill>
                  <a:schemeClr val="tx1"/>
                </a:solidFill>
                <a:latin typeface="Arial"/>
                <a:cs typeface="Arial"/>
              </a:rPr>
              <a:t>hóa</a:t>
            </a:r>
            <a:r>
              <a:rPr lang="en-US" sz="2100" b="1" spc="-5" dirty="0">
                <a:solidFill>
                  <a:schemeClr val="tx1"/>
                </a:solidFill>
                <a:latin typeface="Arial"/>
                <a:cs typeface="Arial"/>
              </a:rPr>
              <a:t>:</a:t>
            </a:r>
          </a:p>
          <a:p>
            <a:pPr marL="355600" marR="891540" indent="-342900">
              <a:spcBef>
                <a:spcPts val="100"/>
              </a:spcBef>
              <a:buFont typeface="Wingdings" panose="05000000000000000000" pitchFamily="2" charset="2"/>
              <a:buChar char="§"/>
            </a:pPr>
            <a:r>
              <a:rPr lang="en-US" sz="2100" dirty="0" err="1">
                <a:solidFill>
                  <a:schemeClr val="tx1"/>
                </a:solidFill>
                <a:latin typeface="Arial"/>
                <a:cs typeface="Arial"/>
              </a:rPr>
              <a:t>Mịn</a:t>
            </a:r>
            <a:r>
              <a:rPr lang="en-US" sz="2100" dirty="0">
                <a:solidFill>
                  <a:schemeClr val="tx1"/>
                </a:solidFill>
                <a:latin typeface="Arial"/>
                <a:cs typeface="Arial"/>
              </a:rPr>
              <a:t> </a:t>
            </a:r>
            <a:r>
              <a:rPr lang="en-US" sz="2100" spc="-5" dirty="0" err="1">
                <a:solidFill>
                  <a:schemeClr val="tx1"/>
                </a:solidFill>
                <a:latin typeface="Arial"/>
                <a:cs typeface="Arial"/>
              </a:rPr>
              <a:t>hóa</a:t>
            </a:r>
            <a:r>
              <a:rPr lang="en-US" sz="2100" spc="-5" dirty="0">
                <a:solidFill>
                  <a:schemeClr val="tx1"/>
                </a:solidFill>
                <a:latin typeface="Arial"/>
                <a:cs typeface="Arial"/>
              </a:rPr>
              <a:t> </a:t>
            </a:r>
            <a:r>
              <a:rPr lang="en-US" sz="2100" dirty="0" err="1">
                <a:solidFill>
                  <a:schemeClr val="tx1"/>
                </a:solidFill>
                <a:latin typeface="Arial"/>
                <a:cs typeface="Arial"/>
              </a:rPr>
              <a:t>các</a:t>
            </a:r>
            <a:r>
              <a:rPr lang="en-US" sz="2100" dirty="0">
                <a:solidFill>
                  <a:schemeClr val="tx1"/>
                </a:solidFill>
                <a:latin typeface="Arial"/>
                <a:cs typeface="Arial"/>
              </a:rPr>
              <a:t> </a:t>
            </a:r>
            <a:r>
              <a:rPr lang="en-US" sz="2100" dirty="0" err="1">
                <a:solidFill>
                  <a:schemeClr val="tx1"/>
                </a:solidFill>
                <a:latin typeface="Arial"/>
                <a:cs typeface="Arial"/>
              </a:rPr>
              <a:t>kết</a:t>
            </a:r>
            <a:r>
              <a:rPr lang="en-US" sz="2100" dirty="0">
                <a:solidFill>
                  <a:schemeClr val="tx1"/>
                </a:solidFill>
                <a:latin typeface="Arial"/>
                <a:cs typeface="Arial"/>
              </a:rPr>
              <a:t> </a:t>
            </a:r>
            <a:r>
              <a:rPr lang="en-US" sz="2100" spc="-5" dirty="0" err="1">
                <a:solidFill>
                  <a:schemeClr val="tx1"/>
                </a:solidFill>
                <a:latin typeface="Arial"/>
                <a:cs typeface="Arial"/>
              </a:rPr>
              <a:t>quả</a:t>
            </a:r>
            <a:r>
              <a:rPr lang="en-US" sz="2100" spc="-5" dirty="0">
                <a:solidFill>
                  <a:schemeClr val="tx1"/>
                </a:solidFill>
                <a:latin typeface="Arial"/>
                <a:cs typeface="Arial"/>
              </a:rPr>
              <a:t> </a:t>
            </a:r>
            <a:r>
              <a:rPr lang="en-US" sz="2100" dirty="0" err="1">
                <a:solidFill>
                  <a:schemeClr val="tx1"/>
                </a:solidFill>
                <a:latin typeface="Arial"/>
                <a:cs typeface="Arial"/>
              </a:rPr>
              <a:t>sau</a:t>
            </a:r>
            <a:r>
              <a:rPr lang="en-US" sz="2100" dirty="0">
                <a:solidFill>
                  <a:schemeClr val="tx1"/>
                </a:solidFill>
                <a:latin typeface="Arial"/>
                <a:cs typeface="Arial"/>
              </a:rPr>
              <a:t> </a:t>
            </a:r>
            <a:r>
              <a:rPr lang="en-US" sz="2100" spc="-5" dirty="0" err="1">
                <a:solidFill>
                  <a:schemeClr val="tx1"/>
                </a:solidFill>
                <a:latin typeface="Arial"/>
                <a:cs typeface="Arial"/>
              </a:rPr>
              <a:t>pha</a:t>
            </a:r>
            <a:r>
              <a:rPr lang="en-US" sz="2100" spc="-5" dirty="0">
                <a:solidFill>
                  <a:schemeClr val="tx1"/>
                </a:solidFill>
                <a:latin typeface="Arial"/>
                <a:cs typeface="Arial"/>
              </a:rPr>
              <a:t> Inception</a:t>
            </a:r>
            <a:endParaRPr lang="en-US" sz="2100" dirty="0">
              <a:solidFill>
                <a:schemeClr val="tx1"/>
              </a:solidFill>
              <a:latin typeface="Arial"/>
              <a:cs typeface="Arial"/>
            </a:endParaRPr>
          </a:p>
          <a:p>
            <a:pPr marL="355600" indent="-342900">
              <a:spcBef>
                <a:spcPts val="800"/>
              </a:spcBef>
              <a:buFont typeface="Wingdings" panose="05000000000000000000" pitchFamily="2" charset="2"/>
              <a:buChar char="§"/>
            </a:pPr>
            <a:r>
              <a:rPr lang="en-US" sz="2100" spc="-5" dirty="0" err="1">
                <a:solidFill>
                  <a:schemeClr val="tx1"/>
                </a:solidFill>
                <a:latin typeface="Arial"/>
                <a:cs typeface="Arial"/>
              </a:rPr>
              <a:t>Phân</a:t>
            </a:r>
            <a:r>
              <a:rPr lang="en-US" sz="2100" spc="-5" dirty="0">
                <a:solidFill>
                  <a:schemeClr val="tx1"/>
                </a:solidFill>
                <a:latin typeface="Arial"/>
                <a:cs typeface="Arial"/>
              </a:rPr>
              <a:t> </a:t>
            </a:r>
            <a:r>
              <a:rPr lang="en-US" sz="2100" dirty="0" err="1">
                <a:solidFill>
                  <a:schemeClr val="tx1"/>
                </a:solidFill>
                <a:latin typeface="Arial"/>
                <a:cs typeface="Arial"/>
              </a:rPr>
              <a:t>tích</a:t>
            </a:r>
            <a:r>
              <a:rPr lang="en-US" sz="2100" dirty="0">
                <a:solidFill>
                  <a:schemeClr val="tx1"/>
                </a:solidFill>
                <a:latin typeface="Arial"/>
                <a:cs typeface="Arial"/>
              </a:rPr>
              <a:t> </a:t>
            </a:r>
            <a:r>
              <a:rPr lang="en-US" sz="2100" spc="-5" dirty="0" err="1">
                <a:solidFill>
                  <a:schemeClr val="tx1"/>
                </a:solidFill>
                <a:latin typeface="Arial"/>
                <a:cs typeface="Arial"/>
              </a:rPr>
              <a:t>rủi</a:t>
            </a:r>
            <a:r>
              <a:rPr lang="en-US" sz="2100" spc="-5" dirty="0">
                <a:solidFill>
                  <a:schemeClr val="tx1"/>
                </a:solidFill>
                <a:latin typeface="Arial"/>
                <a:cs typeface="Arial"/>
              </a:rPr>
              <a:t> </a:t>
            </a:r>
            <a:r>
              <a:rPr lang="en-US" sz="2100" dirty="0" err="1">
                <a:solidFill>
                  <a:schemeClr val="tx1"/>
                </a:solidFill>
                <a:latin typeface="Arial"/>
                <a:cs typeface="Arial"/>
              </a:rPr>
              <a:t>ro</a:t>
            </a:r>
            <a:r>
              <a:rPr lang="en-US" sz="2100" dirty="0">
                <a:solidFill>
                  <a:schemeClr val="tx1"/>
                </a:solidFill>
                <a:latin typeface="Arial"/>
                <a:cs typeface="Arial"/>
              </a:rPr>
              <a:t> </a:t>
            </a:r>
            <a:r>
              <a:rPr lang="en-US" sz="2100" dirty="0" err="1">
                <a:solidFill>
                  <a:schemeClr val="tx1"/>
                </a:solidFill>
                <a:latin typeface="Arial"/>
                <a:cs typeface="Arial"/>
              </a:rPr>
              <a:t>theo</a:t>
            </a:r>
            <a:r>
              <a:rPr lang="en-US" sz="2100" dirty="0">
                <a:solidFill>
                  <a:schemeClr val="tx1"/>
                </a:solidFill>
                <a:latin typeface="Arial"/>
                <a:cs typeface="Arial"/>
              </a:rPr>
              <a:t> </a:t>
            </a:r>
            <a:r>
              <a:rPr lang="en-US" sz="2100" spc="-5" dirty="0" err="1">
                <a:solidFill>
                  <a:schemeClr val="tx1"/>
                </a:solidFill>
                <a:latin typeface="Arial"/>
                <a:cs typeface="Arial"/>
              </a:rPr>
              <a:t>mức</a:t>
            </a:r>
            <a:r>
              <a:rPr lang="en-US" sz="2100" spc="-5" dirty="0">
                <a:solidFill>
                  <a:schemeClr val="tx1"/>
                </a:solidFill>
                <a:latin typeface="Arial"/>
                <a:cs typeface="Arial"/>
              </a:rPr>
              <a:t> </a:t>
            </a:r>
            <a:r>
              <a:rPr lang="en-US" sz="2100" spc="-5" dirty="0" err="1">
                <a:solidFill>
                  <a:schemeClr val="tx1"/>
                </a:solidFill>
                <a:latin typeface="Arial"/>
                <a:cs typeface="Arial"/>
              </a:rPr>
              <a:t>độ</a:t>
            </a:r>
            <a:r>
              <a:rPr lang="en-US" sz="2100" spc="-5" dirty="0">
                <a:solidFill>
                  <a:schemeClr val="tx1"/>
                </a:solidFill>
                <a:latin typeface="Arial"/>
                <a:cs typeface="Arial"/>
              </a:rPr>
              <a:t> </a:t>
            </a:r>
            <a:r>
              <a:rPr lang="en-US" sz="2100" spc="-5" dirty="0" err="1">
                <a:solidFill>
                  <a:schemeClr val="tx1"/>
                </a:solidFill>
                <a:latin typeface="Arial"/>
                <a:cs typeface="Arial"/>
              </a:rPr>
              <a:t>nghiêm</a:t>
            </a:r>
            <a:r>
              <a:rPr lang="en-US" sz="2100" spc="-25" dirty="0">
                <a:solidFill>
                  <a:schemeClr val="tx1"/>
                </a:solidFill>
                <a:latin typeface="Arial"/>
                <a:cs typeface="Arial"/>
              </a:rPr>
              <a:t> </a:t>
            </a:r>
            <a:r>
              <a:rPr lang="en-US" sz="2100" spc="-5" dirty="0" err="1">
                <a:solidFill>
                  <a:schemeClr val="tx1"/>
                </a:solidFill>
                <a:latin typeface="Arial"/>
                <a:cs typeface="Arial"/>
              </a:rPr>
              <a:t>trọng</a:t>
            </a:r>
            <a:endParaRPr lang="en-US" sz="2100" dirty="0">
              <a:solidFill>
                <a:schemeClr val="tx1"/>
              </a:solidFill>
              <a:latin typeface="Arial"/>
              <a:cs typeface="Arial"/>
            </a:endParaRPr>
          </a:p>
          <a:p>
            <a:pPr marL="355600" marR="5080" indent="-342900">
              <a:spcBef>
                <a:spcPts val="790"/>
              </a:spcBef>
              <a:buFont typeface="Wingdings" panose="05000000000000000000" pitchFamily="2" charset="2"/>
              <a:buChar char="§"/>
            </a:pPr>
            <a:r>
              <a:rPr lang="en-US" sz="2100" dirty="0" err="1">
                <a:solidFill>
                  <a:schemeClr val="tx1"/>
                </a:solidFill>
                <a:latin typeface="Arial"/>
                <a:cs typeface="Arial"/>
              </a:rPr>
              <a:t>Mịn</a:t>
            </a:r>
            <a:r>
              <a:rPr lang="en-US" sz="2100" dirty="0">
                <a:solidFill>
                  <a:schemeClr val="tx1"/>
                </a:solidFill>
                <a:latin typeface="Arial"/>
                <a:cs typeface="Arial"/>
              </a:rPr>
              <a:t> </a:t>
            </a:r>
            <a:r>
              <a:rPr lang="en-US" sz="2100" spc="-5" dirty="0" err="1">
                <a:solidFill>
                  <a:schemeClr val="tx1"/>
                </a:solidFill>
                <a:latin typeface="Arial"/>
                <a:cs typeface="Arial"/>
              </a:rPr>
              <a:t>hóa</a:t>
            </a:r>
            <a:r>
              <a:rPr lang="en-US" sz="2100" spc="-5" dirty="0">
                <a:solidFill>
                  <a:schemeClr val="tx1"/>
                </a:solidFill>
                <a:latin typeface="Arial"/>
                <a:cs typeface="Arial"/>
              </a:rPr>
              <a:t> </a:t>
            </a:r>
            <a:r>
              <a:rPr lang="en-US" sz="2100" spc="-5" dirty="0" err="1">
                <a:solidFill>
                  <a:schemeClr val="tx1"/>
                </a:solidFill>
                <a:latin typeface="Arial"/>
                <a:cs typeface="Arial"/>
              </a:rPr>
              <a:t>bản</a:t>
            </a:r>
            <a:r>
              <a:rPr lang="en-US" sz="2100" spc="-5" dirty="0">
                <a:solidFill>
                  <a:schemeClr val="tx1"/>
                </a:solidFill>
                <a:latin typeface="Arial"/>
                <a:cs typeface="Arial"/>
              </a:rPr>
              <a:t> </a:t>
            </a:r>
            <a:r>
              <a:rPr lang="en-US" sz="2100" spc="-5" dirty="0" err="1">
                <a:solidFill>
                  <a:schemeClr val="tx1"/>
                </a:solidFill>
                <a:latin typeface="Arial"/>
                <a:cs typeface="Arial"/>
              </a:rPr>
              <a:t>phân</a:t>
            </a:r>
            <a:r>
              <a:rPr lang="en-US" sz="2100" spc="-5" dirty="0">
                <a:solidFill>
                  <a:schemeClr val="tx1"/>
                </a:solidFill>
                <a:latin typeface="Arial"/>
                <a:cs typeface="Arial"/>
              </a:rPr>
              <a:t> </a:t>
            </a:r>
            <a:r>
              <a:rPr lang="en-US" sz="2100" dirty="0" err="1">
                <a:solidFill>
                  <a:schemeClr val="tx1"/>
                </a:solidFill>
                <a:latin typeface="Arial"/>
                <a:cs typeface="Arial"/>
              </a:rPr>
              <a:t>tích</a:t>
            </a:r>
            <a:r>
              <a:rPr lang="en-US" sz="2100" dirty="0">
                <a:solidFill>
                  <a:schemeClr val="tx1"/>
                </a:solidFill>
                <a:latin typeface="Arial"/>
                <a:cs typeface="Arial"/>
              </a:rPr>
              <a:t> </a:t>
            </a:r>
            <a:r>
              <a:rPr lang="en-US" sz="2100" dirty="0" err="1">
                <a:solidFill>
                  <a:schemeClr val="tx1"/>
                </a:solidFill>
                <a:latin typeface="Arial"/>
                <a:cs typeface="Arial"/>
              </a:rPr>
              <a:t>kinh</a:t>
            </a:r>
            <a:r>
              <a:rPr lang="en-US" sz="2100" dirty="0">
                <a:solidFill>
                  <a:schemeClr val="tx1"/>
                </a:solidFill>
                <a:latin typeface="Arial"/>
                <a:cs typeface="Arial"/>
              </a:rPr>
              <a:t> </a:t>
            </a:r>
            <a:r>
              <a:rPr lang="en-US" sz="2100" spc="-5" dirty="0" err="1">
                <a:solidFill>
                  <a:schemeClr val="tx1"/>
                </a:solidFill>
                <a:latin typeface="Arial"/>
                <a:cs typeface="Arial"/>
              </a:rPr>
              <a:t>doanh</a:t>
            </a:r>
            <a:r>
              <a:rPr lang="en-US" sz="2100" spc="-5" dirty="0">
                <a:solidFill>
                  <a:schemeClr val="tx1"/>
                </a:solidFill>
                <a:latin typeface="Arial"/>
                <a:cs typeface="Arial"/>
              </a:rPr>
              <a:t> </a:t>
            </a:r>
            <a:r>
              <a:rPr lang="en-US" sz="2100" dirty="0" err="1">
                <a:solidFill>
                  <a:schemeClr val="tx1"/>
                </a:solidFill>
                <a:latin typeface="Arial"/>
                <a:cs typeface="Arial"/>
              </a:rPr>
              <a:t>có</a:t>
            </a:r>
            <a:r>
              <a:rPr lang="en-US" sz="2100" dirty="0">
                <a:solidFill>
                  <a:schemeClr val="tx1"/>
                </a:solidFill>
                <a:latin typeface="Arial"/>
                <a:cs typeface="Arial"/>
              </a:rPr>
              <a:t> </a:t>
            </a:r>
            <a:r>
              <a:rPr lang="en-US" sz="2100" spc="-5" dirty="0" err="1">
                <a:solidFill>
                  <a:schemeClr val="tx1"/>
                </a:solidFill>
                <a:latin typeface="Arial"/>
                <a:cs typeface="Arial"/>
              </a:rPr>
              <a:t>trong</a:t>
            </a:r>
            <a:r>
              <a:rPr lang="en-US" sz="2100" spc="-5" dirty="0">
                <a:solidFill>
                  <a:schemeClr val="tx1"/>
                </a:solidFill>
                <a:latin typeface="Arial"/>
                <a:cs typeface="Arial"/>
              </a:rPr>
              <a:t> </a:t>
            </a:r>
            <a:r>
              <a:rPr lang="en-US" sz="2100" spc="-5" dirty="0" err="1">
                <a:solidFill>
                  <a:schemeClr val="tx1"/>
                </a:solidFill>
                <a:latin typeface="Arial"/>
                <a:cs typeface="Arial"/>
              </a:rPr>
              <a:t>pha</a:t>
            </a:r>
            <a:r>
              <a:rPr lang="en-US" sz="2100" spc="-5" dirty="0">
                <a:solidFill>
                  <a:schemeClr val="tx1"/>
                </a:solidFill>
                <a:latin typeface="Arial"/>
                <a:cs typeface="Arial"/>
              </a:rPr>
              <a:t> Inception</a:t>
            </a:r>
            <a:endParaRPr lang="en-US" sz="2100" dirty="0">
              <a:solidFill>
                <a:schemeClr val="tx1"/>
              </a:solidFill>
              <a:latin typeface="Arial"/>
              <a:cs typeface="Arial"/>
            </a:endParaRPr>
          </a:p>
          <a:p>
            <a:pPr marL="355600" indent="-342900">
              <a:spcBef>
                <a:spcPts val="800"/>
              </a:spcBef>
              <a:buFont typeface="Wingdings" panose="05000000000000000000" pitchFamily="2" charset="2"/>
              <a:buChar char="§"/>
            </a:pPr>
            <a:r>
              <a:rPr lang="en-US" sz="2100" dirty="0" err="1">
                <a:solidFill>
                  <a:schemeClr val="tx1"/>
                </a:solidFill>
                <a:latin typeface="Arial"/>
                <a:cs typeface="Arial"/>
              </a:rPr>
              <a:t>Xem</a:t>
            </a:r>
            <a:r>
              <a:rPr lang="en-US" sz="2100" dirty="0">
                <a:solidFill>
                  <a:schemeClr val="tx1"/>
                </a:solidFill>
                <a:latin typeface="Arial"/>
                <a:cs typeface="Arial"/>
              </a:rPr>
              <a:t> </a:t>
            </a:r>
            <a:r>
              <a:rPr lang="en-US" sz="2100" dirty="0" err="1">
                <a:solidFill>
                  <a:schemeClr val="tx1"/>
                </a:solidFill>
                <a:latin typeface="Arial"/>
                <a:cs typeface="Arial"/>
              </a:rPr>
              <a:t>xét</a:t>
            </a:r>
            <a:r>
              <a:rPr lang="en-US" sz="2100" dirty="0">
                <a:solidFill>
                  <a:schemeClr val="tx1"/>
                </a:solidFill>
                <a:latin typeface="Arial"/>
                <a:cs typeface="Arial"/>
              </a:rPr>
              <a:t> </a:t>
            </a:r>
            <a:r>
              <a:rPr lang="en-US" sz="2100" spc="-5" dirty="0" err="1">
                <a:solidFill>
                  <a:schemeClr val="tx1"/>
                </a:solidFill>
                <a:latin typeface="Arial"/>
                <a:cs typeface="Arial"/>
              </a:rPr>
              <a:t>lại</a:t>
            </a:r>
            <a:r>
              <a:rPr lang="en-US" sz="2100" spc="-20" dirty="0">
                <a:solidFill>
                  <a:schemeClr val="tx1"/>
                </a:solidFill>
                <a:latin typeface="Arial"/>
                <a:cs typeface="Arial"/>
              </a:rPr>
              <a:t> </a:t>
            </a:r>
            <a:r>
              <a:rPr lang="en-US" sz="2100" spc="-10" dirty="0" err="1">
                <a:solidFill>
                  <a:schemeClr val="tx1"/>
                </a:solidFill>
                <a:latin typeface="Arial"/>
                <a:cs typeface="Arial"/>
              </a:rPr>
              <a:t>kế</a:t>
            </a:r>
            <a:r>
              <a:rPr lang="en-US" sz="2100" spc="-10" dirty="0">
                <a:solidFill>
                  <a:schemeClr val="tx1"/>
                </a:solidFill>
                <a:latin typeface="Arial"/>
                <a:cs typeface="Arial"/>
              </a:rPr>
              <a:t> </a:t>
            </a:r>
            <a:r>
              <a:rPr lang="en-US" sz="2100" spc="-10" dirty="0" err="1">
                <a:solidFill>
                  <a:schemeClr val="tx1"/>
                </a:solidFill>
                <a:latin typeface="Arial"/>
                <a:cs typeface="Arial"/>
              </a:rPr>
              <a:t>hoạch</a:t>
            </a:r>
            <a:endParaRPr lang="en-US" sz="2100" spc="-10" dirty="0">
              <a:solidFill>
                <a:schemeClr val="tx1"/>
              </a:solidFill>
              <a:latin typeface="Arial"/>
              <a:cs typeface="Arial"/>
            </a:endParaRPr>
          </a:p>
          <a:p>
            <a:pPr marL="12700">
              <a:spcBef>
                <a:spcPts val="800"/>
              </a:spcBef>
            </a:pPr>
            <a:endParaRPr lang="en-US" sz="2100" b="1" spc="-5" dirty="0">
              <a:solidFill>
                <a:schemeClr val="tx1"/>
              </a:solidFill>
              <a:latin typeface="Arial"/>
              <a:cs typeface="Arial"/>
            </a:endParaRPr>
          </a:p>
          <a:p>
            <a:pPr marL="12700">
              <a:spcBef>
                <a:spcPts val="800"/>
              </a:spcBef>
            </a:pPr>
            <a:r>
              <a:rPr lang="en-US" sz="2100" b="1" spc="-5" dirty="0" err="1">
                <a:solidFill>
                  <a:schemeClr val="tx1"/>
                </a:solidFill>
                <a:latin typeface="Arial"/>
                <a:cs typeface="Arial"/>
              </a:rPr>
              <a:t>Phương</a:t>
            </a:r>
            <a:r>
              <a:rPr lang="en-US" sz="2100" b="1" spc="-5" dirty="0">
                <a:solidFill>
                  <a:schemeClr val="tx1"/>
                </a:solidFill>
                <a:latin typeface="Arial"/>
                <a:cs typeface="Arial"/>
              </a:rPr>
              <a:t> </a:t>
            </a:r>
            <a:r>
              <a:rPr lang="en-US" sz="2100" b="1" spc="-5" dirty="0" err="1">
                <a:solidFill>
                  <a:schemeClr val="tx1"/>
                </a:solidFill>
                <a:latin typeface="Arial"/>
                <a:cs typeface="Arial"/>
              </a:rPr>
              <a:t>pháp</a:t>
            </a:r>
            <a:r>
              <a:rPr lang="en-US" sz="2100" b="1" spc="-5" dirty="0">
                <a:solidFill>
                  <a:schemeClr val="tx1"/>
                </a:solidFill>
                <a:latin typeface="Arial"/>
                <a:cs typeface="Arial"/>
              </a:rPr>
              <a:t> </a:t>
            </a:r>
            <a:r>
              <a:rPr lang="en-US" sz="2100" b="1" spc="-5" dirty="0" err="1">
                <a:solidFill>
                  <a:schemeClr val="tx1"/>
                </a:solidFill>
                <a:latin typeface="Arial"/>
                <a:cs typeface="Arial"/>
              </a:rPr>
              <a:t>thực</a:t>
            </a:r>
            <a:r>
              <a:rPr lang="en-US" sz="2100" b="1" spc="-5" dirty="0">
                <a:solidFill>
                  <a:schemeClr val="tx1"/>
                </a:solidFill>
                <a:latin typeface="Arial"/>
                <a:cs typeface="Arial"/>
              </a:rPr>
              <a:t> </a:t>
            </a:r>
            <a:r>
              <a:rPr lang="en-US" sz="2100" b="1" spc="-5" dirty="0" err="1">
                <a:solidFill>
                  <a:schemeClr val="tx1"/>
                </a:solidFill>
                <a:latin typeface="Arial"/>
                <a:cs typeface="Arial"/>
              </a:rPr>
              <a:t>hiện</a:t>
            </a:r>
            <a:r>
              <a:rPr lang="en-US" sz="2100" b="1" spc="-5" dirty="0">
                <a:solidFill>
                  <a:schemeClr val="tx1"/>
                </a:solidFill>
                <a:latin typeface="Arial"/>
                <a:cs typeface="Arial"/>
              </a:rPr>
              <a:t>: </a:t>
            </a:r>
            <a:r>
              <a:rPr lang="vi-VN" sz="2100" spc="-5" dirty="0">
                <a:solidFill>
                  <a:schemeClr val="tx1"/>
                </a:solidFill>
                <a:latin typeface="Arial"/>
                <a:cs typeface="Arial"/>
              </a:rPr>
              <a:t>Sử dụng </a:t>
            </a:r>
            <a:r>
              <a:rPr lang="vi-VN" sz="2100" dirty="0">
                <a:solidFill>
                  <a:schemeClr val="tx1"/>
                </a:solidFill>
                <a:latin typeface="Arial"/>
                <a:cs typeface="Arial"/>
              </a:rPr>
              <a:t>các kĩ </a:t>
            </a:r>
            <a:r>
              <a:rPr lang="vi-VN" sz="2100" spc="-5" dirty="0">
                <a:solidFill>
                  <a:schemeClr val="tx1"/>
                </a:solidFill>
                <a:latin typeface="Arial"/>
                <a:cs typeface="Arial"/>
              </a:rPr>
              <a:t>thuật </a:t>
            </a:r>
            <a:r>
              <a:rPr lang="vi-VN" sz="2100" dirty="0">
                <a:solidFill>
                  <a:schemeClr val="tx1"/>
                </a:solidFill>
                <a:latin typeface="Arial"/>
                <a:cs typeface="Arial"/>
              </a:rPr>
              <a:t>và </a:t>
            </a:r>
            <a:r>
              <a:rPr lang="vi-VN" sz="2100" spc="-5" dirty="0">
                <a:solidFill>
                  <a:schemeClr val="tx1"/>
                </a:solidFill>
                <a:latin typeface="Arial"/>
                <a:cs typeface="Arial"/>
              </a:rPr>
              <a:t>phương pháp trong  </a:t>
            </a:r>
            <a:r>
              <a:rPr lang="vi-VN" sz="2100" dirty="0">
                <a:solidFill>
                  <a:schemeClr val="tx1"/>
                </a:solidFill>
                <a:latin typeface="Arial"/>
                <a:cs typeface="Arial"/>
              </a:rPr>
              <a:t>pha </a:t>
            </a:r>
            <a:r>
              <a:rPr lang="en-US" sz="2100" spc="-5" dirty="0">
                <a:solidFill>
                  <a:schemeClr val="tx1"/>
                </a:solidFill>
                <a:latin typeface="Arial"/>
                <a:cs typeface="Arial"/>
              </a:rPr>
              <a:t>I</a:t>
            </a:r>
            <a:r>
              <a:rPr lang="vi-VN" sz="2100" spc="-5" dirty="0">
                <a:solidFill>
                  <a:schemeClr val="tx1"/>
                </a:solidFill>
                <a:latin typeface="Arial"/>
                <a:cs typeface="Arial"/>
              </a:rPr>
              <a:t>nception</a:t>
            </a:r>
            <a:r>
              <a:rPr lang="en-US" sz="2100" spc="-5" dirty="0">
                <a:solidFill>
                  <a:schemeClr val="tx1"/>
                </a:solidFill>
                <a:latin typeface="Arial"/>
                <a:cs typeface="Arial"/>
              </a:rPr>
              <a:t>.</a:t>
            </a:r>
            <a:endParaRPr lang="en-US" sz="2100" dirty="0">
              <a:solidFill>
                <a:schemeClr val="tx1"/>
              </a:solidFill>
              <a:latin typeface="Arial"/>
              <a:cs typeface="Arial"/>
            </a:endParaRPr>
          </a:p>
        </p:txBody>
      </p:sp>
    </p:spTree>
    <p:extLst>
      <p:ext uri="{BB962C8B-B14F-4D97-AF65-F5344CB8AC3E}">
        <p14:creationId xmlns:p14="http://schemas.microsoft.com/office/powerpoint/2010/main" val="4721823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aa-ET" sz="2800" dirty="0"/>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2981739" y="1285875"/>
            <a:ext cx="8372061" cy="4692650"/>
          </a:xfrm>
        </p:spPr>
        <p:txBody>
          <a:bodyPr>
            <a:noAutofit/>
          </a:bodyPr>
          <a:lstStyle/>
          <a:p>
            <a:pPr marL="12700" marR="5080">
              <a:lnSpc>
                <a:spcPct val="123700"/>
              </a:lnSpc>
              <a:spcBef>
                <a:spcPts val="100"/>
              </a:spcBef>
            </a:pPr>
            <a:r>
              <a:rPr lang="en-US" sz="2100" b="1" spc="-5" dirty="0" err="1">
                <a:solidFill>
                  <a:schemeClr val="tx1"/>
                </a:solidFill>
                <a:latin typeface="Arial"/>
                <a:cs typeface="Arial"/>
              </a:rPr>
              <a:t>Pha</a:t>
            </a:r>
            <a:r>
              <a:rPr lang="en-US" sz="2100" b="1" spc="-5" dirty="0">
                <a:solidFill>
                  <a:schemeClr val="tx1"/>
                </a:solidFill>
                <a:latin typeface="Arial"/>
                <a:cs typeface="Arial"/>
              </a:rPr>
              <a:t> </a:t>
            </a:r>
            <a:r>
              <a:rPr lang="en-US" sz="2100" b="1" spc="-5" dirty="0" err="1">
                <a:solidFill>
                  <a:schemeClr val="tx1"/>
                </a:solidFill>
                <a:latin typeface="Arial"/>
                <a:cs typeface="Arial"/>
              </a:rPr>
              <a:t>xây</a:t>
            </a:r>
            <a:r>
              <a:rPr lang="en-US" sz="2100" b="1" spc="-5" dirty="0">
                <a:solidFill>
                  <a:schemeClr val="tx1"/>
                </a:solidFill>
                <a:latin typeface="Arial"/>
                <a:cs typeface="Arial"/>
              </a:rPr>
              <a:t> </a:t>
            </a:r>
            <a:r>
              <a:rPr lang="en-US" sz="2100" b="1" spc="-5" dirty="0" err="1">
                <a:solidFill>
                  <a:schemeClr val="tx1"/>
                </a:solidFill>
                <a:latin typeface="Arial"/>
                <a:cs typeface="Arial"/>
              </a:rPr>
              <a:t>dựng</a:t>
            </a:r>
            <a:r>
              <a:rPr lang="en-US" sz="2100" b="1" spc="-5" dirty="0">
                <a:solidFill>
                  <a:schemeClr val="tx1"/>
                </a:solidFill>
                <a:latin typeface="Arial"/>
                <a:cs typeface="Arial"/>
              </a:rPr>
              <a:t>:</a:t>
            </a:r>
          </a:p>
          <a:p>
            <a:pPr marL="355600" marR="891540" indent="-342900">
              <a:spcBef>
                <a:spcPts val="100"/>
              </a:spcBef>
              <a:buFont typeface="Wingdings" panose="05000000000000000000" pitchFamily="2" charset="2"/>
              <a:buChar char="§"/>
            </a:pPr>
            <a:r>
              <a:rPr lang="en-US" sz="2100" dirty="0" err="1">
                <a:solidFill>
                  <a:schemeClr val="tx1"/>
                </a:solidFill>
                <a:latin typeface="Arial"/>
                <a:cs typeface="Arial"/>
              </a:rPr>
              <a:t>Xây</a:t>
            </a:r>
            <a:r>
              <a:rPr lang="en-US" sz="2100" dirty="0">
                <a:solidFill>
                  <a:schemeClr val="tx1"/>
                </a:solidFill>
                <a:latin typeface="Arial"/>
                <a:cs typeface="Arial"/>
              </a:rPr>
              <a:t> </a:t>
            </a:r>
            <a:r>
              <a:rPr lang="en-US" sz="2100" dirty="0" err="1">
                <a:solidFill>
                  <a:schemeClr val="tx1"/>
                </a:solidFill>
                <a:latin typeface="Arial"/>
                <a:cs typeface="Arial"/>
              </a:rPr>
              <a:t>dựng</a:t>
            </a:r>
            <a:r>
              <a:rPr lang="en-US" sz="2100" dirty="0">
                <a:solidFill>
                  <a:schemeClr val="tx1"/>
                </a:solidFill>
                <a:latin typeface="Arial"/>
                <a:cs typeface="Arial"/>
              </a:rPr>
              <a:t> </a:t>
            </a:r>
            <a:r>
              <a:rPr lang="en-US" sz="2100" dirty="0" err="1">
                <a:solidFill>
                  <a:schemeClr val="tx1"/>
                </a:solidFill>
                <a:latin typeface="Arial"/>
                <a:cs typeface="Arial"/>
              </a:rPr>
              <a:t>sản</a:t>
            </a:r>
            <a:r>
              <a:rPr lang="en-US" sz="2100" dirty="0">
                <a:solidFill>
                  <a:schemeClr val="tx1"/>
                </a:solidFill>
                <a:latin typeface="Arial"/>
                <a:cs typeface="Arial"/>
              </a:rPr>
              <a:t> </a:t>
            </a:r>
            <a:r>
              <a:rPr lang="en-US" sz="2100" dirty="0" err="1">
                <a:solidFill>
                  <a:schemeClr val="tx1"/>
                </a:solidFill>
                <a:latin typeface="Arial"/>
                <a:cs typeface="Arial"/>
              </a:rPr>
              <a:t>phẩm</a:t>
            </a:r>
            <a:r>
              <a:rPr lang="en-US" sz="2100" dirty="0">
                <a:solidFill>
                  <a:schemeClr val="tx1"/>
                </a:solidFill>
                <a:latin typeface="Arial"/>
                <a:cs typeface="Arial"/>
              </a:rPr>
              <a:t> </a:t>
            </a:r>
            <a:r>
              <a:rPr lang="en-US" sz="2100" dirty="0" err="1">
                <a:solidFill>
                  <a:schemeClr val="tx1"/>
                </a:solidFill>
                <a:latin typeface="Arial"/>
                <a:cs typeface="Arial"/>
              </a:rPr>
              <a:t>từ</a:t>
            </a:r>
            <a:r>
              <a:rPr lang="en-US" sz="2100" dirty="0">
                <a:solidFill>
                  <a:schemeClr val="tx1"/>
                </a:solidFill>
                <a:latin typeface="Arial"/>
                <a:cs typeface="Arial"/>
              </a:rPr>
              <a:t> </a:t>
            </a:r>
            <a:r>
              <a:rPr lang="en-US" sz="2100" dirty="0" err="1">
                <a:solidFill>
                  <a:schemeClr val="tx1"/>
                </a:solidFill>
                <a:latin typeface="Arial"/>
                <a:cs typeface="Arial"/>
              </a:rPr>
              <a:t>các</a:t>
            </a:r>
            <a:r>
              <a:rPr lang="en-US" sz="2100" dirty="0">
                <a:solidFill>
                  <a:schemeClr val="tx1"/>
                </a:solidFill>
                <a:latin typeface="Arial"/>
                <a:cs typeface="Arial"/>
              </a:rPr>
              <a:t> </a:t>
            </a:r>
            <a:r>
              <a:rPr lang="en-US" sz="2100" dirty="0" err="1">
                <a:solidFill>
                  <a:schemeClr val="tx1"/>
                </a:solidFill>
                <a:latin typeface="Arial"/>
                <a:cs typeface="Arial"/>
              </a:rPr>
              <a:t>thông</a:t>
            </a:r>
            <a:r>
              <a:rPr lang="en-US" sz="2100" dirty="0">
                <a:solidFill>
                  <a:schemeClr val="tx1"/>
                </a:solidFill>
                <a:latin typeface="Arial"/>
                <a:cs typeface="Arial"/>
              </a:rPr>
              <a:t> tin ở </a:t>
            </a:r>
            <a:r>
              <a:rPr lang="en-US" sz="2100" dirty="0" err="1">
                <a:solidFill>
                  <a:schemeClr val="tx1"/>
                </a:solidFill>
                <a:latin typeface="Arial"/>
                <a:cs typeface="Arial"/>
              </a:rPr>
              <a:t>pha</a:t>
            </a:r>
            <a:r>
              <a:rPr lang="en-US" sz="2100" dirty="0">
                <a:solidFill>
                  <a:schemeClr val="tx1"/>
                </a:solidFill>
                <a:latin typeface="Arial"/>
                <a:cs typeface="Arial"/>
              </a:rPr>
              <a:t> </a:t>
            </a:r>
            <a:r>
              <a:rPr lang="en-US" sz="2100" dirty="0" err="1">
                <a:solidFill>
                  <a:schemeClr val="tx1"/>
                </a:solidFill>
                <a:latin typeface="Arial"/>
                <a:cs typeface="Arial"/>
              </a:rPr>
              <a:t>trước</a:t>
            </a:r>
            <a:r>
              <a:rPr lang="en-US" sz="2100" dirty="0">
                <a:solidFill>
                  <a:schemeClr val="tx1"/>
                </a:solidFill>
                <a:latin typeface="Arial"/>
                <a:cs typeface="Arial"/>
              </a:rPr>
              <a:t> </a:t>
            </a:r>
            <a:r>
              <a:rPr lang="en-US" sz="2100" dirty="0" err="1">
                <a:solidFill>
                  <a:schemeClr val="tx1"/>
                </a:solidFill>
                <a:latin typeface="Arial"/>
                <a:cs typeface="Arial"/>
              </a:rPr>
              <a:t>đó</a:t>
            </a:r>
            <a:endParaRPr lang="en-US" sz="2100" spc="-10" dirty="0">
              <a:solidFill>
                <a:schemeClr val="tx1"/>
              </a:solidFill>
              <a:latin typeface="Arial"/>
              <a:cs typeface="Arial"/>
            </a:endParaRPr>
          </a:p>
          <a:p>
            <a:pPr marL="12700">
              <a:spcBef>
                <a:spcPts val="800"/>
              </a:spcBef>
            </a:pPr>
            <a:endParaRPr lang="en-US" sz="2100" b="1" spc="-5" dirty="0">
              <a:solidFill>
                <a:schemeClr val="tx1"/>
              </a:solidFill>
              <a:latin typeface="Arial"/>
              <a:cs typeface="Arial"/>
            </a:endParaRPr>
          </a:p>
          <a:p>
            <a:pPr marL="12700">
              <a:spcBef>
                <a:spcPts val="800"/>
              </a:spcBef>
            </a:pPr>
            <a:r>
              <a:rPr lang="en-US" sz="2100" b="1" spc="-5" dirty="0" err="1">
                <a:solidFill>
                  <a:schemeClr val="tx1"/>
                </a:solidFill>
                <a:latin typeface="Arial"/>
                <a:cs typeface="Arial"/>
              </a:rPr>
              <a:t>Phương</a:t>
            </a:r>
            <a:r>
              <a:rPr lang="en-US" sz="2100" b="1" spc="-5" dirty="0">
                <a:solidFill>
                  <a:schemeClr val="tx1"/>
                </a:solidFill>
                <a:latin typeface="Arial"/>
                <a:cs typeface="Arial"/>
              </a:rPr>
              <a:t> </a:t>
            </a:r>
            <a:r>
              <a:rPr lang="en-US" sz="2100" b="1" spc="-5" dirty="0" err="1">
                <a:solidFill>
                  <a:schemeClr val="tx1"/>
                </a:solidFill>
                <a:latin typeface="Arial"/>
                <a:cs typeface="Arial"/>
              </a:rPr>
              <a:t>pháp</a:t>
            </a:r>
            <a:r>
              <a:rPr lang="en-US" sz="2100" b="1" spc="-5" dirty="0">
                <a:solidFill>
                  <a:schemeClr val="tx1"/>
                </a:solidFill>
                <a:latin typeface="Arial"/>
                <a:cs typeface="Arial"/>
              </a:rPr>
              <a:t> </a:t>
            </a:r>
            <a:r>
              <a:rPr lang="en-US" sz="2100" b="1" spc="-5" dirty="0" err="1">
                <a:solidFill>
                  <a:schemeClr val="tx1"/>
                </a:solidFill>
                <a:latin typeface="Arial"/>
                <a:cs typeface="Arial"/>
              </a:rPr>
              <a:t>thực</a:t>
            </a:r>
            <a:r>
              <a:rPr lang="en-US" sz="2100" b="1" spc="-5" dirty="0">
                <a:solidFill>
                  <a:schemeClr val="tx1"/>
                </a:solidFill>
                <a:latin typeface="Arial"/>
                <a:cs typeface="Arial"/>
              </a:rPr>
              <a:t> </a:t>
            </a:r>
            <a:r>
              <a:rPr lang="en-US" sz="2100" b="1" spc="-5" dirty="0" err="1">
                <a:solidFill>
                  <a:schemeClr val="tx1"/>
                </a:solidFill>
                <a:latin typeface="Arial"/>
                <a:cs typeface="Arial"/>
              </a:rPr>
              <a:t>hiện</a:t>
            </a:r>
            <a:r>
              <a:rPr lang="en-US" sz="2100" b="1" spc="-5" dirty="0">
                <a:solidFill>
                  <a:schemeClr val="tx1"/>
                </a:solidFill>
                <a:latin typeface="Arial"/>
                <a:cs typeface="Arial"/>
              </a:rPr>
              <a:t>:</a:t>
            </a:r>
          </a:p>
          <a:p>
            <a:pPr marL="355600" indent="-342900">
              <a:spcBef>
                <a:spcPts val="800"/>
              </a:spcBef>
              <a:buFont typeface="Wingdings" panose="05000000000000000000" pitchFamily="2" charset="2"/>
              <a:buChar char="§"/>
            </a:pPr>
            <a:r>
              <a:rPr lang="en-US" sz="2100" spc="-5" dirty="0" err="1">
                <a:solidFill>
                  <a:schemeClr val="tx1"/>
                </a:solidFill>
                <a:latin typeface="Arial"/>
                <a:cs typeface="Arial"/>
              </a:rPr>
              <a:t>Cài</a:t>
            </a:r>
            <a:r>
              <a:rPr lang="en-US" sz="2100" spc="-5" dirty="0">
                <a:solidFill>
                  <a:schemeClr val="tx1"/>
                </a:solidFill>
                <a:latin typeface="Arial"/>
                <a:cs typeface="Arial"/>
              </a:rPr>
              <a:t> </a:t>
            </a:r>
            <a:r>
              <a:rPr lang="en-US" sz="2100" dirty="0" err="1">
                <a:solidFill>
                  <a:schemeClr val="tx1"/>
                </a:solidFill>
                <a:latin typeface="Arial"/>
                <a:cs typeface="Arial"/>
              </a:rPr>
              <a:t>đặt</a:t>
            </a:r>
            <a:r>
              <a:rPr lang="en-US" sz="2100" dirty="0">
                <a:solidFill>
                  <a:schemeClr val="tx1"/>
                </a:solidFill>
                <a:latin typeface="Arial"/>
                <a:cs typeface="Arial"/>
              </a:rPr>
              <a:t>  </a:t>
            </a:r>
          </a:p>
          <a:p>
            <a:pPr marL="355600" indent="-342900">
              <a:spcBef>
                <a:spcPts val="800"/>
              </a:spcBef>
              <a:buFont typeface="Wingdings" panose="05000000000000000000" pitchFamily="2" charset="2"/>
              <a:buChar char="§"/>
            </a:pPr>
            <a:r>
              <a:rPr lang="en-US" sz="2100" spc="-5" dirty="0" err="1">
                <a:solidFill>
                  <a:schemeClr val="tx1"/>
                </a:solidFill>
                <a:latin typeface="Arial"/>
                <a:cs typeface="Arial"/>
              </a:rPr>
              <a:t>Kiểm</a:t>
            </a:r>
            <a:r>
              <a:rPr lang="en-US" sz="2100" spc="-5" dirty="0">
                <a:solidFill>
                  <a:schemeClr val="tx1"/>
                </a:solidFill>
                <a:latin typeface="Arial"/>
                <a:cs typeface="Arial"/>
              </a:rPr>
              <a:t> </a:t>
            </a:r>
            <a:r>
              <a:rPr lang="en-US" sz="2100" spc="-5" dirty="0" err="1">
                <a:solidFill>
                  <a:schemeClr val="tx1"/>
                </a:solidFill>
                <a:latin typeface="Arial"/>
                <a:cs typeface="Arial"/>
              </a:rPr>
              <a:t>thử</a:t>
            </a:r>
            <a:r>
              <a:rPr lang="en-US" sz="2100" spc="-5" dirty="0">
                <a:solidFill>
                  <a:schemeClr val="tx1"/>
                </a:solidFill>
                <a:latin typeface="Arial"/>
                <a:cs typeface="Arial"/>
              </a:rPr>
              <a:t>  </a:t>
            </a:r>
          </a:p>
          <a:p>
            <a:pPr marL="355600" indent="-342900">
              <a:spcBef>
                <a:spcPts val="800"/>
              </a:spcBef>
              <a:buFont typeface="Wingdings" panose="05000000000000000000" pitchFamily="2" charset="2"/>
              <a:buChar char="§"/>
            </a:pPr>
            <a:r>
              <a:rPr lang="en-US" sz="2100" dirty="0" err="1">
                <a:solidFill>
                  <a:schemeClr val="tx1"/>
                </a:solidFill>
                <a:latin typeface="Arial"/>
                <a:cs typeface="Arial"/>
              </a:rPr>
              <a:t>Làm</a:t>
            </a:r>
            <a:r>
              <a:rPr lang="en-US" sz="2100" dirty="0">
                <a:solidFill>
                  <a:schemeClr val="tx1"/>
                </a:solidFill>
                <a:latin typeface="Arial"/>
                <a:cs typeface="Arial"/>
              </a:rPr>
              <a:t> </a:t>
            </a:r>
            <a:r>
              <a:rPr lang="en-US" sz="2100" spc="-5" dirty="0" err="1">
                <a:solidFill>
                  <a:schemeClr val="tx1"/>
                </a:solidFill>
                <a:latin typeface="Arial"/>
                <a:cs typeface="Arial"/>
              </a:rPr>
              <a:t>tài</a:t>
            </a:r>
            <a:r>
              <a:rPr lang="en-US" sz="2100" spc="-95" dirty="0">
                <a:solidFill>
                  <a:schemeClr val="tx1"/>
                </a:solidFill>
                <a:latin typeface="Arial"/>
                <a:cs typeface="Arial"/>
              </a:rPr>
              <a:t> </a:t>
            </a:r>
            <a:r>
              <a:rPr lang="en-US" sz="2100" dirty="0" err="1">
                <a:solidFill>
                  <a:schemeClr val="tx1"/>
                </a:solidFill>
                <a:latin typeface="Arial"/>
                <a:cs typeface="Arial"/>
              </a:rPr>
              <a:t>liệu</a:t>
            </a:r>
            <a:endParaRPr lang="en-US" sz="2100" dirty="0">
              <a:solidFill>
                <a:schemeClr val="tx1"/>
              </a:solidFill>
              <a:latin typeface="Arial"/>
              <a:cs typeface="Arial"/>
            </a:endParaRPr>
          </a:p>
          <a:p>
            <a:pPr marL="12700">
              <a:spcBef>
                <a:spcPts val="800"/>
              </a:spcBef>
            </a:pPr>
            <a:endParaRPr lang="vi-VN" sz="2100" dirty="0">
              <a:solidFill>
                <a:schemeClr val="tx1"/>
              </a:solidFill>
              <a:latin typeface="Arial"/>
              <a:cs typeface="Arial"/>
            </a:endParaRPr>
          </a:p>
          <a:p>
            <a:pPr marL="355600" indent="-342900">
              <a:spcBef>
                <a:spcPts val="800"/>
              </a:spcBef>
              <a:buFont typeface="Wingdings" panose="05000000000000000000" pitchFamily="2" charset="2"/>
              <a:buChar char="§"/>
            </a:pPr>
            <a:endParaRPr lang="en-US" sz="2100" dirty="0">
              <a:solidFill>
                <a:schemeClr val="tx1"/>
              </a:solidFill>
              <a:latin typeface="Arial"/>
              <a:cs typeface="Arial"/>
            </a:endParaRPr>
          </a:p>
        </p:txBody>
      </p:sp>
    </p:spTree>
    <p:extLst>
      <p:ext uri="{BB962C8B-B14F-4D97-AF65-F5344CB8AC3E}">
        <p14:creationId xmlns:p14="http://schemas.microsoft.com/office/powerpoint/2010/main" val="361975582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ea typeface="Calibri" panose="020F0502020204030204" pitchFamily="34" charset="0"/>
              </a:rPr>
              <a:t>Tiến</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trình</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thống</a:t>
            </a:r>
            <a:r>
              <a:rPr lang="en-US" sz="2800" i="1" dirty="0">
                <a:latin typeface="+mj-lt"/>
                <a:ea typeface="Calibri" panose="020F0502020204030204" pitchFamily="34" charset="0"/>
              </a:rPr>
              <a:t> </a:t>
            </a:r>
            <a:r>
              <a:rPr lang="en-US" sz="2800" i="1" dirty="0" err="1">
                <a:latin typeface="+mj-lt"/>
                <a:ea typeface="Calibri" panose="020F0502020204030204" pitchFamily="34" charset="0"/>
              </a:rPr>
              <a:t>nhất</a:t>
            </a:r>
            <a:endParaRPr lang="aa-ET" sz="2800" dirty="0"/>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3245126" y="1285875"/>
            <a:ext cx="8108674" cy="4692650"/>
          </a:xfrm>
        </p:spPr>
        <p:txBody>
          <a:bodyPr>
            <a:noAutofit/>
          </a:bodyPr>
          <a:lstStyle/>
          <a:p>
            <a:pPr marL="12700" marR="5080">
              <a:lnSpc>
                <a:spcPct val="123700"/>
              </a:lnSpc>
              <a:spcBef>
                <a:spcPts val="100"/>
              </a:spcBef>
            </a:pPr>
            <a:r>
              <a:rPr lang="en-US" sz="2100" b="1" spc="-5" dirty="0" err="1">
                <a:solidFill>
                  <a:schemeClr val="tx1"/>
                </a:solidFill>
                <a:latin typeface="Arial"/>
                <a:cs typeface="Arial"/>
              </a:rPr>
              <a:t>Pha</a:t>
            </a:r>
            <a:r>
              <a:rPr lang="en-US" sz="2100" b="1" spc="-5" dirty="0">
                <a:solidFill>
                  <a:schemeClr val="tx1"/>
                </a:solidFill>
                <a:latin typeface="Arial"/>
                <a:cs typeface="Arial"/>
              </a:rPr>
              <a:t> </a:t>
            </a:r>
            <a:r>
              <a:rPr lang="en-US" sz="2100" b="1" spc="-5" dirty="0" err="1">
                <a:solidFill>
                  <a:schemeClr val="tx1"/>
                </a:solidFill>
                <a:latin typeface="Arial"/>
                <a:cs typeface="Arial"/>
              </a:rPr>
              <a:t>chuyển</a:t>
            </a:r>
            <a:r>
              <a:rPr lang="en-US" sz="2100" b="1" spc="-5" dirty="0">
                <a:solidFill>
                  <a:schemeClr val="tx1"/>
                </a:solidFill>
                <a:latin typeface="Arial"/>
                <a:cs typeface="Arial"/>
              </a:rPr>
              <a:t> </a:t>
            </a:r>
            <a:r>
              <a:rPr lang="en-US" sz="2100" b="1" spc="-5" dirty="0" err="1">
                <a:solidFill>
                  <a:schemeClr val="tx1"/>
                </a:solidFill>
                <a:latin typeface="Arial"/>
                <a:cs typeface="Arial"/>
              </a:rPr>
              <a:t>giao</a:t>
            </a:r>
            <a:r>
              <a:rPr lang="en-US" sz="2100" b="1" spc="-5" dirty="0">
                <a:solidFill>
                  <a:schemeClr val="tx1"/>
                </a:solidFill>
                <a:latin typeface="Arial"/>
                <a:cs typeface="Arial"/>
              </a:rPr>
              <a:t>:</a:t>
            </a:r>
          </a:p>
          <a:p>
            <a:pPr marL="355600" marR="891540" indent="-342900">
              <a:spcBef>
                <a:spcPts val="100"/>
              </a:spcBef>
              <a:buFont typeface="Wingdings" panose="05000000000000000000" pitchFamily="2" charset="2"/>
              <a:buChar char="§"/>
            </a:pPr>
            <a:r>
              <a:rPr lang="en-US" sz="2100" dirty="0" err="1">
                <a:solidFill>
                  <a:schemeClr val="tx1"/>
                </a:solidFill>
                <a:latin typeface="Arial"/>
                <a:cs typeface="Arial"/>
              </a:rPr>
              <a:t>Triển</a:t>
            </a:r>
            <a:r>
              <a:rPr lang="en-US" sz="2100" dirty="0">
                <a:solidFill>
                  <a:schemeClr val="tx1"/>
                </a:solidFill>
                <a:latin typeface="Arial"/>
                <a:cs typeface="Arial"/>
              </a:rPr>
              <a:t> </a:t>
            </a:r>
            <a:r>
              <a:rPr lang="en-US" sz="2100" dirty="0" err="1">
                <a:solidFill>
                  <a:schemeClr val="tx1"/>
                </a:solidFill>
                <a:latin typeface="Arial"/>
                <a:cs typeface="Arial"/>
              </a:rPr>
              <a:t>khai</a:t>
            </a:r>
            <a:r>
              <a:rPr lang="en-US" sz="2100" dirty="0">
                <a:solidFill>
                  <a:schemeClr val="tx1"/>
                </a:solidFill>
                <a:latin typeface="Arial"/>
                <a:cs typeface="Arial"/>
              </a:rPr>
              <a:t> </a:t>
            </a:r>
            <a:r>
              <a:rPr lang="en-US" sz="2100" dirty="0" err="1">
                <a:solidFill>
                  <a:schemeClr val="tx1"/>
                </a:solidFill>
                <a:latin typeface="Arial"/>
                <a:cs typeface="Arial"/>
              </a:rPr>
              <a:t>sản</a:t>
            </a:r>
            <a:r>
              <a:rPr lang="en-US" sz="2100" dirty="0">
                <a:solidFill>
                  <a:schemeClr val="tx1"/>
                </a:solidFill>
                <a:latin typeface="Arial"/>
                <a:cs typeface="Arial"/>
              </a:rPr>
              <a:t> </a:t>
            </a:r>
            <a:r>
              <a:rPr lang="en-US" sz="2100" dirty="0" err="1">
                <a:solidFill>
                  <a:schemeClr val="tx1"/>
                </a:solidFill>
                <a:latin typeface="Arial"/>
                <a:cs typeface="Arial"/>
              </a:rPr>
              <a:t>phẩm</a:t>
            </a:r>
            <a:r>
              <a:rPr lang="en-US" sz="2100" dirty="0">
                <a:solidFill>
                  <a:schemeClr val="tx1"/>
                </a:solidFill>
                <a:latin typeface="Arial"/>
                <a:cs typeface="Arial"/>
              </a:rPr>
              <a:t>.</a:t>
            </a:r>
            <a:endParaRPr lang="en-US" sz="2100" spc="-10" dirty="0">
              <a:solidFill>
                <a:schemeClr val="tx1"/>
              </a:solidFill>
              <a:latin typeface="Arial"/>
              <a:cs typeface="Arial"/>
            </a:endParaRPr>
          </a:p>
          <a:p>
            <a:pPr marL="355600" marR="5080" indent="-342900">
              <a:spcBef>
                <a:spcPts val="100"/>
              </a:spcBef>
              <a:buFont typeface="Wingdings" panose="05000000000000000000" pitchFamily="2" charset="2"/>
              <a:buChar char="§"/>
            </a:pPr>
            <a:r>
              <a:rPr lang="vi-VN" sz="2100" dirty="0">
                <a:solidFill>
                  <a:schemeClr val="tx1"/>
                </a:solidFill>
                <a:latin typeface="Arial"/>
                <a:cs typeface="Arial"/>
              </a:rPr>
              <a:t>Đảm bảo tất cả các yêu cầu của khách hàng đã  được thực hiện một cách đúng đắn</a:t>
            </a:r>
            <a:r>
              <a:rPr lang="en-US" sz="2100" dirty="0">
                <a:solidFill>
                  <a:schemeClr val="tx1"/>
                </a:solidFill>
                <a:latin typeface="Arial"/>
                <a:cs typeface="Arial"/>
              </a:rPr>
              <a:t>.</a:t>
            </a:r>
            <a:endParaRPr lang="vi-VN" sz="2100" dirty="0">
              <a:solidFill>
                <a:schemeClr val="tx1"/>
              </a:solidFill>
              <a:latin typeface="Arial"/>
              <a:cs typeface="Arial"/>
            </a:endParaRPr>
          </a:p>
          <a:p>
            <a:pPr marL="355600" indent="-342900">
              <a:spcBef>
                <a:spcPts val="800"/>
              </a:spcBef>
              <a:buFont typeface="Wingdings" panose="05000000000000000000" pitchFamily="2" charset="2"/>
              <a:buChar char="§"/>
            </a:pPr>
            <a:r>
              <a:rPr lang="vi-VN" sz="2100" dirty="0">
                <a:solidFill>
                  <a:schemeClr val="tx1"/>
                </a:solidFill>
                <a:latin typeface="Arial"/>
                <a:cs typeface="Arial"/>
              </a:rPr>
              <a:t>Các lỗi đã được sửa</a:t>
            </a:r>
            <a:r>
              <a:rPr lang="en-US" sz="2100" dirty="0">
                <a:solidFill>
                  <a:schemeClr val="tx1"/>
                </a:solidFill>
                <a:latin typeface="Arial"/>
                <a:cs typeface="Arial"/>
              </a:rPr>
              <a:t>.</a:t>
            </a:r>
            <a:endParaRPr lang="vi-VN" sz="2100" dirty="0">
              <a:solidFill>
                <a:schemeClr val="tx1"/>
              </a:solidFill>
              <a:latin typeface="Arial"/>
              <a:cs typeface="Arial"/>
            </a:endParaRPr>
          </a:p>
          <a:p>
            <a:pPr marL="355600" indent="-342900">
              <a:spcBef>
                <a:spcPts val="790"/>
              </a:spcBef>
              <a:buFont typeface="Wingdings" panose="05000000000000000000" pitchFamily="2" charset="2"/>
              <a:buChar char="§"/>
            </a:pPr>
            <a:r>
              <a:rPr lang="vi-VN" sz="2100" dirty="0">
                <a:solidFill>
                  <a:schemeClr val="tx1"/>
                </a:solidFill>
                <a:latin typeface="Arial"/>
                <a:cs typeface="Arial"/>
              </a:rPr>
              <a:t>Các tài liệu hướng dẫn sử dụng đã hoàn chỉnh</a:t>
            </a:r>
            <a:r>
              <a:rPr lang="en-US" sz="2100" dirty="0">
                <a:solidFill>
                  <a:schemeClr val="tx1"/>
                </a:solidFill>
                <a:latin typeface="Arial"/>
                <a:cs typeface="Arial"/>
              </a:rPr>
              <a:t>.</a:t>
            </a:r>
            <a:endParaRPr lang="vi-VN" sz="2100" dirty="0">
              <a:solidFill>
                <a:schemeClr val="tx1"/>
              </a:solidFill>
              <a:latin typeface="Arial"/>
              <a:cs typeface="Arial"/>
            </a:endParaRPr>
          </a:p>
          <a:p>
            <a:pPr marL="12700">
              <a:spcBef>
                <a:spcPts val="800"/>
              </a:spcBef>
            </a:pPr>
            <a:endParaRPr lang="vi-VN" sz="2100" dirty="0">
              <a:solidFill>
                <a:schemeClr val="tx1"/>
              </a:solidFill>
              <a:latin typeface="Arial"/>
              <a:cs typeface="Arial"/>
            </a:endParaRPr>
          </a:p>
          <a:p>
            <a:pPr marL="355600" indent="-342900">
              <a:spcBef>
                <a:spcPts val="800"/>
              </a:spcBef>
              <a:buFont typeface="Wingdings" panose="05000000000000000000" pitchFamily="2" charset="2"/>
              <a:buChar char="§"/>
            </a:pPr>
            <a:endParaRPr lang="en-US" sz="2100" dirty="0">
              <a:solidFill>
                <a:schemeClr val="tx1"/>
              </a:solidFill>
              <a:latin typeface="Arial"/>
              <a:cs typeface="Arial"/>
            </a:endParaRPr>
          </a:p>
        </p:txBody>
      </p:sp>
    </p:spTree>
    <p:extLst>
      <p:ext uri="{BB962C8B-B14F-4D97-AF65-F5344CB8AC3E}">
        <p14:creationId xmlns:p14="http://schemas.microsoft.com/office/powerpoint/2010/main" val="38915704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aa-ET" sz="2800" dirty="0">
              <a:latin typeface="+mj-lt"/>
            </a:endParaRPr>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3066222" y="1285875"/>
            <a:ext cx="8287578" cy="4692650"/>
          </a:xfrm>
        </p:spPr>
        <p:txBody>
          <a:bodyPr>
            <a:noAutofit/>
          </a:bodyPr>
          <a:lstStyle/>
          <a:p>
            <a:pPr marL="355600" marR="421640" indent="-342900">
              <a:spcBef>
                <a:spcPts val="100"/>
              </a:spcBef>
              <a:buFont typeface="Wingdings" panose="05000000000000000000" pitchFamily="2" charset="2"/>
              <a:buChar char="§"/>
            </a:pPr>
            <a:r>
              <a:rPr lang="vi-VN" sz="2100" spc="-5" dirty="0">
                <a:solidFill>
                  <a:schemeClr val="tx1"/>
                </a:solidFill>
                <a:latin typeface="Arial"/>
                <a:cs typeface="Arial"/>
              </a:rPr>
              <a:t>Không phải một </a:t>
            </a:r>
            <a:r>
              <a:rPr lang="vi-VN" sz="2100" spc="-10" dirty="0">
                <a:solidFill>
                  <a:schemeClr val="tx1"/>
                </a:solidFill>
                <a:latin typeface="Arial"/>
                <a:cs typeface="Arial"/>
              </a:rPr>
              <a:t>mô </a:t>
            </a:r>
            <a:r>
              <a:rPr lang="vi-VN" sz="2100" dirty="0">
                <a:solidFill>
                  <a:schemeClr val="tx1"/>
                </a:solidFill>
                <a:latin typeface="Arial"/>
                <a:cs typeface="Arial"/>
              </a:rPr>
              <a:t>hình </a:t>
            </a:r>
            <a:r>
              <a:rPr lang="vi-VN" sz="2100" spc="-5" dirty="0">
                <a:solidFill>
                  <a:schemeClr val="tx1"/>
                </a:solidFill>
                <a:latin typeface="Arial"/>
                <a:cs typeface="Arial"/>
              </a:rPr>
              <a:t>vòng đời phát triển  phần</a:t>
            </a:r>
            <a:r>
              <a:rPr lang="vi-VN" sz="2100" dirty="0">
                <a:solidFill>
                  <a:schemeClr val="tx1"/>
                </a:solidFill>
                <a:latin typeface="Arial"/>
                <a:cs typeface="Arial"/>
              </a:rPr>
              <a:t> </a:t>
            </a:r>
            <a:r>
              <a:rPr lang="vi-VN" sz="2100" spc="-10" dirty="0">
                <a:solidFill>
                  <a:schemeClr val="tx1"/>
                </a:solidFill>
                <a:latin typeface="Arial"/>
                <a:cs typeface="Arial"/>
              </a:rPr>
              <a:t>mềm</a:t>
            </a:r>
            <a:endParaRPr lang="vi-VN" sz="2100" dirty="0">
              <a:solidFill>
                <a:schemeClr val="tx1"/>
              </a:solidFill>
              <a:latin typeface="Arial"/>
              <a:cs typeface="Arial"/>
            </a:endParaRPr>
          </a:p>
          <a:p>
            <a:pPr marL="355600" marR="640080" indent="-342900">
              <a:spcBef>
                <a:spcPts val="800"/>
              </a:spcBef>
              <a:buFont typeface="Wingdings" panose="05000000000000000000" pitchFamily="2" charset="2"/>
              <a:buChar char="§"/>
            </a:pPr>
            <a:r>
              <a:rPr lang="vi-VN" sz="2100" spc="-5" dirty="0">
                <a:solidFill>
                  <a:schemeClr val="tx1"/>
                </a:solidFill>
                <a:latin typeface="Arial"/>
                <a:cs typeface="Arial"/>
              </a:rPr>
              <a:t>Một bộ </a:t>
            </a:r>
            <a:r>
              <a:rPr lang="vi-VN" sz="2100" dirty="0">
                <a:solidFill>
                  <a:schemeClr val="tx1"/>
                </a:solidFill>
                <a:latin typeface="Arial"/>
                <a:cs typeface="Arial"/>
              </a:rPr>
              <a:t>các tiêu </a:t>
            </a:r>
            <a:r>
              <a:rPr lang="vi-VN" sz="2100" spc="-5" dirty="0">
                <a:solidFill>
                  <a:schemeClr val="tx1"/>
                </a:solidFill>
                <a:latin typeface="Arial"/>
                <a:cs typeface="Arial"/>
              </a:rPr>
              <a:t>chuẩn đánh giá chiến lược  hoàn thiện tiến </a:t>
            </a:r>
            <a:r>
              <a:rPr lang="vi-VN" sz="2100" dirty="0">
                <a:solidFill>
                  <a:schemeClr val="tx1"/>
                </a:solidFill>
                <a:latin typeface="Arial"/>
                <a:cs typeface="Arial"/>
              </a:rPr>
              <a:t>trình </a:t>
            </a:r>
            <a:r>
              <a:rPr lang="vi-VN" sz="2100" spc="-5" dirty="0">
                <a:solidFill>
                  <a:schemeClr val="tx1"/>
                </a:solidFill>
                <a:latin typeface="Arial"/>
                <a:cs typeface="Arial"/>
              </a:rPr>
              <a:t>phần </a:t>
            </a:r>
            <a:r>
              <a:rPr lang="vi-VN" sz="2100" spc="-10" dirty="0">
                <a:solidFill>
                  <a:schemeClr val="tx1"/>
                </a:solidFill>
                <a:latin typeface="Arial"/>
                <a:cs typeface="Arial"/>
              </a:rPr>
              <a:t>mềm</a:t>
            </a:r>
            <a:endParaRPr lang="en-US" sz="2100" spc="-10" dirty="0">
              <a:solidFill>
                <a:schemeClr val="tx1"/>
              </a:solidFill>
              <a:latin typeface="Arial"/>
              <a:cs typeface="Arial"/>
            </a:endParaRPr>
          </a:p>
          <a:p>
            <a:pPr marL="355600" marR="640080" indent="-342900">
              <a:spcBef>
                <a:spcPts val="800"/>
              </a:spcBef>
              <a:buFont typeface="Wingdings" panose="05000000000000000000" pitchFamily="2" charset="2"/>
              <a:buChar char="§"/>
            </a:pPr>
            <a:r>
              <a:rPr lang="vi-VN" sz="2100" spc="-5" dirty="0">
                <a:solidFill>
                  <a:schemeClr val="tx1"/>
                </a:solidFill>
                <a:latin typeface="Arial"/>
                <a:cs typeface="Arial"/>
              </a:rPr>
              <a:t>Các </a:t>
            </a:r>
            <a:r>
              <a:rPr lang="vi-VN" sz="2100" dirty="0">
                <a:solidFill>
                  <a:schemeClr val="tx1"/>
                </a:solidFill>
                <a:latin typeface="Arial"/>
                <a:cs typeface="Arial"/>
              </a:rPr>
              <a:t>tài </a:t>
            </a:r>
            <a:r>
              <a:rPr lang="vi-VN" sz="2100" spc="-5" dirty="0">
                <a:solidFill>
                  <a:schemeClr val="tx1"/>
                </a:solidFill>
                <a:latin typeface="Arial"/>
                <a:cs typeface="Arial"/>
              </a:rPr>
              <a:t>liệu hướng </a:t>
            </a:r>
            <a:r>
              <a:rPr lang="vi-VN" sz="2100" dirty="0">
                <a:solidFill>
                  <a:schemeClr val="tx1"/>
                </a:solidFill>
                <a:latin typeface="Arial"/>
                <a:cs typeface="Arial"/>
              </a:rPr>
              <a:t>dẫn sử </a:t>
            </a:r>
            <a:r>
              <a:rPr lang="vi-VN" sz="2100" spc="-5" dirty="0">
                <a:solidFill>
                  <a:schemeClr val="tx1"/>
                </a:solidFill>
                <a:latin typeface="Arial"/>
                <a:cs typeface="Arial"/>
              </a:rPr>
              <a:t>dụng đã hoàn</a:t>
            </a:r>
            <a:r>
              <a:rPr lang="vi-VN" sz="2100" spc="-35" dirty="0">
                <a:solidFill>
                  <a:schemeClr val="tx1"/>
                </a:solidFill>
                <a:latin typeface="Arial"/>
                <a:cs typeface="Arial"/>
              </a:rPr>
              <a:t> </a:t>
            </a:r>
            <a:r>
              <a:rPr lang="vi-VN" sz="2100" spc="-5" dirty="0">
                <a:solidFill>
                  <a:schemeClr val="tx1"/>
                </a:solidFill>
                <a:latin typeface="Arial"/>
                <a:cs typeface="Arial"/>
              </a:rPr>
              <a:t>chỉnh</a:t>
            </a:r>
            <a:endParaRPr lang="vi-VN" sz="2100" dirty="0">
              <a:solidFill>
                <a:schemeClr val="tx1"/>
              </a:solidFill>
              <a:latin typeface="Arial"/>
              <a:cs typeface="Arial"/>
            </a:endParaRPr>
          </a:p>
          <a:p>
            <a:pPr marL="355600" marR="2615565" indent="-342900">
              <a:lnSpc>
                <a:spcPct val="123800"/>
              </a:lnSpc>
              <a:spcBef>
                <a:spcPts val="100"/>
              </a:spcBef>
              <a:buFont typeface="Wingdings" panose="05000000000000000000" pitchFamily="2" charset="2"/>
              <a:buChar char="§"/>
            </a:pPr>
            <a:r>
              <a:rPr lang="en-US" sz="2100" spc="-5" dirty="0">
                <a:solidFill>
                  <a:schemeClr val="tx1"/>
                </a:solidFill>
                <a:latin typeface="Arial"/>
                <a:cs typeface="Arial"/>
              </a:rPr>
              <a:t>Ra </a:t>
            </a:r>
            <a:r>
              <a:rPr lang="en-US" sz="2100" spc="-5" dirty="0" err="1">
                <a:solidFill>
                  <a:schemeClr val="tx1"/>
                </a:solidFill>
                <a:latin typeface="Arial"/>
                <a:cs typeface="Arial"/>
              </a:rPr>
              <a:t>đời</a:t>
            </a:r>
            <a:r>
              <a:rPr lang="en-US" sz="2100" spc="-5" dirty="0">
                <a:solidFill>
                  <a:schemeClr val="tx1"/>
                </a:solidFill>
                <a:latin typeface="Arial"/>
                <a:cs typeface="Arial"/>
              </a:rPr>
              <a:t> </a:t>
            </a:r>
            <a:r>
              <a:rPr lang="en-US" sz="2100" spc="-5" dirty="0" err="1">
                <a:solidFill>
                  <a:schemeClr val="tx1"/>
                </a:solidFill>
                <a:latin typeface="Arial"/>
                <a:cs typeface="Arial"/>
              </a:rPr>
              <a:t>năm</a:t>
            </a:r>
            <a:r>
              <a:rPr lang="en-US" sz="2100" spc="-5" dirty="0">
                <a:solidFill>
                  <a:schemeClr val="tx1"/>
                </a:solidFill>
                <a:latin typeface="Arial"/>
                <a:cs typeface="Arial"/>
              </a:rPr>
              <a:t> 1986 </a:t>
            </a:r>
            <a:r>
              <a:rPr lang="en-US" sz="2100" spc="-5" dirty="0" err="1">
                <a:solidFill>
                  <a:schemeClr val="tx1"/>
                </a:solidFill>
                <a:latin typeface="Arial"/>
                <a:cs typeface="Arial"/>
              </a:rPr>
              <a:t>bởi</a:t>
            </a:r>
            <a:r>
              <a:rPr lang="en-US" sz="2100" spc="-5" dirty="0">
                <a:solidFill>
                  <a:schemeClr val="tx1"/>
                </a:solidFill>
                <a:latin typeface="Arial"/>
                <a:cs typeface="Arial"/>
              </a:rPr>
              <a:t> </a:t>
            </a:r>
            <a:r>
              <a:rPr lang="en-US" sz="2100" spc="-10" dirty="0">
                <a:solidFill>
                  <a:schemeClr val="tx1"/>
                </a:solidFill>
                <a:latin typeface="Arial"/>
                <a:cs typeface="Arial"/>
              </a:rPr>
              <a:t>SEI  </a:t>
            </a:r>
          </a:p>
          <a:p>
            <a:pPr marL="355600" marR="5080" indent="-342900">
              <a:lnSpc>
                <a:spcPct val="123500"/>
              </a:lnSpc>
              <a:spcBef>
                <a:spcPts val="10"/>
              </a:spcBef>
              <a:buFont typeface="Wingdings" panose="05000000000000000000" pitchFamily="2" charset="2"/>
              <a:buChar char="§"/>
            </a:pPr>
            <a:r>
              <a:rPr lang="en-US" sz="2100" spc="-5" dirty="0" err="1">
                <a:solidFill>
                  <a:schemeClr val="tx1"/>
                </a:solidFill>
                <a:latin typeface="Arial"/>
                <a:cs typeface="Arial"/>
              </a:rPr>
              <a:t>Có</a:t>
            </a:r>
            <a:r>
              <a:rPr lang="en-US" sz="2100" spc="-5" dirty="0">
                <a:solidFill>
                  <a:schemeClr val="tx1"/>
                </a:solidFill>
                <a:latin typeface="Arial"/>
                <a:cs typeface="Arial"/>
              </a:rPr>
              <a:t> </a:t>
            </a:r>
            <a:r>
              <a:rPr lang="en-US" sz="2100" dirty="0">
                <a:solidFill>
                  <a:schemeClr val="tx1"/>
                </a:solidFill>
                <a:latin typeface="Arial"/>
                <a:cs typeface="Arial"/>
              </a:rPr>
              <a:t>5</a:t>
            </a:r>
            <a:r>
              <a:rPr lang="en-US" sz="2100" spc="-10" dirty="0">
                <a:solidFill>
                  <a:schemeClr val="tx1"/>
                </a:solidFill>
                <a:latin typeface="Arial"/>
                <a:cs typeface="Arial"/>
              </a:rPr>
              <a:t> </a:t>
            </a:r>
            <a:r>
              <a:rPr lang="en-US" sz="2100" dirty="0">
                <a:solidFill>
                  <a:schemeClr val="tx1"/>
                </a:solidFill>
                <a:latin typeface="Arial"/>
                <a:cs typeface="Arial"/>
              </a:rPr>
              <a:t>levels</a:t>
            </a:r>
          </a:p>
          <a:p>
            <a:pPr marL="12700">
              <a:spcBef>
                <a:spcPts val="800"/>
              </a:spcBef>
            </a:pPr>
            <a:endParaRPr lang="vi-VN" sz="2100" dirty="0">
              <a:solidFill>
                <a:schemeClr val="tx1"/>
              </a:solidFill>
              <a:latin typeface="Arial"/>
              <a:cs typeface="Arial"/>
            </a:endParaRPr>
          </a:p>
          <a:p>
            <a:pPr marL="355600" indent="-342900">
              <a:spcBef>
                <a:spcPts val="800"/>
              </a:spcBef>
              <a:buFont typeface="Wingdings" panose="05000000000000000000" pitchFamily="2" charset="2"/>
              <a:buChar char="§"/>
            </a:pPr>
            <a:endParaRPr lang="en-US" sz="2100" dirty="0">
              <a:solidFill>
                <a:schemeClr val="tx1"/>
              </a:solidFill>
              <a:latin typeface="Arial"/>
              <a:cs typeface="Arial"/>
            </a:endParaRPr>
          </a:p>
        </p:txBody>
      </p:sp>
    </p:spTree>
    <p:extLst>
      <p:ext uri="{BB962C8B-B14F-4D97-AF65-F5344CB8AC3E}">
        <p14:creationId xmlns:p14="http://schemas.microsoft.com/office/powerpoint/2010/main" val="21235766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aa-ET" sz="2800" dirty="0">
              <a:latin typeface="+mj-lt"/>
            </a:endParaRPr>
          </a:p>
        </p:txBody>
      </p:sp>
      <p:pic>
        <p:nvPicPr>
          <p:cNvPr id="1026" name="Picture 2">
            <a:extLst>
              <a:ext uri="{FF2B5EF4-FFF2-40B4-BE49-F238E27FC236}">
                <a16:creationId xmlns:a16="http://schemas.microsoft.com/office/drawing/2014/main" id="{5C1F55C8-B10F-4EA6-B34F-C24D633D51F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9077" y="1112808"/>
            <a:ext cx="6984723" cy="52385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80236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aa-ET" sz="2800" dirty="0">
              <a:latin typeface="+mj-lt"/>
            </a:endParaRPr>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2927074" y="1285875"/>
            <a:ext cx="8426726" cy="4692650"/>
          </a:xfrm>
        </p:spPr>
        <p:txBody>
          <a:bodyPr>
            <a:noAutofit/>
          </a:bodyPr>
          <a:lstStyle/>
          <a:p>
            <a:pPr marL="12700" marR="421640">
              <a:spcBef>
                <a:spcPts val="100"/>
              </a:spcBef>
            </a:pPr>
            <a:r>
              <a:rPr lang="en-US" sz="2100" b="1" spc="-5" dirty="0">
                <a:solidFill>
                  <a:schemeClr val="tx1"/>
                </a:solidFill>
                <a:latin typeface="+mj-lt"/>
                <a:cs typeface="Times New Roman"/>
              </a:rPr>
              <a:t>CMM: </a:t>
            </a:r>
            <a:r>
              <a:rPr lang="en-US" sz="2100" b="1" dirty="0">
                <a:solidFill>
                  <a:schemeClr val="tx1"/>
                </a:solidFill>
                <a:latin typeface="+mj-lt"/>
                <a:cs typeface="Times New Roman"/>
              </a:rPr>
              <a:t>level</a:t>
            </a:r>
            <a:r>
              <a:rPr lang="en-US" sz="2100" b="1" spc="-95" dirty="0">
                <a:solidFill>
                  <a:schemeClr val="tx1"/>
                </a:solidFill>
                <a:latin typeface="+mj-lt"/>
                <a:cs typeface="Times New Roman"/>
              </a:rPr>
              <a:t> </a:t>
            </a:r>
            <a:r>
              <a:rPr lang="en-US" sz="2100" b="1" dirty="0">
                <a:solidFill>
                  <a:schemeClr val="tx1"/>
                </a:solidFill>
                <a:latin typeface="+mj-lt"/>
                <a:cs typeface="Times New Roman"/>
              </a:rPr>
              <a:t>1 </a:t>
            </a:r>
          </a:p>
          <a:p>
            <a:pPr marL="517525" marR="224154" indent="-342900">
              <a:lnSpc>
                <a:spcPct val="100000"/>
              </a:lnSpc>
              <a:spcBef>
                <a:spcPts val="100"/>
              </a:spcBef>
              <a:buFont typeface="Wingdings" panose="05000000000000000000" pitchFamily="2" charset="2"/>
              <a:buChar char="§"/>
            </a:pPr>
            <a:r>
              <a:rPr lang="vi-VN" sz="2100" spc="-5" dirty="0">
                <a:solidFill>
                  <a:schemeClr val="tx1"/>
                </a:solidFill>
                <a:latin typeface="+mj-lt"/>
              </a:rPr>
              <a:t>Các </a:t>
            </a:r>
            <a:r>
              <a:rPr lang="vi-VN" sz="2100" dirty="0">
                <a:solidFill>
                  <a:schemeClr val="tx1"/>
                </a:solidFill>
                <a:latin typeface="+mj-lt"/>
              </a:rPr>
              <a:t>tiến </a:t>
            </a:r>
            <a:r>
              <a:rPr lang="vi-VN" sz="2100" spc="-5" dirty="0">
                <a:solidFill>
                  <a:schemeClr val="tx1"/>
                </a:solidFill>
                <a:latin typeface="+mj-lt"/>
              </a:rPr>
              <a:t>trình phần mềm là </a:t>
            </a:r>
            <a:r>
              <a:rPr lang="vi-VN" sz="2100" dirty="0">
                <a:solidFill>
                  <a:schemeClr val="tx1"/>
                </a:solidFill>
                <a:latin typeface="+mj-lt"/>
              </a:rPr>
              <a:t>không </a:t>
            </a:r>
            <a:r>
              <a:rPr lang="vi-VN" sz="2100" spc="-5" dirty="0">
                <a:solidFill>
                  <a:schemeClr val="tx1"/>
                </a:solidFill>
                <a:latin typeface="+mj-lt"/>
              </a:rPr>
              <a:t>dự đoán được</a:t>
            </a:r>
            <a:r>
              <a:rPr lang="en-US" sz="2100" spc="-5" dirty="0">
                <a:solidFill>
                  <a:schemeClr val="tx1"/>
                </a:solidFill>
                <a:latin typeface="+mj-lt"/>
              </a:rPr>
              <a:t>.</a:t>
            </a:r>
            <a:endParaRPr lang="vi-VN" sz="2100" dirty="0">
              <a:solidFill>
                <a:schemeClr val="tx1"/>
              </a:solidFill>
              <a:latin typeface="+mj-lt"/>
            </a:endParaRPr>
          </a:p>
          <a:p>
            <a:pPr marL="517525" marR="5080" indent="-342900">
              <a:lnSpc>
                <a:spcPct val="100000"/>
              </a:lnSpc>
              <a:spcBef>
                <a:spcPts val="800"/>
              </a:spcBef>
              <a:buFont typeface="Wingdings" panose="05000000000000000000" pitchFamily="2" charset="2"/>
              <a:buChar char="§"/>
            </a:pPr>
            <a:r>
              <a:rPr lang="vi-VN" sz="2100" spc="-5" dirty="0">
                <a:solidFill>
                  <a:schemeClr val="tx1"/>
                </a:solidFill>
                <a:latin typeface="+mj-lt"/>
              </a:rPr>
              <a:t>Việc quản </a:t>
            </a:r>
            <a:r>
              <a:rPr lang="vi-VN" sz="2100" dirty="0">
                <a:solidFill>
                  <a:schemeClr val="tx1"/>
                </a:solidFill>
                <a:latin typeface="+mj-lt"/>
              </a:rPr>
              <a:t>lí chỉ bao gồm </a:t>
            </a:r>
            <a:r>
              <a:rPr lang="vi-VN" sz="2100" spc="-5" dirty="0">
                <a:solidFill>
                  <a:schemeClr val="tx1"/>
                </a:solidFill>
                <a:latin typeface="+mj-lt"/>
              </a:rPr>
              <a:t>việc </a:t>
            </a:r>
            <a:r>
              <a:rPr lang="vi-VN" sz="2100" dirty="0">
                <a:solidFill>
                  <a:schemeClr val="tx1"/>
                </a:solidFill>
                <a:latin typeface="+mj-lt"/>
              </a:rPr>
              <a:t>xử lí các rủi ro  gặp</a:t>
            </a:r>
            <a:r>
              <a:rPr lang="vi-VN" sz="2100" spc="-15" dirty="0">
                <a:solidFill>
                  <a:schemeClr val="tx1"/>
                </a:solidFill>
                <a:latin typeface="+mj-lt"/>
              </a:rPr>
              <a:t> </a:t>
            </a:r>
            <a:r>
              <a:rPr lang="vi-VN" sz="2100" spc="-5" dirty="0">
                <a:solidFill>
                  <a:schemeClr val="tx1"/>
                </a:solidFill>
                <a:latin typeface="+mj-lt"/>
              </a:rPr>
              <a:t>phải</a:t>
            </a:r>
            <a:r>
              <a:rPr lang="en-US" sz="2100" spc="-5" dirty="0">
                <a:solidFill>
                  <a:schemeClr val="tx1"/>
                </a:solidFill>
                <a:latin typeface="+mj-lt"/>
              </a:rPr>
              <a:t>.</a:t>
            </a:r>
          </a:p>
          <a:p>
            <a:pPr marL="517525" indent="-342900" algn="l">
              <a:buFont typeface="Wingdings" panose="05000000000000000000" pitchFamily="2" charset="2"/>
              <a:buChar char="§"/>
            </a:pPr>
            <a:r>
              <a:rPr lang="en-US" sz="2100" dirty="0">
                <a:solidFill>
                  <a:schemeClr val="tx1"/>
                </a:solidFill>
                <a:latin typeface="+mj-lt"/>
              </a:rPr>
              <a:t>Q</a:t>
            </a:r>
            <a:r>
              <a:rPr lang="vi-VN" sz="2100" dirty="0">
                <a:solidFill>
                  <a:schemeClr val="tx1"/>
                </a:solidFill>
                <a:latin typeface="+mj-lt"/>
              </a:rPr>
              <a:t>uá trình này thường hỗn loạn và đặc biệt.</a:t>
            </a:r>
          </a:p>
          <a:p>
            <a:pPr marL="517525" indent="-342900" algn="l">
              <a:buFont typeface="Wingdings" panose="05000000000000000000" pitchFamily="2" charset="2"/>
              <a:buChar char="§"/>
            </a:pPr>
            <a:r>
              <a:rPr lang="vi-VN" sz="2100" dirty="0">
                <a:solidFill>
                  <a:schemeClr val="tx1"/>
                </a:solidFill>
                <a:latin typeface="+mj-lt"/>
              </a:rPr>
              <a:t>Một năng lực được đặc trưng trên cơ sở các cá nhân chứ không phải của tổ chức</a:t>
            </a:r>
            <a:r>
              <a:rPr lang="en-US" sz="2100" dirty="0">
                <a:solidFill>
                  <a:schemeClr val="tx1"/>
                </a:solidFill>
                <a:latin typeface="+mj-lt"/>
              </a:rPr>
              <a:t>.</a:t>
            </a:r>
            <a:endParaRPr lang="vi-VN" sz="2100" dirty="0">
              <a:solidFill>
                <a:schemeClr val="tx1"/>
              </a:solidFill>
              <a:latin typeface="+mj-lt"/>
            </a:endParaRPr>
          </a:p>
          <a:p>
            <a:pPr marL="517525" indent="-342900" algn="l">
              <a:buFont typeface="Wingdings" panose="05000000000000000000" pitchFamily="2" charset="2"/>
              <a:buChar char="§"/>
            </a:pPr>
            <a:r>
              <a:rPr lang="vi-VN" sz="2100" dirty="0">
                <a:solidFill>
                  <a:schemeClr val="tx1"/>
                </a:solidFill>
                <a:latin typeface="+mj-lt"/>
              </a:rPr>
              <a:t>Tiến độ không được đo lường</a:t>
            </a:r>
            <a:r>
              <a:rPr lang="en-US" sz="2100" dirty="0">
                <a:solidFill>
                  <a:schemeClr val="tx1"/>
                </a:solidFill>
                <a:latin typeface="+mj-lt"/>
              </a:rPr>
              <a:t>.</a:t>
            </a:r>
            <a:endParaRPr lang="vi-VN" sz="2100" dirty="0">
              <a:solidFill>
                <a:schemeClr val="tx1"/>
              </a:solidFill>
              <a:latin typeface="+mj-lt"/>
            </a:endParaRPr>
          </a:p>
          <a:p>
            <a:pPr marL="517525" indent="-342900" algn="l">
              <a:buFont typeface="Wingdings" panose="05000000000000000000" pitchFamily="2" charset="2"/>
              <a:buChar char="§"/>
            </a:pPr>
            <a:r>
              <a:rPr lang="vi-VN" sz="2100" dirty="0">
                <a:solidFill>
                  <a:schemeClr val="tx1"/>
                </a:solidFill>
                <a:latin typeface="+mj-lt"/>
              </a:rPr>
              <a:t>Các sản phẩm được phát triển thường đúng tiến độ và vượt quá ngân sách</a:t>
            </a:r>
            <a:r>
              <a:rPr lang="en-US" sz="2100" dirty="0">
                <a:solidFill>
                  <a:schemeClr val="tx1"/>
                </a:solidFill>
                <a:latin typeface="+mj-lt"/>
              </a:rPr>
              <a:t>.</a:t>
            </a:r>
            <a:endParaRPr lang="vi-VN" sz="2100" dirty="0">
              <a:solidFill>
                <a:schemeClr val="tx1"/>
              </a:solidFill>
              <a:latin typeface="+mj-lt"/>
            </a:endParaRPr>
          </a:p>
          <a:p>
            <a:pPr marL="517525" indent="-342900" algn="l">
              <a:buFont typeface="Wingdings" panose="05000000000000000000" pitchFamily="2" charset="2"/>
              <a:buChar char="§"/>
            </a:pPr>
            <a:r>
              <a:rPr lang="vi-VN" sz="2100" dirty="0">
                <a:solidFill>
                  <a:schemeClr val="tx1"/>
                </a:solidFill>
                <a:latin typeface="+mj-lt"/>
              </a:rPr>
              <a:t>Sự khác biệt lớn trong các mục tiêu về lịch trình, chi phí, chức năng và chất lượng</a:t>
            </a:r>
            <a:r>
              <a:rPr lang="en-US" sz="2100" dirty="0">
                <a:solidFill>
                  <a:schemeClr val="tx1"/>
                </a:solidFill>
                <a:latin typeface="+mj-lt"/>
              </a:rPr>
              <a:t>.</a:t>
            </a:r>
            <a:endParaRPr lang="vi-VN" sz="2100" dirty="0">
              <a:solidFill>
                <a:schemeClr val="tx1"/>
              </a:solidFill>
              <a:latin typeface="+mj-lt"/>
            </a:endParaRPr>
          </a:p>
          <a:p>
            <a:pPr marL="517525" marR="5080" indent="-342900">
              <a:lnSpc>
                <a:spcPct val="100000"/>
              </a:lnSpc>
              <a:spcBef>
                <a:spcPts val="800"/>
              </a:spcBef>
              <a:buFont typeface="Wingdings" panose="05000000000000000000" pitchFamily="2" charset="2"/>
              <a:buChar char="§"/>
            </a:pPr>
            <a:endParaRPr lang="en-US" sz="2100" spc="-5" dirty="0">
              <a:solidFill>
                <a:schemeClr val="tx1"/>
              </a:solidFill>
              <a:latin typeface="+mj-lt"/>
            </a:endParaRPr>
          </a:p>
          <a:p>
            <a:pPr marL="174625" marR="5080">
              <a:lnSpc>
                <a:spcPct val="100000"/>
              </a:lnSpc>
              <a:spcBef>
                <a:spcPts val="800"/>
              </a:spcBef>
            </a:pPr>
            <a:r>
              <a:rPr lang="en-US" sz="2100" b="1" dirty="0">
                <a:solidFill>
                  <a:srgbClr val="FF0000"/>
                </a:solidFill>
                <a:latin typeface="+mj-lt"/>
                <a:cs typeface="Arial"/>
              </a:rPr>
              <a:t>→ </a:t>
            </a:r>
            <a:r>
              <a:rPr lang="en-US" sz="2100" b="1" spc="-10" dirty="0" err="1">
                <a:solidFill>
                  <a:srgbClr val="FF0000"/>
                </a:solidFill>
                <a:latin typeface="+mj-lt"/>
                <a:cs typeface="Arial"/>
              </a:rPr>
              <a:t>Tất</a:t>
            </a:r>
            <a:r>
              <a:rPr lang="en-US" sz="2100" b="1" spc="-10" dirty="0">
                <a:solidFill>
                  <a:srgbClr val="FF0000"/>
                </a:solidFill>
                <a:latin typeface="+mj-lt"/>
                <a:cs typeface="Arial"/>
              </a:rPr>
              <a:t> </a:t>
            </a:r>
            <a:r>
              <a:rPr lang="en-US" sz="2100" b="1" dirty="0" err="1">
                <a:solidFill>
                  <a:srgbClr val="FF0000"/>
                </a:solidFill>
                <a:latin typeface="+mj-lt"/>
                <a:cs typeface="Arial"/>
              </a:rPr>
              <a:t>cả</a:t>
            </a:r>
            <a:r>
              <a:rPr lang="en-US" sz="2100" b="1" dirty="0">
                <a:solidFill>
                  <a:srgbClr val="FF0000"/>
                </a:solidFill>
                <a:latin typeface="+mj-lt"/>
                <a:cs typeface="Arial"/>
              </a:rPr>
              <a:t> </a:t>
            </a:r>
            <a:r>
              <a:rPr lang="en-US" sz="2100" b="1" dirty="0" err="1">
                <a:solidFill>
                  <a:srgbClr val="FF0000"/>
                </a:solidFill>
                <a:latin typeface="+mj-lt"/>
                <a:cs typeface="Arial"/>
              </a:rPr>
              <a:t>các</a:t>
            </a:r>
            <a:r>
              <a:rPr lang="en-US" sz="2100" b="1" dirty="0">
                <a:solidFill>
                  <a:srgbClr val="FF0000"/>
                </a:solidFill>
                <a:latin typeface="+mj-lt"/>
                <a:cs typeface="Arial"/>
              </a:rPr>
              <a:t> </a:t>
            </a:r>
            <a:r>
              <a:rPr lang="en-US" sz="2100" b="1" dirty="0" err="1">
                <a:solidFill>
                  <a:srgbClr val="FF0000"/>
                </a:solidFill>
                <a:latin typeface="+mj-lt"/>
                <a:cs typeface="Arial"/>
              </a:rPr>
              <a:t>cty</a:t>
            </a:r>
            <a:r>
              <a:rPr lang="en-US" sz="2100" b="1" dirty="0">
                <a:solidFill>
                  <a:srgbClr val="FF0000"/>
                </a:solidFill>
                <a:latin typeface="+mj-lt"/>
                <a:cs typeface="Arial"/>
              </a:rPr>
              <a:t> </a:t>
            </a:r>
            <a:r>
              <a:rPr lang="en-US" sz="2100" b="1" spc="-5" dirty="0" err="1">
                <a:solidFill>
                  <a:srgbClr val="FF0000"/>
                </a:solidFill>
                <a:latin typeface="+mj-lt"/>
                <a:cs typeface="Arial"/>
              </a:rPr>
              <a:t>đều</a:t>
            </a:r>
            <a:r>
              <a:rPr lang="en-US" sz="2100" b="1" spc="-5" dirty="0">
                <a:solidFill>
                  <a:srgbClr val="FF0000"/>
                </a:solidFill>
                <a:latin typeface="+mj-lt"/>
                <a:cs typeface="Arial"/>
              </a:rPr>
              <a:t> </a:t>
            </a:r>
            <a:r>
              <a:rPr lang="en-US" sz="2100" b="1" spc="-5" dirty="0" err="1">
                <a:solidFill>
                  <a:srgbClr val="FF0000"/>
                </a:solidFill>
                <a:latin typeface="+mj-lt"/>
                <a:cs typeface="Arial"/>
              </a:rPr>
              <a:t>đạt</a:t>
            </a:r>
            <a:r>
              <a:rPr lang="en-US" sz="2100" b="1" spc="-5" dirty="0">
                <a:solidFill>
                  <a:srgbClr val="FF0000"/>
                </a:solidFill>
                <a:latin typeface="+mj-lt"/>
                <a:cs typeface="Arial"/>
              </a:rPr>
              <a:t> </a:t>
            </a:r>
            <a:r>
              <a:rPr lang="en-US" sz="2100" b="1" dirty="0" err="1">
                <a:solidFill>
                  <a:srgbClr val="FF0000"/>
                </a:solidFill>
                <a:latin typeface="+mj-lt"/>
                <a:cs typeface="Arial"/>
              </a:rPr>
              <a:t>chuẩn</a:t>
            </a:r>
            <a:r>
              <a:rPr lang="en-US" sz="2100" b="1" dirty="0">
                <a:solidFill>
                  <a:srgbClr val="FF0000"/>
                </a:solidFill>
                <a:latin typeface="+mj-lt"/>
                <a:cs typeface="Arial"/>
              </a:rPr>
              <a:t> </a:t>
            </a:r>
            <a:r>
              <a:rPr lang="en-US" sz="2100" b="1" spc="-5" dirty="0">
                <a:solidFill>
                  <a:srgbClr val="FF0000"/>
                </a:solidFill>
                <a:latin typeface="+mj-lt"/>
                <a:cs typeface="Arial"/>
              </a:rPr>
              <a:t>level</a:t>
            </a:r>
            <a:r>
              <a:rPr lang="en-US" sz="2100" b="1" spc="-40" dirty="0">
                <a:solidFill>
                  <a:srgbClr val="FF0000"/>
                </a:solidFill>
                <a:latin typeface="+mj-lt"/>
                <a:cs typeface="Arial"/>
              </a:rPr>
              <a:t> </a:t>
            </a:r>
            <a:r>
              <a:rPr lang="en-US" sz="2100" b="1" dirty="0">
                <a:solidFill>
                  <a:srgbClr val="FF0000"/>
                </a:solidFill>
                <a:latin typeface="+mj-lt"/>
                <a:cs typeface="Arial"/>
              </a:rPr>
              <a:t>1</a:t>
            </a:r>
          </a:p>
          <a:p>
            <a:pPr marL="1409700" marR="5080">
              <a:lnSpc>
                <a:spcPct val="100000"/>
              </a:lnSpc>
              <a:spcBef>
                <a:spcPts val="800"/>
              </a:spcBef>
            </a:pPr>
            <a:endParaRPr lang="vi-VN" sz="2100" dirty="0">
              <a:solidFill>
                <a:schemeClr val="tx1"/>
              </a:solidFill>
              <a:latin typeface="+mj-lt"/>
            </a:endParaRPr>
          </a:p>
          <a:p>
            <a:pPr marL="12700">
              <a:spcBef>
                <a:spcPts val="800"/>
              </a:spcBef>
            </a:pPr>
            <a:endParaRPr lang="vi-VN" sz="2100" dirty="0">
              <a:solidFill>
                <a:schemeClr val="tx1"/>
              </a:solidFill>
              <a:latin typeface="+mj-lt"/>
              <a:cs typeface="Arial"/>
            </a:endParaRPr>
          </a:p>
          <a:p>
            <a:pPr marL="355600" indent="-342900">
              <a:spcBef>
                <a:spcPts val="800"/>
              </a:spcBef>
              <a:buFont typeface="Wingdings" panose="05000000000000000000" pitchFamily="2" charset="2"/>
              <a:buChar char="§"/>
            </a:pPr>
            <a:endParaRPr lang="en-US" sz="2100" dirty="0">
              <a:solidFill>
                <a:schemeClr val="tx1"/>
              </a:solidFill>
              <a:latin typeface="+mj-lt"/>
              <a:cs typeface="Arial"/>
            </a:endParaRPr>
          </a:p>
        </p:txBody>
      </p:sp>
    </p:spTree>
    <p:extLst>
      <p:ext uri="{BB962C8B-B14F-4D97-AF65-F5344CB8AC3E}">
        <p14:creationId xmlns:p14="http://schemas.microsoft.com/office/powerpoint/2010/main" val="29137636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Nội</a:t>
            </a:r>
            <a:r>
              <a:rPr lang="en-US" dirty="0"/>
              <a:t> dung</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977679" y="1112808"/>
            <a:ext cx="7586870" cy="4692650"/>
          </a:xfrm>
        </p:spPr>
        <p:txBody>
          <a:bodyPr>
            <a:noAutofit/>
          </a:bodyPr>
          <a:lstStyle/>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7: </a:t>
            </a:r>
            <a:r>
              <a:rPr lang="en-US" b="1" kern="50" dirty="0" err="1">
                <a:solidFill>
                  <a:schemeClr val="tx1"/>
                </a:solidFill>
                <a:effectLst/>
                <a:latin typeface="+mj-lt"/>
                <a:ea typeface="SimSun" panose="02010600030101010101" pitchFamily="2" charset="-122"/>
                <a:cs typeface="Tahoma" panose="020B0604030504040204" pitchFamily="34" charset="0"/>
              </a:rPr>
              <a:t>Thiết</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kế</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phần</a:t>
            </a:r>
            <a:r>
              <a:rPr lang="en-US" b="1" kern="50" dirty="0">
                <a:solidFill>
                  <a:schemeClr val="tx1"/>
                </a:solidFill>
                <a:effectLst/>
                <a:latin typeface="+mj-lt"/>
                <a:ea typeface="SimSun" panose="02010600030101010101" pitchFamily="2" charset="-122"/>
                <a:cs typeface="Tahoma" panose="020B0604030504040204" pitchFamily="34" charset="0"/>
              </a:rPr>
              <a:t> </a:t>
            </a:r>
            <a:r>
              <a:rPr lang="en-US" b="1" kern="50" dirty="0" err="1">
                <a:solidFill>
                  <a:schemeClr val="tx1"/>
                </a:solidFill>
                <a:effectLst/>
                <a:latin typeface="+mj-lt"/>
                <a:ea typeface="SimSun" panose="02010600030101010101" pitchFamily="2" charset="-122"/>
                <a:cs typeface="Tahoma" panose="020B0604030504040204" pitchFamily="34" charset="0"/>
              </a:rPr>
              <a:t>mềm</a:t>
            </a:r>
            <a:endParaRPr lang="en-US" kern="50" dirty="0">
              <a:solidFill>
                <a:schemeClr val="tx1"/>
              </a:solidFill>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Khái</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quát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chung</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về</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phần</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mềm</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Kiến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trúc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effectLst/>
                <a:latin typeface="+mj-lt"/>
                <a:ea typeface="SimSun" panose="02010600030101010101" pitchFamily="2" charset="-122"/>
                <a:cs typeface="Tahoma" panose="020B0604030504040204" pitchFamily="34" charset="0"/>
              </a:rPr>
              <a:t>Thiết</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kế</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giao</a:t>
            </a:r>
            <a:r>
              <a:rPr lang="en-US" sz="2000" kern="50" dirty="0">
                <a:effectLst/>
                <a:latin typeface="+mj-lt"/>
                <a:ea typeface="SimSun" panose="02010600030101010101" pitchFamily="2" charset="-122"/>
                <a:cs typeface="Tahoma" panose="020B0604030504040204" pitchFamily="34" charset="0"/>
              </a:rPr>
              <a:t> </a:t>
            </a:r>
            <a:r>
              <a:rPr lang="en-US" sz="2000" kern="50" dirty="0" err="1">
                <a:effectLst/>
                <a:latin typeface="+mj-lt"/>
                <a:ea typeface="SimSun" panose="02010600030101010101" pitchFamily="2" charset="-122"/>
                <a:cs typeface="Tahoma" panose="020B0604030504040204" pitchFamily="34" charset="0"/>
              </a:rPr>
              <a:t>diện</a:t>
            </a:r>
            <a:endParaRPr lang="en-US" sz="2000" kern="50" dirty="0">
              <a:effectLst/>
              <a:latin typeface="+mj-lt"/>
              <a:ea typeface="SimSun" panose="02010600030101010101" pitchFamily="2" charset="-122"/>
              <a:cs typeface="Tahoma" panose="020B0604030504040204" pitchFamily="34" charset="0"/>
            </a:endParaRPr>
          </a:p>
          <a:p>
            <a:pPr lvl="1">
              <a:lnSpc>
                <a:spcPct val="120000"/>
              </a:lnSpc>
              <a:spcBef>
                <a:spcPts val="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Thiết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kế</a:t>
            </a:r>
            <a:r>
              <a:rPr lang="en-US" sz="2000" kern="50" dirty="0">
                <a:latin typeface="+mj-lt"/>
                <a:ea typeface="SimSun" panose="02010600030101010101" pitchFamily="2" charset="-122"/>
                <a:cs typeface="Tahoma" panose="020B0604030504040204" pitchFamily="34" charset="0"/>
              </a:rPr>
              <a:t> chi </a:t>
            </a:r>
            <a:r>
              <a:rPr lang="en-US" sz="2000" kern="50" dirty="0" err="1">
                <a:latin typeface="+mj-lt"/>
                <a:ea typeface="SimSun" panose="02010600030101010101" pitchFamily="2" charset="-122"/>
                <a:cs typeface="Tahoma" panose="020B0604030504040204" pitchFamily="34" charset="0"/>
              </a:rPr>
              <a:t>tiết</a:t>
            </a:r>
            <a:endParaRPr lang="en-US" sz="2000" kern="50" dirty="0">
              <a:effectLst/>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endParaRPr lang="en-US" sz="2000" kern="50" dirty="0">
              <a:latin typeface="+mj-lt"/>
              <a:ea typeface="SimSun" panose="02010600030101010101" pitchFamily="2" charset="-122"/>
              <a:cs typeface="Tahoma" panose="020B0604030504040204" pitchFamily="34" charset="0"/>
            </a:endParaRPr>
          </a:p>
          <a:p>
            <a:pPr marL="342900" indent="-342900">
              <a:spcBef>
                <a:spcPts val="600"/>
              </a:spcBef>
              <a:spcAft>
                <a:spcPts val="600"/>
              </a:spcAft>
              <a:buFont typeface="Wingdings" panose="05000000000000000000" pitchFamily="2" charset="2"/>
              <a:buChar char="Ø"/>
            </a:pPr>
            <a:r>
              <a:rPr lang="en-US" dirty="0" err="1">
                <a:solidFill>
                  <a:schemeClr val="tx1"/>
                </a:solidFill>
                <a:latin typeface="+mj-lt"/>
              </a:rPr>
              <a:t>Chương</a:t>
            </a:r>
            <a:r>
              <a:rPr lang="en-US" dirty="0">
                <a:solidFill>
                  <a:schemeClr val="tx1"/>
                </a:solidFill>
                <a:latin typeface="+mj-lt"/>
              </a:rPr>
              <a:t> 8: </a:t>
            </a:r>
            <a:r>
              <a:rPr lang="en-US" b="1" kern="50" dirty="0" err="1">
                <a:solidFill>
                  <a:schemeClr val="tx1"/>
                </a:solidFill>
                <a:latin typeface="+mj-lt"/>
                <a:ea typeface="SimSun" panose="02010600030101010101" pitchFamily="2" charset="-122"/>
                <a:cs typeface="Tahoma" panose="020B0604030504040204" pitchFamily="34" charset="0"/>
              </a:rPr>
              <a:t>Cài</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đặt</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và</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Kiểm</a:t>
            </a:r>
            <a:r>
              <a:rPr lang="en-US" b="1" kern="50" dirty="0">
                <a:solidFill>
                  <a:schemeClr val="tx1"/>
                </a:solidFill>
                <a:latin typeface="+mj-lt"/>
                <a:ea typeface="SimSun" panose="02010600030101010101" pitchFamily="2" charset="-122"/>
                <a:cs typeface="Tahoma" panose="020B0604030504040204" pitchFamily="34" charset="0"/>
              </a:rPr>
              <a:t> </a:t>
            </a:r>
            <a:r>
              <a:rPr lang="en-US" b="1" kern="50" dirty="0" err="1">
                <a:solidFill>
                  <a:schemeClr val="tx1"/>
                </a:solidFill>
                <a:latin typeface="+mj-lt"/>
                <a:ea typeface="SimSun" panose="02010600030101010101" pitchFamily="2" charset="-122"/>
                <a:cs typeface="Tahoma" panose="020B0604030504040204" pitchFamily="34" charset="0"/>
              </a:rPr>
              <a:t>thử</a:t>
            </a:r>
            <a:endParaRPr lang="en-US" b="1" kern="50" dirty="0">
              <a:solidFill>
                <a:schemeClr val="tx1"/>
              </a:solidFill>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fr-FR" sz="2000" kern="50" dirty="0" err="1">
                <a:latin typeface="+mj-lt"/>
                <a:ea typeface="SimSun" panose="02010600030101010101" pitchFamily="2" charset="-122"/>
                <a:cs typeface="Tahoma" panose="020B0604030504040204" pitchFamily="34" charset="0"/>
              </a:rPr>
              <a:t>Lập</a:t>
            </a:r>
            <a:r>
              <a:rPr lang="fr-FR" sz="2000" kern="50" dirty="0">
                <a:latin typeface="+mj-lt"/>
                <a:ea typeface="SimSun" panose="02010600030101010101" pitchFamily="2" charset="-122"/>
                <a:cs typeface="Tahoma" panose="020B0604030504040204" pitchFamily="34" charset="0"/>
              </a:rPr>
              <a:t> </a:t>
            </a:r>
            <a:r>
              <a:rPr lang="fr-FR" sz="2000" kern="50" dirty="0" err="1">
                <a:latin typeface="+mj-lt"/>
                <a:ea typeface="SimSun" panose="02010600030101010101" pitchFamily="2" charset="-122"/>
                <a:cs typeface="Tahoma" panose="020B0604030504040204" pitchFamily="34" charset="0"/>
              </a:rPr>
              <a:t>trình</a:t>
            </a:r>
            <a:endParaRPr lang="fr-FR" sz="2000" kern="50" dirty="0">
              <a:latin typeface="+mj-lt"/>
              <a:ea typeface="SimSun" panose="02010600030101010101" pitchFamily="2" charset="-122"/>
              <a:cs typeface="Tahoma" panose="020B0604030504040204" pitchFamily="34" charset="0"/>
            </a:endParaRPr>
          </a:p>
          <a:p>
            <a:pPr lvl="1">
              <a:spcBef>
                <a:spcPts val="0"/>
              </a:spcBef>
              <a:buFont typeface="Wingdings" panose="05000000000000000000" pitchFamily="2" charset="2"/>
              <a:buChar char="Ø"/>
            </a:pPr>
            <a:r>
              <a:rPr lang="fr-FR" sz="2000" kern="50" dirty="0">
                <a:latin typeface="+mj-lt"/>
                <a:ea typeface="SimSun" panose="02010600030101010101" pitchFamily="2" charset="-122"/>
                <a:cs typeface="Tahoma" panose="020B0604030504040204" pitchFamily="34" charset="0"/>
              </a:rPr>
              <a:t>Code convention</a:t>
            </a:r>
          </a:p>
          <a:p>
            <a:pPr lvl="1">
              <a:spcBef>
                <a:spcPts val="3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cấp</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độ</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Xây</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dựng</a:t>
            </a:r>
            <a:r>
              <a:rPr lang="en-US" sz="2000" kern="50" dirty="0">
                <a:latin typeface="+mj-lt"/>
                <a:ea typeface="SimSun" panose="02010600030101010101" pitchFamily="2" charset="-122"/>
                <a:cs typeface="Tahoma" panose="020B0604030504040204" pitchFamily="34" charset="0"/>
              </a:rPr>
              <a:t> ca </a:t>
            </a:r>
            <a:r>
              <a:rPr lang="en-US" sz="2000" kern="50" dirty="0" err="1">
                <a:latin typeface="+mj-lt"/>
                <a:ea typeface="SimSun" panose="02010600030101010101" pitchFamily="2" charset="-122"/>
                <a:cs typeface="Tahoma" panose="020B0604030504040204" pitchFamily="34" charset="0"/>
              </a:rPr>
              <a:t>kiểm</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thử</a:t>
            </a:r>
            <a:endParaRPr lang="en-US" sz="2000" kern="50" dirty="0">
              <a:latin typeface="+mj-lt"/>
              <a:ea typeface="SimSun" panose="02010600030101010101" pitchFamily="2" charset="-122"/>
              <a:cs typeface="Tahoma" panose="020B0604030504040204" pitchFamily="34" charset="0"/>
            </a:endParaRPr>
          </a:p>
          <a:p>
            <a:pPr lvl="1">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Bảo</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trì</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marL="457200" lvl="1" indent="0">
              <a:buNone/>
            </a:pPr>
            <a:endParaRPr lang="en-US" sz="2000" kern="50" dirty="0">
              <a:latin typeface="+mj-lt"/>
              <a:ea typeface="SimSun" panose="02010600030101010101" pitchFamily="2" charset="-122"/>
              <a:cs typeface="Tahoma" panose="020B0604030504040204" pitchFamily="34" charset="0"/>
            </a:endParaRPr>
          </a:p>
        </p:txBody>
      </p:sp>
    </p:spTree>
    <p:extLst>
      <p:ext uri="{BB962C8B-B14F-4D97-AF65-F5344CB8AC3E}">
        <p14:creationId xmlns:p14="http://schemas.microsoft.com/office/powerpoint/2010/main" val="1668873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aa-ET" sz="2800" dirty="0">
              <a:latin typeface="+mj-lt"/>
            </a:endParaRPr>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3503543" y="1285875"/>
            <a:ext cx="7850257" cy="4692650"/>
          </a:xfrm>
        </p:spPr>
        <p:txBody>
          <a:bodyPr>
            <a:noAutofit/>
          </a:bodyPr>
          <a:lstStyle/>
          <a:p>
            <a:pPr marL="12700" marR="421640">
              <a:spcBef>
                <a:spcPts val="100"/>
              </a:spcBef>
            </a:pPr>
            <a:r>
              <a:rPr lang="en-US" sz="2100" b="1" spc="-5" dirty="0">
                <a:solidFill>
                  <a:schemeClr val="tx1"/>
                </a:solidFill>
                <a:latin typeface="+mj-lt"/>
                <a:cs typeface="Times New Roman"/>
              </a:rPr>
              <a:t>CMM: </a:t>
            </a:r>
            <a:r>
              <a:rPr lang="en-US" sz="2100" b="1" dirty="0">
                <a:solidFill>
                  <a:schemeClr val="tx1"/>
                </a:solidFill>
                <a:latin typeface="+mj-lt"/>
                <a:cs typeface="Times New Roman"/>
              </a:rPr>
              <a:t>level</a:t>
            </a:r>
            <a:r>
              <a:rPr lang="en-US" sz="2100" b="1" spc="-95" dirty="0">
                <a:solidFill>
                  <a:schemeClr val="tx1"/>
                </a:solidFill>
                <a:latin typeface="+mj-lt"/>
                <a:cs typeface="Times New Roman"/>
              </a:rPr>
              <a:t> 2</a:t>
            </a:r>
            <a:endParaRPr lang="en-US" sz="2100" b="1" dirty="0">
              <a:solidFill>
                <a:schemeClr val="tx1"/>
              </a:solidFill>
              <a:latin typeface="+mj-lt"/>
              <a:cs typeface="Times New Roman"/>
            </a:endParaRPr>
          </a:p>
          <a:p>
            <a:pPr marL="469900" marR="655320" indent="-457200" algn="just">
              <a:spcBef>
                <a:spcPts val="100"/>
              </a:spcBef>
              <a:buFont typeface="Wingdings" panose="05000000000000000000" pitchFamily="2" charset="2"/>
              <a:buChar char="§"/>
            </a:pPr>
            <a:r>
              <a:rPr lang="vi-VN" sz="2100" spc="-5" dirty="0">
                <a:solidFill>
                  <a:schemeClr val="tx1"/>
                </a:solidFill>
                <a:latin typeface="Arial"/>
                <a:cs typeface="Arial"/>
              </a:rPr>
              <a:t>Các </a:t>
            </a:r>
            <a:r>
              <a:rPr lang="vi-VN" sz="2100" dirty="0">
                <a:solidFill>
                  <a:schemeClr val="tx1"/>
                </a:solidFill>
                <a:latin typeface="Arial"/>
                <a:cs typeface="Arial"/>
              </a:rPr>
              <a:t>quyết </a:t>
            </a:r>
            <a:r>
              <a:rPr lang="vi-VN" sz="2100" spc="-5" dirty="0">
                <a:solidFill>
                  <a:schemeClr val="tx1"/>
                </a:solidFill>
                <a:latin typeface="Arial"/>
                <a:cs typeface="Arial"/>
              </a:rPr>
              <a:t>định quản </a:t>
            </a:r>
            <a:r>
              <a:rPr lang="vi-VN" sz="2100" dirty="0">
                <a:solidFill>
                  <a:schemeClr val="tx1"/>
                </a:solidFill>
                <a:latin typeface="Arial"/>
                <a:cs typeface="Arial"/>
              </a:rPr>
              <a:t>lí </a:t>
            </a:r>
            <a:r>
              <a:rPr lang="vi-VN" sz="2100" spc="-5" dirty="0">
                <a:solidFill>
                  <a:schemeClr val="tx1"/>
                </a:solidFill>
                <a:latin typeface="Arial"/>
                <a:cs typeface="Arial"/>
              </a:rPr>
              <a:t>dựa </a:t>
            </a:r>
            <a:r>
              <a:rPr lang="vi-VN" sz="2100" dirty="0">
                <a:solidFill>
                  <a:schemeClr val="tx1"/>
                </a:solidFill>
                <a:latin typeface="Arial"/>
                <a:cs typeface="Arial"/>
              </a:rPr>
              <a:t>vào các </a:t>
            </a:r>
            <a:r>
              <a:rPr lang="vi-VN" sz="2100" spc="-5" dirty="0">
                <a:solidFill>
                  <a:schemeClr val="tx1"/>
                </a:solidFill>
                <a:latin typeface="Arial"/>
                <a:cs typeface="Arial"/>
              </a:rPr>
              <a:t>dự án  tương </a:t>
            </a:r>
            <a:r>
              <a:rPr lang="vi-VN" sz="2100" dirty="0">
                <a:solidFill>
                  <a:schemeClr val="tx1"/>
                </a:solidFill>
                <a:latin typeface="Arial"/>
                <a:cs typeface="Arial"/>
              </a:rPr>
              <a:t>tự trước</a:t>
            </a:r>
            <a:r>
              <a:rPr lang="vi-VN" sz="2100" spc="-20" dirty="0">
                <a:solidFill>
                  <a:schemeClr val="tx1"/>
                </a:solidFill>
                <a:latin typeface="Arial"/>
                <a:cs typeface="Arial"/>
              </a:rPr>
              <a:t> </a:t>
            </a:r>
            <a:r>
              <a:rPr lang="vi-VN" sz="2100" spc="-5" dirty="0">
                <a:solidFill>
                  <a:schemeClr val="tx1"/>
                </a:solidFill>
                <a:latin typeface="Arial"/>
                <a:cs typeface="Arial"/>
              </a:rPr>
              <a:t>đó</a:t>
            </a:r>
            <a:r>
              <a:rPr lang="en-US" sz="2100" spc="-5" dirty="0">
                <a:solidFill>
                  <a:schemeClr val="tx1"/>
                </a:solidFill>
                <a:latin typeface="Arial"/>
                <a:cs typeface="Arial"/>
              </a:rPr>
              <a:t>.</a:t>
            </a:r>
            <a:endParaRPr lang="vi-VN" sz="2100" dirty="0">
              <a:solidFill>
                <a:schemeClr val="tx1"/>
              </a:solidFill>
              <a:latin typeface="Arial"/>
              <a:cs typeface="Arial"/>
            </a:endParaRPr>
          </a:p>
          <a:p>
            <a:pPr marL="469900" indent="-457200" algn="just">
              <a:spcBef>
                <a:spcPts val="800"/>
              </a:spcBef>
              <a:buFont typeface="Wingdings" panose="05000000000000000000" pitchFamily="2" charset="2"/>
              <a:buChar char="§"/>
            </a:pPr>
            <a:r>
              <a:rPr lang="vi-VN" sz="2100" spc="-5" dirty="0">
                <a:solidFill>
                  <a:schemeClr val="tx1"/>
                </a:solidFill>
                <a:latin typeface="Arial"/>
                <a:cs typeface="Arial"/>
              </a:rPr>
              <a:t>Có phương pháp đo </a:t>
            </a:r>
            <a:r>
              <a:rPr lang="vi-VN" sz="2100" dirty="0">
                <a:solidFill>
                  <a:schemeClr val="tx1"/>
                </a:solidFill>
                <a:latin typeface="Arial"/>
                <a:cs typeface="Arial"/>
              </a:rPr>
              <a:t>các </a:t>
            </a:r>
            <a:r>
              <a:rPr lang="vi-VN" sz="2100" spc="-5" dirty="0">
                <a:solidFill>
                  <a:schemeClr val="tx1"/>
                </a:solidFill>
                <a:latin typeface="Arial"/>
                <a:cs typeface="Arial"/>
              </a:rPr>
              <a:t>tiêu</a:t>
            </a:r>
            <a:r>
              <a:rPr lang="vi-VN" sz="2100" spc="-15" dirty="0">
                <a:solidFill>
                  <a:schemeClr val="tx1"/>
                </a:solidFill>
                <a:latin typeface="Arial"/>
                <a:cs typeface="Arial"/>
              </a:rPr>
              <a:t> </a:t>
            </a:r>
            <a:r>
              <a:rPr lang="vi-VN" sz="2100" dirty="0">
                <a:solidFill>
                  <a:schemeClr val="tx1"/>
                </a:solidFill>
                <a:latin typeface="Arial"/>
                <a:cs typeface="Arial"/>
              </a:rPr>
              <a:t>chí</a:t>
            </a:r>
            <a:r>
              <a:rPr lang="en-US" sz="2100" dirty="0">
                <a:solidFill>
                  <a:schemeClr val="tx1"/>
                </a:solidFill>
                <a:latin typeface="Arial"/>
                <a:cs typeface="Arial"/>
              </a:rPr>
              <a:t>.</a:t>
            </a:r>
            <a:endParaRPr lang="vi-VN" sz="2100" dirty="0">
              <a:solidFill>
                <a:schemeClr val="tx1"/>
              </a:solidFill>
              <a:latin typeface="Arial"/>
              <a:cs typeface="Arial"/>
            </a:endParaRPr>
          </a:p>
          <a:p>
            <a:pPr marL="469900" marR="208279" indent="-457200" algn="just">
              <a:spcBef>
                <a:spcPts val="790"/>
              </a:spcBef>
              <a:buFont typeface="Wingdings" panose="05000000000000000000" pitchFamily="2" charset="2"/>
              <a:buChar char="§"/>
            </a:pPr>
            <a:r>
              <a:rPr lang="vi-VN" sz="2100" dirty="0">
                <a:solidFill>
                  <a:schemeClr val="tx1"/>
                </a:solidFill>
                <a:latin typeface="Arial"/>
                <a:cs typeface="Arial"/>
              </a:rPr>
              <a:t>Kết quả </a:t>
            </a:r>
            <a:r>
              <a:rPr lang="vi-VN" sz="2100" spc="-5" dirty="0">
                <a:solidFill>
                  <a:schemeClr val="tx1"/>
                </a:solidFill>
                <a:latin typeface="Arial"/>
                <a:cs typeface="Arial"/>
              </a:rPr>
              <a:t>dự án này </a:t>
            </a:r>
            <a:r>
              <a:rPr lang="vi-VN" sz="2100" dirty="0">
                <a:solidFill>
                  <a:schemeClr val="tx1"/>
                </a:solidFill>
                <a:latin typeface="Arial"/>
                <a:cs typeface="Arial"/>
              </a:rPr>
              <a:t>có </a:t>
            </a:r>
            <a:r>
              <a:rPr lang="vi-VN" sz="2100" spc="-5" dirty="0">
                <a:solidFill>
                  <a:schemeClr val="tx1"/>
                </a:solidFill>
                <a:latin typeface="Arial"/>
                <a:cs typeface="Arial"/>
              </a:rPr>
              <a:t>thể được dùng để ước  lượng </a:t>
            </a:r>
            <a:r>
              <a:rPr lang="vi-VN" sz="2100" dirty="0">
                <a:solidFill>
                  <a:schemeClr val="tx1"/>
                </a:solidFill>
                <a:latin typeface="Arial"/>
                <a:cs typeface="Arial"/>
              </a:rPr>
              <a:t>chi phí và </a:t>
            </a:r>
            <a:r>
              <a:rPr lang="vi-VN" sz="2100" spc="-5" dirty="0">
                <a:solidFill>
                  <a:schemeClr val="tx1"/>
                </a:solidFill>
                <a:latin typeface="Arial"/>
                <a:cs typeface="Arial"/>
              </a:rPr>
              <a:t>thời gian </a:t>
            </a:r>
            <a:r>
              <a:rPr lang="vi-VN" sz="2100" dirty="0">
                <a:solidFill>
                  <a:schemeClr val="tx1"/>
                </a:solidFill>
                <a:latin typeface="Arial"/>
                <a:cs typeface="Arial"/>
              </a:rPr>
              <a:t>cho các </a:t>
            </a:r>
            <a:r>
              <a:rPr lang="vi-VN" sz="2100" spc="-5" dirty="0">
                <a:solidFill>
                  <a:schemeClr val="tx1"/>
                </a:solidFill>
                <a:latin typeface="Arial"/>
                <a:cs typeface="Arial"/>
              </a:rPr>
              <a:t>dự án tiếp  </a:t>
            </a:r>
            <a:r>
              <a:rPr lang="vi-VN" sz="2100" dirty="0">
                <a:solidFill>
                  <a:schemeClr val="tx1"/>
                </a:solidFill>
                <a:latin typeface="Arial"/>
                <a:cs typeface="Arial"/>
              </a:rPr>
              <a:t>theo</a:t>
            </a:r>
            <a:r>
              <a:rPr lang="en-US" sz="2100" dirty="0">
                <a:solidFill>
                  <a:schemeClr val="tx1"/>
                </a:solidFill>
                <a:latin typeface="Arial"/>
                <a:cs typeface="Arial"/>
              </a:rPr>
              <a:t>.</a:t>
            </a:r>
            <a:endParaRPr lang="vi-VN" sz="2100" dirty="0">
              <a:solidFill>
                <a:schemeClr val="tx1"/>
              </a:solidFill>
              <a:latin typeface="Arial"/>
              <a:cs typeface="Arial"/>
            </a:endParaRPr>
          </a:p>
          <a:p>
            <a:pPr marL="469900" marR="5080" indent="-457200" algn="just">
              <a:spcBef>
                <a:spcPts val="800"/>
              </a:spcBef>
              <a:buFont typeface="Wingdings" panose="05000000000000000000" pitchFamily="2" charset="2"/>
              <a:buChar char="§"/>
            </a:pPr>
            <a:r>
              <a:rPr lang="vi-VN" sz="2100" dirty="0">
                <a:solidFill>
                  <a:schemeClr val="tx1"/>
                </a:solidFill>
                <a:latin typeface="Arial"/>
                <a:cs typeface="Arial"/>
              </a:rPr>
              <a:t>Khi có lỗi </a:t>
            </a:r>
            <a:r>
              <a:rPr lang="vi-VN" sz="2100" spc="-5" dirty="0">
                <a:solidFill>
                  <a:schemeClr val="tx1"/>
                </a:solidFill>
                <a:latin typeface="Arial"/>
                <a:cs typeface="Arial"/>
              </a:rPr>
              <a:t>xảy ra, việc </a:t>
            </a:r>
            <a:r>
              <a:rPr lang="vi-VN" sz="2100" dirty="0">
                <a:solidFill>
                  <a:schemeClr val="tx1"/>
                </a:solidFill>
                <a:latin typeface="Arial"/>
                <a:cs typeface="Arial"/>
              </a:rPr>
              <a:t>khắc </a:t>
            </a:r>
            <a:r>
              <a:rPr lang="vi-VN" sz="2100" spc="-5" dirty="0">
                <a:solidFill>
                  <a:schemeClr val="tx1"/>
                </a:solidFill>
                <a:latin typeface="Arial"/>
                <a:cs typeface="Arial"/>
              </a:rPr>
              <a:t>phục lỗi được thực  hiện</a:t>
            </a:r>
            <a:r>
              <a:rPr lang="vi-VN" sz="2100" spc="-10" dirty="0">
                <a:solidFill>
                  <a:schemeClr val="tx1"/>
                </a:solidFill>
                <a:latin typeface="Arial"/>
                <a:cs typeface="Arial"/>
              </a:rPr>
              <a:t> </a:t>
            </a:r>
            <a:r>
              <a:rPr lang="vi-VN" sz="2100" spc="-5" dirty="0">
                <a:solidFill>
                  <a:schemeClr val="tx1"/>
                </a:solidFill>
                <a:latin typeface="Arial"/>
                <a:cs typeface="Arial"/>
              </a:rPr>
              <a:t>ngay</a:t>
            </a:r>
            <a:r>
              <a:rPr lang="en-US" sz="2100" spc="-5" dirty="0">
                <a:solidFill>
                  <a:schemeClr val="tx1"/>
                </a:solidFill>
                <a:latin typeface="Arial"/>
                <a:cs typeface="Arial"/>
              </a:rPr>
              <a:t>.</a:t>
            </a:r>
          </a:p>
          <a:p>
            <a:pPr marL="457200" indent="-457200" algn="l">
              <a:buFont typeface="Wingdings" panose="05000000000000000000" pitchFamily="2" charset="2"/>
              <a:buChar char="§"/>
            </a:pPr>
            <a:r>
              <a:rPr lang="vi-VN" sz="2100" b="0" i="0" dirty="0">
                <a:solidFill>
                  <a:srgbClr val="222222"/>
                </a:solidFill>
                <a:effectLst/>
                <a:latin typeface="+mj-lt"/>
              </a:rPr>
              <a:t>Quản lý yêu cầu</a:t>
            </a:r>
            <a:r>
              <a:rPr lang="en-US" sz="2100" b="0" i="0" dirty="0">
                <a:solidFill>
                  <a:srgbClr val="222222"/>
                </a:solidFill>
                <a:effectLst/>
                <a:latin typeface="+mj-lt"/>
              </a:rPr>
              <a:t>.</a:t>
            </a:r>
            <a:endParaRPr lang="vi-VN" sz="2100" b="0" i="0" dirty="0">
              <a:solidFill>
                <a:srgbClr val="222222"/>
              </a:solidFill>
              <a:effectLst/>
              <a:latin typeface="+mj-lt"/>
            </a:endParaRPr>
          </a:p>
          <a:p>
            <a:pPr marL="457200" indent="-457200" algn="l">
              <a:buFont typeface="Wingdings" panose="05000000000000000000" pitchFamily="2" charset="2"/>
              <a:buChar char="§"/>
            </a:pPr>
            <a:r>
              <a:rPr lang="vi-VN" sz="2100" b="0" i="0" dirty="0">
                <a:solidFill>
                  <a:srgbClr val="222222"/>
                </a:solidFill>
                <a:effectLst/>
                <a:latin typeface="+mj-lt"/>
              </a:rPr>
              <a:t>Xây dựng kế hoạch và quy trình</a:t>
            </a:r>
            <a:r>
              <a:rPr lang="en-US" sz="2100" b="0" i="0" dirty="0">
                <a:solidFill>
                  <a:srgbClr val="222222"/>
                </a:solidFill>
                <a:effectLst/>
                <a:latin typeface="+mj-lt"/>
              </a:rPr>
              <a:t>.</a:t>
            </a:r>
            <a:endParaRPr lang="vi-VN" sz="2100" b="0" i="0" dirty="0">
              <a:solidFill>
                <a:srgbClr val="222222"/>
              </a:solidFill>
              <a:effectLst/>
              <a:latin typeface="+mj-lt"/>
            </a:endParaRPr>
          </a:p>
          <a:p>
            <a:pPr marL="457200" indent="-457200" algn="l">
              <a:buFont typeface="Wingdings" panose="05000000000000000000" pitchFamily="2" charset="2"/>
              <a:buChar char="§"/>
            </a:pPr>
            <a:r>
              <a:rPr lang="vi-VN" sz="2100" b="0" i="0" dirty="0">
                <a:solidFill>
                  <a:srgbClr val="222222"/>
                </a:solidFill>
                <a:effectLst/>
                <a:latin typeface="+mj-lt"/>
              </a:rPr>
              <a:t>Các tiêu chuẩn dự án phần mềm được xác định</a:t>
            </a:r>
            <a:r>
              <a:rPr lang="en-US" sz="2100" b="0" i="0" dirty="0">
                <a:solidFill>
                  <a:srgbClr val="222222"/>
                </a:solidFill>
                <a:effectLst/>
                <a:latin typeface="+mj-lt"/>
              </a:rPr>
              <a:t>.</a:t>
            </a:r>
            <a:endParaRPr lang="vi-VN" sz="2100" b="0" i="0" dirty="0">
              <a:solidFill>
                <a:srgbClr val="222222"/>
              </a:solidFill>
              <a:effectLst/>
              <a:latin typeface="+mj-lt"/>
            </a:endParaRPr>
          </a:p>
          <a:p>
            <a:pPr marL="457200" indent="-457200" algn="l">
              <a:buFont typeface="Wingdings" panose="05000000000000000000" pitchFamily="2" charset="2"/>
              <a:buChar char="§"/>
            </a:pPr>
            <a:r>
              <a:rPr lang="vi-VN" sz="2100" b="0" i="0" dirty="0">
                <a:solidFill>
                  <a:srgbClr val="222222"/>
                </a:solidFill>
                <a:effectLst/>
                <a:latin typeface="+mj-lt"/>
              </a:rPr>
              <a:t>Xác định và kiểm soát sản phẩm, báo cáo vấn đề thay đổi</a:t>
            </a:r>
            <a:r>
              <a:rPr lang="en-US" sz="2100" dirty="0">
                <a:solidFill>
                  <a:srgbClr val="222222"/>
                </a:solidFill>
                <a:latin typeface="+mj-lt"/>
              </a:rPr>
              <a:t>.</a:t>
            </a:r>
            <a:endParaRPr lang="vi-VN" sz="2100" dirty="0">
              <a:solidFill>
                <a:schemeClr val="tx1"/>
              </a:solidFill>
              <a:latin typeface="+mj-lt"/>
              <a:cs typeface="Arial"/>
            </a:endParaRPr>
          </a:p>
          <a:p>
            <a:pPr marL="355600" indent="-342900">
              <a:spcBef>
                <a:spcPts val="800"/>
              </a:spcBef>
              <a:buFont typeface="Wingdings" panose="05000000000000000000" pitchFamily="2" charset="2"/>
              <a:buChar char="§"/>
            </a:pPr>
            <a:endParaRPr lang="en-US" sz="2100" dirty="0">
              <a:solidFill>
                <a:schemeClr val="tx1"/>
              </a:solidFill>
              <a:latin typeface="+mj-lt"/>
              <a:cs typeface="Arial"/>
            </a:endParaRPr>
          </a:p>
        </p:txBody>
      </p:sp>
    </p:spTree>
    <p:extLst>
      <p:ext uri="{BB962C8B-B14F-4D97-AF65-F5344CB8AC3E}">
        <p14:creationId xmlns:p14="http://schemas.microsoft.com/office/powerpoint/2010/main" val="401266595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aa-ET" sz="2800" dirty="0">
              <a:latin typeface="+mj-lt"/>
            </a:endParaRPr>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2922104" y="1285875"/>
            <a:ext cx="8431696" cy="4692650"/>
          </a:xfrm>
        </p:spPr>
        <p:txBody>
          <a:bodyPr>
            <a:noAutofit/>
          </a:bodyPr>
          <a:lstStyle/>
          <a:p>
            <a:pPr marL="12700" marR="421640">
              <a:spcBef>
                <a:spcPts val="100"/>
              </a:spcBef>
            </a:pPr>
            <a:r>
              <a:rPr lang="en-US" sz="2100" b="1" spc="-5" dirty="0">
                <a:solidFill>
                  <a:schemeClr val="tx1"/>
                </a:solidFill>
                <a:latin typeface="+mj-lt"/>
                <a:cs typeface="Times New Roman"/>
              </a:rPr>
              <a:t>CMM: </a:t>
            </a:r>
            <a:r>
              <a:rPr lang="en-US" sz="2100" b="1" dirty="0">
                <a:solidFill>
                  <a:schemeClr val="tx1"/>
                </a:solidFill>
                <a:latin typeface="+mj-lt"/>
                <a:cs typeface="Times New Roman"/>
              </a:rPr>
              <a:t>level</a:t>
            </a:r>
            <a:r>
              <a:rPr lang="en-US" sz="2100" b="1" spc="-95" dirty="0">
                <a:solidFill>
                  <a:schemeClr val="tx1"/>
                </a:solidFill>
                <a:latin typeface="+mj-lt"/>
                <a:cs typeface="Times New Roman"/>
              </a:rPr>
              <a:t> 3</a:t>
            </a:r>
            <a:endParaRPr lang="en-US" sz="2100" b="1" dirty="0">
              <a:solidFill>
                <a:schemeClr val="tx1"/>
              </a:solidFill>
              <a:latin typeface="+mj-lt"/>
              <a:cs typeface="Times New Roman"/>
            </a:endParaRPr>
          </a:p>
          <a:p>
            <a:pPr marL="469900" indent="-457200">
              <a:lnSpc>
                <a:spcPct val="130000"/>
              </a:lnSpc>
              <a:buFont typeface="Wingdings" panose="05000000000000000000" pitchFamily="2" charset="2"/>
              <a:buChar char="§"/>
            </a:pPr>
            <a:r>
              <a:rPr lang="vi-VN" sz="2100" spc="-5" dirty="0">
                <a:solidFill>
                  <a:schemeClr val="tx1"/>
                </a:solidFill>
                <a:latin typeface="Arial"/>
                <a:cs typeface="Arial"/>
              </a:rPr>
              <a:t>Mức </a:t>
            </a:r>
            <a:r>
              <a:rPr lang="vi-VN" sz="2100" dirty="0">
                <a:solidFill>
                  <a:schemeClr val="tx1"/>
                </a:solidFill>
                <a:latin typeface="Arial"/>
                <a:cs typeface="Arial"/>
              </a:rPr>
              <a:t>có </a:t>
            </a:r>
            <a:r>
              <a:rPr lang="vi-VN" sz="2100" spc="-5" dirty="0">
                <a:solidFill>
                  <a:schemeClr val="tx1"/>
                </a:solidFill>
                <a:latin typeface="Arial"/>
                <a:cs typeface="Arial"/>
              </a:rPr>
              <a:t>được định nghĩa</a:t>
            </a:r>
            <a:r>
              <a:rPr lang="en-US" sz="2100" spc="-5" dirty="0">
                <a:solidFill>
                  <a:schemeClr val="tx1"/>
                </a:solidFill>
                <a:latin typeface="Arial"/>
                <a:cs typeface="Arial"/>
              </a:rPr>
              <a:t>.</a:t>
            </a:r>
            <a:endParaRPr lang="vi-VN" sz="2100" dirty="0">
              <a:solidFill>
                <a:schemeClr val="tx1"/>
              </a:solidFill>
              <a:latin typeface="Arial"/>
              <a:cs typeface="Arial"/>
            </a:endParaRPr>
          </a:p>
          <a:p>
            <a:pPr marL="469900" indent="-457200">
              <a:lnSpc>
                <a:spcPct val="130000"/>
              </a:lnSpc>
              <a:buFont typeface="Wingdings" panose="05000000000000000000" pitchFamily="2" charset="2"/>
              <a:buChar char="§"/>
            </a:pPr>
            <a:r>
              <a:rPr lang="vi-VN" sz="2100" spc="-5" dirty="0">
                <a:solidFill>
                  <a:schemeClr val="tx1"/>
                </a:solidFill>
                <a:latin typeface="Arial"/>
                <a:cs typeface="Arial"/>
              </a:rPr>
              <a:t>Có tài liệu </a:t>
            </a:r>
            <a:r>
              <a:rPr lang="vi-VN" sz="2100" dirty="0">
                <a:solidFill>
                  <a:schemeClr val="tx1"/>
                </a:solidFill>
                <a:latin typeface="Arial"/>
                <a:cs typeface="Arial"/>
              </a:rPr>
              <a:t>kĩ </a:t>
            </a:r>
            <a:r>
              <a:rPr lang="vi-VN" sz="2100" spc="-5" dirty="0">
                <a:solidFill>
                  <a:schemeClr val="tx1"/>
                </a:solidFill>
                <a:latin typeface="Arial"/>
                <a:cs typeface="Arial"/>
              </a:rPr>
              <a:t>thuật </a:t>
            </a:r>
            <a:r>
              <a:rPr lang="vi-VN" sz="2100" dirty="0">
                <a:solidFill>
                  <a:schemeClr val="tx1"/>
                </a:solidFill>
                <a:latin typeface="Arial"/>
                <a:cs typeface="Arial"/>
              </a:rPr>
              <a:t>và </a:t>
            </a:r>
            <a:r>
              <a:rPr lang="vi-VN" sz="2100" spc="-5" dirty="0">
                <a:solidFill>
                  <a:schemeClr val="tx1"/>
                </a:solidFill>
                <a:latin typeface="Arial"/>
                <a:cs typeface="Arial"/>
              </a:rPr>
              <a:t>quản l</a:t>
            </a:r>
            <a:r>
              <a:rPr lang="en-US" sz="2100" spc="-5" dirty="0">
                <a:solidFill>
                  <a:schemeClr val="tx1"/>
                </a:solidFill>
                <a:latin typeface="Arial"/>
                <a:cs typeface="Arial"/>
              </a:rPr>
              <a:t>ý.</a:t>
            </a:r>
            <a:endParaRPr lang="vi-VN" sz="2100" dirty="0">
              <a:solidFill>
                <a:schemeClr val="tx1"/>
              </a:solidFill>
              <a:latin typeface="Arial"/>
              <a:cs typeface="Arial"/>
            </a:endParaRPr>
          </a:p>
          <a:p>
            <a:pPr marL="469900" marR="121285" indent="-457200">
              <a:lnSpc>
                <a:spcPct val="130000"/>
              </a:lnSpc>
              <a:buFont typeface="Wingdings" panose="05000000000000000000" pitchFamily="2" charset="2"/>
              <a:buChar char="§"/>
            </a:pPr>
            <a:r>
              <a:rPr lang="vi-VN" sz="2100" spc="-5" dirty="0">
                <a:solidFill>
                  <a:schemeClr val="tx1"/>
                </a:solidFill>
                <a:latin typeface="Arial"/>
                <a:cs typeface="Arial"/>
              </a:rPr>
              <a:t>Liên tục </a:t>
            </a:r>
            <a:r>
              <a:rPr lang="vi-VN" sz="2100" dirty="0">
                <a:solidFill>
                  <a:schemeClr val="tx1"/>
                </a:solidFill>
                <a:latin typeface="Arial"/>
                <a:cs typeface="Arial"/>
              </a:rPr>
              <a:t>có cố </a:t>
            </a:r>
            <a:r>
              <a:rPr lang="vi-VN" sz="2100" spc="-5" dirty="0">
                <a:solidFill>
                  <a:schemeClr val="tx1"/>
                </a:solidFill>
                <a:latin typeface="Arial"/>
                <a:cs typeface="Arial"/>
              </a:rPr>
              <a:t>gắng để nâng </a:t>
            </a:r>
            <a:r>
              <a:rPr lang="vi-VN" sz="2100" dirty="0">
                <a:solidFill>
                  <a:schemeClr val="tx1"/>
                </a:solidFill>
                <a:latin typeface="Arial"/>
                <a:cs typeface="Arial"/>
              </a:rPr>
              <a:t>cao </a:t>
            </a:r>
            <a:r>
              <a:rPr lang="vi-VN" sz="2100" spc="-5" dirty="0">
                <a:solidFill>
                  <a:schemeClr val="tx1"/>
                </a:solidFill>
                <a:latin typeface="Arial"/>
                <a:cs typeface="Arial"/>
              </a:rPr>
              <a:t>chất lượng  </a:t>
            </a:r>
            <a:r>
              <a:rPr lang="vi-VN" sz="2100" dirty="0">
                <a:solidFill>
                  <a:schemeClr val="tx1"/>
                </a:solidFill>
                <a:latin typeface="Arial"/>
                <a:cs typeface="Arial"/>
              </a:rPr>
              <a:t>sản</a:t>
            </a:r>
            <a:r>
              <a:rPr lang="vi-VN" sz="2100" spc="-10" dirty="0">
                <a:solidFill>
                  <a:schemeClr val="tx1"/>
                </a:solidFill>
                <a:latin typeface="Arial"/>
                <a:cs typeface="Arial"/>
              </a:rPr>
              <a:t> </a:t>
            </a:r>
            <a:r>
              <a:rPr lang="vi-VN" sz="2100" spc="-5" dirty="0">
                <a:solidFill>
                  <a:schemeClr val="tx1"/>
                </a:solidFill>
                <a:latin typeface="Arial"/>
                <a:cs typeface="Arial"/>
              </a:rPr>
              <a:t>phẩm</a:t>
            </a:r>
            <a:r>
              <a:rPr lang="en-US" sz="2100" spc="-5" dirty="0">
                <a:solidFill>
                  <a:schemeClr val="tx1"/>
                </a:solidFill>
                <a:latin typeface="Arial"/>
                <a:cs typeface="Arial"/>
              </a:rPr>
              <a:t>.</a:t>
            </a:r>
            <a:endParaRPr lang="vi-VN" sz="2100" dirty="0">
              <a:solidFill>
                <a:schemeClr val="tx1"/>
              </a:solidFill>
              <a:latin typeface="Arial"/>
              <a:cs typeface="Arial"/>
            </a:endParaRPr>
          </a:p>
          <a:p>
            <a:pPr marL="469900" marR="5080" indent="-457200">
              <a:lnSpc>
                <a:spcPct val="130000"/>
              </a:lnSpc>
              <a:buFont typeface="Wingdings" panose="05000000000000000000" pitchFamily="2" charset="2"/>
              <a:buChar char="§"/>
            </a:pPr>
            <a:r>
              <a:rPr lang="vi-VN" sz="2100" spc="-5" dirty="0">
                <a:solidFill>
                  <a:schemeClr val="tx1"/>
                </a:solidFill>
                <a:latin typeface="Arial"/>
                <a:cs typeface="Arial"/>
              </a:rPr>
              <a:t>Việc </a:t>
            </a:r>
            <a:r>
              <a:rPr lang="vi-VN" sz="2100" dirty="0">
                <a:solidFill>
                  <a:schemeClr val="tx1"/>
                </a:solidFill>
                <a:latin typeface="Arial"/>
                <a:cs typeface="Arial"/>
              </a:rPr>
              <a:t>xem xét </a:t>
            </a:r>
            <a:r>
              <a:rPr lang="vi-VN" sz="2100" spc="-5" dirty="0">
                <a:solidFill>
                  <a:schemeClr val="tx1"/>
                </a:solidFill>
                <a:latin typeface="Arial"/>
                <a:cs typeface="Arial"/>
              </a:rPr>
              <a:t>lại luôn được thực hiện để đảm </a:t>
            </a:r>
            <a:r>
              <a:rPr lang="vi-VN" sz="2100" dirty="0">
                <a:solidFill>
                  <a:schemeClr val="tx1"/>
                </a:solidFill>
                <a:latin typeface="Arial"/>
                <a:cs typeface="Arial"/>
              </a:rPr>
              <a:t>bảo </a:t>
            </a:r>
            <a:r>
              <a:rPr lang="vi-VN" sz="2100" spc="-5" dirty="0">
                <a:solidFill>
                  <a:schemeClr val="tx1"/>
                </a:solidFill>
                <a:latin typeface="Arial"/>
                <a:cs typeface="Arial"/>
              </a:rPr>
              <a:t>chất lượng</a:t>
            </a:r>
            <a:r>
              <a:rPr lang="en-US" sz="2100" spc="-5" dirty="0">
                <a:solidFill>
                  <a:schemeClr val="tx1"/>
                </a:solidFill>
                <a:latin typeface="Arial"/>
                <a:cs typeface="Arial"/>
              </a:rPr>
              <a:t>.</a:t>
            </a:r>
          </a:p>
          <a:p>
            <a:pPr marL="457200" indent="-457200" algn="l">
              <a:lnSpc>
                <a:spcPct val="130000"/>
              </a:lnSpc>
              <a:buFont typeface="Wingdings" panose="05000000000000000000" pitchFamily="2" charset="2"/>
              <a:buChar char="§"/>
            </a:pPr>
            <a:r>
              <a:rPr lang="en-US" sz="2100" spc="-5" dirty="0" err="1">
                <a:solidFill>
                  <a:schemeClr val="tx1"/>
                </a:solidFill>
                <a:latin typeface="Arial"/>
                <a:cs typeface="Arial"/>
              </a:rPr>
              <a:t>Giải</a:t>
            </a:r>
            <a:r>
              <a:rPr lang="en-US" sz="2100" spc="-5" dirty="0">
                <a:solidFill>
                  <a:schemeClr val="tx1"/>
                </a:solidFill>
                <a:latin typeface="Arial"/>
                <a:cs typeface="Arial"/>
              </a:rPr>
              <a:t> </a:t>
            </a:r>
            <a:r>
              <a:rPr lang="en-US" sz="2100" spc="-5" dirty="0" err="1">
                <a:solidFill>
                  <a:schemeClr val="tx1"/>
                </a:solidFill>
                <a:latin typeface="Arial"/>
                <a:cs typeface="Arial"/>
              </a:rPr>
              <a:t>quyết</a:t>
            </a:r>
            <a:r>
              <a:rPr lang="en-US" sz="2100" spc="-5" dirty="0">
                <a:solidFill>
                  <a:schemeClr val="tx1"/>
                </a:solidFill>
                <a:latin typeface="Arial"/>
                <a:cs typeface="Arial"/>
              </a:rPr>
              <a:t> </a:t>
            </a:r>
            <a:r>
              <a:rPr lang="en-US" sz="2100" spc="-5" dirty="0" err="1">
                <a:solidFill>
                  <a:schemeClr val="tx1"/>
                </a:solidFill>
                <a:latin typeface="Arial"/>
                <a:cs typeface="Arial"/>
              </a:rPr>
              <a:t>yêu</a:t>
            </a:r>
            <a:r>
              <a:rPr lang="en-US" sz="2100" spc="-5" dirty="0">
                <a:solidFill>
                  <a:schemeClr val="tx1"/>
                </a:solidFill>
                <a:latin typeface="Arial"/>
                <a:cs typeface="Arial"/>
              </a:rPr>
              <a:t> </a:t>
            </a:r>
            <a:r>
              <a:rPr lang="en-US" sz="2100" spc="-5" dirty="0" err="1">
                <a:solidFill>
                  <a:schemeClr val="tx1"/>
                </a:solidFill>
                <a:latin typeface="Arial"/>
                <a:cs typeface="Arial"/>
              </a:rPr>
              <a:t>cầu</a:t>
            </a:r>
            <a:r>
              <a:rPr lang="en-US" sz="2100" spc="-5" dirty="0">
                <a:solidFill>
                  <a:schemeClr val="tx1"/>
                </a:solidFill>
                <a:latin typeface="Arial"/>
                <a:cs typeface="Arial"/>
              </a:rPr>
              <a:t> </a:t>
            </a:r>
            <a:r>
              <a:rPr lang="en-US" sz="2100" spc="-5" dirty="0" err="1">
                <a:solidFill>
                  <a:schemeClr val="tx1"/>
                </a:solidFill>
                <a:latin typeface="Arial"/>
                <a:cs typeface="Arial"/>
              </a:rPr>
              <a:t>thiết</a:t>
            </a:r>
            <a:r>
              <a:rPr lang="en-US" sz="2100" spc="-5" dirty="0">
                <a:solidFill>
                  <a:schemeClr val="tx1"/>
                </a:solidFill>
                <a:latin typeface="Arial"/>
                <a:cs typeface="Arial"/>
              </a:rPr>
              <a:t> </a:t>
            </a:r>
            <a:r>
              <a:rPr lang="en-US" sz="2100" spc="-5" dirty="0" err="1">
                <a:solidFill>
                  <a:schemeClr val="tx1"/>
                </a:solidFill>
                <a:latin typeface="Arial"/>
                <a:cs typeface="Arial"/>
              </a:rPr>
              <a:t>kế</a:t>
            </a:r>
            <a:r>
              <a:rPr lang="en-US" sz="2100" spc="-5" dirty="0">
                <a:solidFill>
                  <a:schemeClr val="tx1"/>
                </a:solidFill>
                <a:latin typeface="Arial"/>
                <a:cs typeface="Arial"/>
              </a:rPr>
              <a:t>, </a:t>
            </a:r>
            <a:r>
              <a:rPr lang="en-US" sz="2100" spc="-5" dirty="0" err="1">
                <a:solidFill>
                  <a:schemeClr val="tx1"/>
                </a:solidFill>
                <a:latin typeface="Arial"/>
                <a:cs typeface="Arial"/>
              </a:rPr>
              <a:t>xây</a:t>
            </a:r>
            <a:r>
              <a:rPr lang="en-US" sz="2100" spc="-5" dirty="0">
                <a:solidFill>
                  <a:schemeClr val="tx1"/>
                </a:solidFill>
                <a:latin typeface="Arial"/>
                <a:cs typeface="Arial"/>
              </a:rPr>
              <a:t> </a:t>
            </a:r>
            <a:r>
              <a:rPr lang="en-US" sz="2100" spc="-5" dirty="0" err="1">
                <a:solidFill>
                  <a:schemeClr val="tx1"/>
                </a:solidFill>
                <a:latin typeface="Arial"/>
                <a:cs typeface="Arial"/>
              </a:rPr>
              <a:t>dựng</a:t>
            </a:r>
            <a:r>
              <a:rPr lang="en-US" sz="2100" spc="-5" dirty="0">
                <a:solidFill>
                  <a:schemeClr val="tx1"/>
                </a:solidFill>
                <a:latin typeface="Arial"/>
                <a:cs typeface="Arial"/>
              </a:rPr>
              <a:t> </a:t>
            </a:r>
            <a:r>
              <a:rPr lang="en-US" sz="2100" spc="-5" dirty="0" err="1">
                <a:solidFill>
                  <a:schemeClr val="tx1"/>
                </a:solidFill>
                <a:latin typeface="Arial"/>
                <a:cs typeface="Arial"/>
              </a:rPr>
              <a:t>quy</a:t>
            </a:r>
            <a:r>
              <a:rPr lang="en-US" sz="2100" spc="-5" dirty="0">
                <a:solidFill>
                  <a:schemeClr val="tx1"/>
                </a:solidFill>
                <a:latin typeface="Arial"/>
                <a:cs typeface="Arial"/>
              </a:rPr>
              <a:t> </a:t>
            </a:r>
            <a:r>
              <a:rPr lang="en-US" sz="2100" spc="-5" dirty="0" err="1">
                <a:solidFill>
                  <a:schemeClr val="tx1"/>
                </a:solidFill>
                <a:latin typeface="Arial"/>
                <a:cs typeface="Arial"/>
              </a:rPr>
              <a:t>trình</a:t>
            </a:r>
            <a:r>
              <a:rPr lang="en-US" sz="2100" spc="-5" dirty="0">
                <a:solidFill>
                  <a:schemeClr val="tx1"/>
                </a:solidFill>
                <a:latin typeface="Arial"/>
                <a:cs typeface="Arial"/>
              </a:rPr>
              <a:t> </a:t>
            </a:r>
            <a:r>
              <a:rPr lang="en-US" sz="2100" spc="-5" dirty="0" err="1">
                <a:solidFill>
                  <a:schemeClr val="tx1"/>
                </a:solidFill>
                <a:latin typeface="Arial"/>
                <a:cs typeface="Arial"/>
              </a:rPr>
              <a:t>thực</a:t>
            </a:r>
            <a:r>
              <a:rPr lang="en-US" sz="2100" spc="-5" dirty="0">
                <a:solidFill>
                  <a:schemeClr val="tx1"/>
                </a:solidFill>
                <a:latin typeface="Arial"/>
                <a:cs typeface="Arial"/>
              </a:rPr>
              <a:t> </a:t>
            </a:r>
            <a:r>
              <a:rPr lang="en-US" sz="2100" spc="-5" dirty="0" err="1">
                <a:solidFill>
                  <a:schemeClr val="tx1"/>
                </a:solidFill>
                <a:latin typeface="Arial"/>
                <a:cs typeface="Arial"/>
              </a:rPr>
              <a:t>hiện</a:t>
            </a:r>
            <a:r>
              <a:rPr lang="en-US" sz="2100" spc="-5" dirty="0">
                <a:solidFill>
                  <a:schemeClr val="tx1"/>
                </a:solidFill>
                <a:latin typeface="Arial"/>
                <a:cs typeface="Arial"/>
              </a:rPr>
              <a:t>.</a:t>
            </a:r>
          </a:p>
          <a:p>
            <a:pPr marL="457200" indent="-457200" algn="l">
              <a:lnSpc>
                <a:spcPct val="130000"/>
              </a:lnSpc>
              <a:buFont typeface="Wingdings" panose="05000000000000000000" pitchFamily="2" charset="2"/>
              <a:buChar char="§"/>
            </a:pPr>
            <a:r>
              <a:rPr lang="en-US" sz="2100" spc="-5" dirty="0" err="1">
                <a:solidFill>
                  <a:schemeClr val="tx1"/>
                </a:solidFill>
                <a:latin typeface="Arial"/>
                <a:cs typeface="Arial"/>
              </a:rPr>
              <a:t>Đảm</a:t>
            </a:r>
            <a:r>
              <a:rPr lang="en-US" sz="2100" spc="-5" dirty="0">
                <a:solidFill>
                  <a:schemeClr val="tx1"/>
                </a:solidFill>
                <a:latin typeface="Arial"/>
                <a:cs typeface="Arial"/>
              </a:rPr>
              <a:t> </a:t>
            </a:r>
            <a:r>
              <a:rPr lang="en-US" sz="2100" spc="-5" dirty="0" err="1">
                <a:solidFill>
                  <a:schemeClr val="tx1"/>
                </a:solidFill>
                <a:latin typeface="Arial"/>
                <a:cs typeface="Arial"/>
              </a:rPr>
              <a:t>bảo</a:t>
            </a:r>
            <a:r>
              <a:rPr lang="en-US" sz="2100" spc="-5" dirty="0">
                <a:solidFill>
                  <a:schemeClr val="tx1"/>
                </a:solidFill>
                <a:latin typeface="Arial"/>
                <a:cs typeface="Arial"/>
              </a:rPr>
              <a:t> </a:t>
            </a:r>
            <a:r>
              <a:rPr lang="en-US" sz="2100" spc="-5" dirty="0" err="1">
                <a:solidFill>
                  <a:schemeClr val="tx1"/>
                </a:solidFill>
                <a:latin typeface="Arial"/>
                <a:cs typeface="Arial"/>
              </a:rPr>
              <a:t>sản</a:t>
            </a:r>
            <a:r>
              <a:rPr lang="en-US" sz="2100" spc="-5" dirty="0">
                <a:solidFill>
                  <a:schemeClr val="tx1"/>
                </a:solidFill>
                <a:latin typeface="Arial"/>
                <a:cs typeface="Arial"/>
              </a:rPr>
              <a:t> </a:t>
            </a:r>
            <a:r>
              <a:rPr lang="en-US" sz="2100" spc="-5" dirty="0" err="1">
                <a:solidFill>
                  <a:schemeClr val="tx1"/>
                </a:solidFill>
                <a:latin typeface="Arial"/>
                <a:cs typeface="Arial"/>
              </a:rPr>
              <a:t>phẩm</a:t>
            </a:r>
            <a:r>
              <a:rPr lang="en-US" sz="2100" spc="-5" dirty="0">
                <a:solidFill>
                  <a:schemeClr val="tx1"/>
                </a:solidFill>
                <a:latin typeface="Arial"/>
                <a:cs typeface="Arial"/>
              </a:rPr>
              <a:t> </a:t>
            </a:r>
            <a:r>
              <a:rPr lang="en-US" sz="2100" spc="-5" dirty="0" err="1">
                <a:solidFill>
                  <a:schemeClr val="tx1"/>
                </a:solidFill>
                <a:latin typeface="Arial"/>
                <a:cs typeface="Arial"/>
              </a:rPr>
              <a:t>đáp</a:t>
            </a:r>
            <a:r>
              <a:rPr lang="en-US" sz="2100" spc="-5" dirty="0">
                <a:solidFill>
                  <a:schemeClr val="tx1"/>
                </a:solidFill>
                <a:latin typeface="Arial"/>
                <a:cs typeface="Arial"/>
              </a:rPr>
              <a:t> </a:t>
            </a:r>
            <a:r>
              <a:rPr lang="en-US" sz="2100" spc="-5" dirty="0" err="1">
                <a:solidFill>
                  <a:schemeClr val="tx1"/>
                </a:solidFill>
                <a:latin typeface="Arial"/>
                <a:cs typeface="Arial"/>
              </a:rPr>
              <a:t>ứng</a:t>
            </a:r>
            <a:r>
              <a:rPr lang="en-US" sz="2100" spc="-5" dirty="0">
                <a:solidFill>
                  <a:schemeClr val="tx1"/>
                </a:solidFill>
                <a:latin typeface="Arial"/>
                <a:cs typeface="Arial"/>
              </a:rPr>
              <a:t> </a:t>
            </a:r>
            <a:r>
              <a:rPr lang="en-US" sz="2100" spc="-5" dirty="0" err="1">
                <a:solidFill>
                  <a:schemeClr val="tx1"/>
                </a:solidFill>
                <a:latin typeface="Arial"/>
                <a:cs typeface="Arial"/>
              </a:rPr>
              <a:t>yêu</a:t>
            </a:r>
            <a:r>
              <a:rPr lang="en-US" sz="2100" spc="-5" dirty="0">
                <a:solidFill>
                  <a:schemeClr val="tx1"/>
                </a:solidFill>
                <a:latin typeface="Arial"/>
                <a:cs typeface="Arial"/>
              </a:rPr>
              <a:t> </a:t>
            </a:r>
            <a:r>
              <a:rPr lang="en-US" sz="2100" spc="-5" dirty="0" err="1">
                <a:solidFill>
                  <a:schemeClr val="tx1"/>
                </a:solidFill>
                <a:latin typeface="Arial"/>
                <a:cs typeface="Arial"/>
              </a:rPr>
              <a:t>cầu</a:t>
            </a:r>
            <a:r>
              <a:rPr lang="en-US" sz="2100" spc="-5" dirty="0">
                <a:solidFill>
                  <a:schemeClr val="tx1"/>
                </a:solidFill>
                <a:latin typeface="Arial"/>
                <a:cs typeface="Arial"/>
              </a:rPr>
              <a:t> </a:t>
            </a:r>
            <a:r>
              <a:rPr lang="en-US" sz="2100" spc="-5" dirty="0" err="1">
                <a:solidFill>
                  <a:schemeClr val="tx1"/>
                </a:solidFill>
                <a:latin typeface="Arial"/>
                <a:cs typeface="Arial"/>
              </a:rPr>
              <a:t>và</a:t>
            </a:r>
            <a:r>
              <a:rPr lang="en-US" sz="2100" spc="-5" dirty="0">
                <a:solidFill>
                  <a:schemeClr val="tx1"/>
                </a:solidFill>
                <a:latin typeface="Arial"/>
                <a:cs typeface="Arial"/>
              </a:rPr>
              <a:t> </a:t>
            </a:r>
            <a:r>
              <a:rPr lang="en-US" sz="2100" spc="-5" dirty="0" err="1">
                <a:solidFill>
                  <a:schemeClr val="tx1"/>
                </a:solidFill>
                <a:latin typeface="Arial"/>
                <a:cs typeface="Arial"/>
              </a:rPr>
              <a:t>mục</a:t>
            </a:r>
            <a:r>
              <a:rPr lang="en-US" sz="2100" spc="-5" dirty="0">
                <a:solidFill>
                  <a:schemeClr val="tx1"/>
                </a:solidFill>
                <a:latin typeface="Arial"/>
                <a:cs typeface="Arial"/>
              </a:rPr>
              <a:t> </a:t>
            </a:r>
            <a:r>
              <a:rPr lang="en-US" sz="2100" spc="-5" dirty="0" err="1">
                <a:solidFill>
                  <a:schemeClr val="tx1"/>
                </a:solidFill>
                <a:latin typeface="Arial"/>
                <a:cs typeface="Arial"/>
              </a:rPr>
              <a:t>đích</a:t>
            </a:r>
            <a:r>
              <a:rPr lang="en-US" sz="2100" spc="-5" dirty="0">
                <a:solidFill>
                  <a:schemeClr val="tx1"/>
                </a:solidFill>
                <a:latin typeface="Arial"/>
                <a:cs typeface="Arial"/>
              </a:rPr>
              <a:t> </a:t>
            </a:r>
            <a:r>
              <a:rPr lang="en-US" sz="2100" spc="-5" dirty="0" err="1">
                <a:solidFill>
                  <a:schemeClr val="tx1"/>
                </a:solidFill>
                <a:latin typeface="Arial"/>
                <a:cs typeface="Arial"/>
              </a:rPr>
              <a:t>sử</a:t>
            </a:r>
            <a:r>
              <a:rPr lang="en-US" sz="2100" spc="-5" dirty="0">
                <a:solidFill>
                  <a:schemeClr val="tx1"/>
                </a:solidFill>
                <a:latin typeface="Arial"/>
                <a:cs typeface="Arial"/>
              </a:rPr>
              <a:t> </a:t>
            </a:r>
            <a:r>
              <a:rPr lang="en-US" sz="2100" spc="-5" dirty="0" err="1">
                <a:solidFill>
                  <a:schemeClr val="tx1"/>
                </a:solidFill>
                <a:latin typeface="Arial"/>
                <a:cs typeface="Arial"/>
              </a:rPr>
              <a:t>dụng</a:t>
            </a:r>
            <a:r>
              <a:rPr lang="en-US" sz="2100" spc="-5" dirty="0">
                <a:solidFill>
                  <a:schemeClr val="tx1"/>
                </a:solidFill>
                <a:latin typeface="Arial"/>
                <a:cs typeface="Arial"/>
              </a:rPr>
              <a:t>.</a:t>
            </a:r>
          </a:p>
          <a:p>
            <a:pPr marL="457200" indent="-457200" algn="l">
              <a:lnSpc>
                <a:spcPct val="130000"/>
              </a:lnSpc>
              <a:buFont typeface="Wingdings" panose="05000000000000000000" pitchFamily="2" charset="2"/>
              <a:buChar char="§"/>
            </a:pPr>
            <a:r>
              <a:rPr lang="en-US" sz="2100" spc="-5" dirty="0" err="1">
                <a:solidFill>
                  <a:schemeClr val="tx1"/>
                </a:solidFill>
                <a:latin typeface="Arial"/>
                <a:cs typeface="Arial"/>
              </a:rPr>
              <a:t>Phân</a:t>
            </a:r>
            <a:r>
              <a:rPr lang="en-US" sz="2100" spc="-5" dirty="0">
                <a:solidFill>
                  <a:schemeClr val="tx1"/>
                </a:solidFill>
                <a:latin typeface="Arial"/>
                <a:cs typeface="Arial"/>
              </a:rPr>
              <a:t> </a:t>
            </a:r>
            <a:r>
              <a:rPr lang="en-US" sz="2100" spc="-5" dirty="0" err="1">
                <a:solidFill>
                  <a:schemeClr val="tx1"/>
                </a:solidFill>
                <a:latin typeface="Arial"/>
                <a:cs typeface="Arial"/>
              </a:rPr>
              <a:t>tích</a:t>
            </a:r>
            <a:r>
              <a:rPr lang="en-US" sz="2100" spc="-5" dirty="0">
                <a:solidFill>
                  <a:schemeClr val="tx1"/>
                </a:solidFill>
                <a:latin typeface="Arial"/>
                <a:cs typeface="Arial"/>
              </a:rPr>
              <a:t> </a:t>
            </a:r>
            <a:r>
              <a:rPr lang="en-US" sz="2100" spc="-5" dirty="0" err="1">
                <a:solidFill>
                  <a:schemeClr val="tx1"/>
                </a:solidFill>
                <a:latin typeface="Arial"/>
                <a:cs typeface="Arial"/>
              </a:rPr>
              <a:t>các</a:t>
            </a:r>
            <a:r>
              <a:rPr lang="en-US" sz="2100" spc="-5" dirty="0">
                <a:solidFill>
                  <a:schemeClr val="tx1"/>
                </a:solidFill>
                <a:latin typeface="Arial"/>
                <a:cs typeface="Arial"/>
              </a:rPr>
              <a:t> </a:t>
            </a:r>
            <a:r>
              <a:rPr lang="en-US" sz="2100" spc="-5" dirty="0" err="1">
                <a:solidFill>
                  <a:schemeClr val="tx1"/>
                </a:solidFill>
                <a:latin typeface="Arial"/>
                <a:cs typeface="Arial"/>
              </a:rPr>
              <a:t>quyết</a:t>
            </a:r>
            <a:r>
              <a:rPr lang="en-US" sz="2100" spc="-5" dirty="0">
                <a:solidFill>
                  <a:schemeClr val="tx1"/>
                </a:solidFill>
                <a:latin typeface="Arial"/>
                <a:cs typeface="Arial"/>
              </a:rPr>
              <a:t> </a:t>
            </a:r>
            <a:r>
              <a:rPr lang="en-US" sz="2100" spc="-5" dirty="0" err="1">
                <a:solidFill>
                  <a:schemeClr val="tx1"/>
                </a:solidFill>
                <a:latin typeface="Arial"/>
                <a:cs typeface="Arial"/>
              </a:rPr>
              <a:t>định</a:t>
            </a:r>
            <a:r>
              <a:rPr lang="en-US" sz="2100" spc="-5" dirty="0">
                <a:solidFill>
                  <a:schemeClr val="tx1"/>
                </a:solidFill>
                <a:latin typeface="Arial"/>
                <a:cs typeface="Arial"/>
              </a:rPr>
              <a:t> </a:t>
            </a:r>
            <a:r>
              <a:rPr lang="en-US" sz="2100" spc="-5" dirty="0" err="1">
                <a:solidFill>
                  <a:schemeClr val="tx1"/>
                </a:solidFill>
                <a:latin typeface="Arial"/>
                <a:cs typeface="Arial"/>
              </a:rPr>
              <a:t>một</a:t>
            </a:r>
            <a:r>
              <a:rPr lang="en-US" sz="2100" spc="-5" dirty="0">
                <a:solidFill>
                  <a:schemeClr val="tx1"/>
                </a:solidFill>
                <a:latin typeface="Arial"/>
                <a:cs typeface="Arial"/>
              </a:rPr>
              <a:t> </a:t>
            </a:r>
            <a:r>
              <a:rPr lang="en-US" sz="2100" spc="-5" dirty="0" err="1">
                <a:solidFill>
                  <a:schemeClr val="tx1"/>
                </a:solidFill>
                <a:latin typeface="Arial"/>
                <a:cs typeface="Arial"/>
              </a:rPr>
              <a:t>cách</a:t>
            </a:r>
            <a:r>
              <a:rPr lang="en-US" sz="2100" spc="-5" dirty="0">
                <a:solidFill>
                  <a:schemeClr val="tx1"/>
                </a:solidFill>
                <a:latin typeface="Arial"/>
                <a:cs typeface="Arial"/>
              </a:rPr>
              <a:t> </a:t>
            </a:r>
            <a:r>
              <a:rPr lang="en-US" sz="2100" spc="-5" dirty="0" err="1">
                <a:solidFill>
                  <a:schemeClr val="tx1"/>
                </a:solidFill>
                <a:latin typeface="Arial"/>
                <a:cs typeface="Arial"/>
              </a:rPr>
              <a:t>có</a:t>
            </a:r>
            <a:r>
              <a:rPr lang="en-US" sz="2100" spc="-5" dirty="0">
                <a:solidFill>
                  <a:schemeClr val="tx1"/>
                </a:solidFill>
                <a:latin typeface="Arial"/>
                <a:cs typeface="Arial"/>
              </a:rPr>
              <a:t> </a:t>
            </a:r>
            <a:r>
              <a:rPr lang="en-US" sz="2100" spc="-5" dirty="0" err="1">
                <a:solidFill>
                  <a:schemeClr val="tx1"/>
                </a:solidFill>
                <a:latin typeface="Arial"/>
                <a:cs typeface="Arial"/>
              </a:rPr>
              <a:t>hệ</a:t>
            </a:r>
            <a:r>
              <a:rPr lang="en-US" sz="2100" spc="-5" dirty="0">
                <a:solidFill>
                  <a:schemeClr val="tx1"/>
                </a:solidFill>
                <a:latin typeface="Arial"/>
                <a:cs typeface="Arial"/>
              </a:rPr>
              <a:t> </a:t>
            </a:r>
            <a:r>
              <a:rPr lang="en-US" sz="2100" spc="-5" dirty="0" err="1">
                <a:solidFill>
                  <a:schemeClr val="tx1"/>
                </a:solidFill>
                <a:latin typeface="Arial"/>
                <a:cs typeface="Arial"/>
              </a:rPr>
              <a:t>thống</a:t>
            </a:r>
            <a:r>
              <a:rPr lang="en-US" sz="2100" spc="-5" dirty="0">
                <a:solidFill>
                  <a:schemeClr val="tx1"/>
                </a:solidFill>
                <a:latin typeface="Arial"/>
                <a:cs typeface="Arial"/>
              </a:rPr>
              <a:t>.</a:t>
            </a:r>
          </a:p>
          <a:p>
            <a:pPr marL="457200" indent="-457200" algn="l">
              <a:lnSpc>
                <a:spcPct val="130000"/>
              </a:lnSpc>
              <a:buFont typeface="Wingdings" panose="05000000000000000000" pitchFamily="2" charset="2"/>
              <a:buChar char="§"/>
            </a:pPr>
            <a:r>
              <a:rPr lang="en-US" sz="2100" spc="-5" dirty="0" err="1">
                <a:solidFill>
                  <a:schemeClr val="tx1"/>
                </a:solidFill>
                <a:latin typeface="Arial"/>
                <a:cs typeface="Arial"/>
              </a:rPr>
              <a:t>Khắc</a:t>
            </a:r>
            <a:r>
              <a:rPr lang="en-US" sz="2100" spc="-5" dirty="0">
                <a:solidFill>
                  <a:schemeClr val="tx1"/>
                </a:solidFill>
                <a:latin typeface="Arial"/>
                <a:cs typeface="Arial"/>
              </a:rPr>
              <a:t> </a:t>
            </a:r>
            <a:r>
              <a:rPr lang="en-US" sz="2100" spc="-5" dirty="0" err="1">
                <a:solidFill>
                  <a:schemeClr val="tx1"/>
                </a:solidFill>
                <a:latin typeface="Arial"/>
                <a:cs typeface="Arial"/>
              </a:rPr>
              <a:t>phục</a:t>
            </a:r>
            <a:r>
              <a:rPr lang="en-US" sz="2100" spc="-5" dirty="0">
                <a:solidFill>
                  <a:schemeClr val="tx1"/>
                </a:solidFill>
                <a:latin typeface="Arial"/>
                <a:cs typeface="Arial"/>
              </a:rPr>
              <a:t> </a:t>
            </a:r>
            <a:r>
              <a:rPr lang="en-US" sz="2100" spc="-5" dirty="0" err="1">
                <a:solidFill>
                  <a:schemeClr val="tx1"/>
                </a:solidFill>
                <a:latin typeface="Arial"/>
                <a:cs typeface="Arial"/>
              </a:rPr>
              <a:t>và</a:t>
            </a:r>
            <a:r>
              <a:rPr lang="en-US" sz="2100" spc="-5" dirty="0">
                <a:solidFill>
                  <a:schemeClr val="tx1"/>
                </a:solidFill>
                <a:latin typeface="Arial"/>
                <a:cs typeface="Arial"/>
              </a:rPr>
              <a:t> </a:t>
            </a:r>
            <a:r>
              <a:rPr lang="en-US" sz="2100" spc="-5" dirty="0" err="1">
                <a:solidFill>
                  <a:schemeClr val="tx1"/>
                </a:solidFill>
                <a:latin typeface="Arial"/>
                <a:cs typeface="Arial"/>
              </a:rPr>
              <a:t>kiểm</a:t>
            </a:r>
            <a:r>
              <a:rPr lang="en-US" sz="2100" spc="-5" dirty="0">
                <a:solidFill>
                  <a:schemeClr val="tx1"/>
                </a:solidFill>
                <a:latin typeface="Arial"/>
                <a:cs typeface="Arial"/>
              </a:rPr>
              <a:t> </a:t>
            </a:r>
            <a:r>
              <a:rPr lang="en-US" sz="2100" spc="-5" dirty="0" err="1">
                <a:solidFill>
                  <a:schemeClr val="tx1"/>
                </a:solidFill>
                <a:latin typeface="Arial"/>
                <a:cs typeface="Arial"/>
              </a:rPr>
              <a:t>soát</a:t>
            </a:r>
            <a:r>
              <a:rPr lang="en-US" sz="2100" spc="-5" dirty="0">
                <a:solidFill>
                  <a:schemeClr val="tx1"/>
                </a:solidFill>
                <a:latin typeface="Arial"/>
                <a:cs typeface="Arial"/>
              </a:rPr>
              <a:t> </a:t>
            </a:r>
            <a:r>
              <a:rPr lang="en-US" sz="2100" spc="-5" dirty="0" err="1">
                <a:solidFill>
                  <a:schemeClr val="tx1"/>
                </a:solidFill>
                <a:latin typeface="Arial"/>
                <a:cs typeface="Arial"/>
              </a:rPr>
              <a:t>các</a:t>
            </a:r>
            <a:r>
              <a:rPr lang="en-US" sz="2100" spc="-5" dirty="0">
                <a:solidFill>
                  <a:schemeClr val="tx1"/>
                </a:solidFill>
                <a:latin typeface="Arial"/>
                <a:cs typeface="Arial"/>
              </a:rPr>
              <a:t> </a:t>
            </a:r>
            <a:r>
              <a:rPr lang="en-US" sz="2100" spc="-5" dirty="0" err="1">
                <a:solidFill>
                  <a:schemeClr val="tx1"/>
                </a:solidFill>
                <a:latin typeface="Arial"/>
                <a:cs typeface="Arial"/>
              </a:rPr>
              <a:t>vấn</a:t>
            </a:r>
            <a:r>
              <a:rPr lang="en-US" sz="2100" spc="-5" dirty="0">
                <a:solidFill>
                  <a:schemeClr val="tx1"/>
                </a:solidFill>
                <a:latin typeface="Arial"/>
                <a:cs typeface="Arial"/>
              </a:rPr>
              <a:t> </a:t>
            </a:r>
            <a:r>
              <a:rPr lang="en-US" sz="2100" spc="-5" dirty="0" err="1">
                <a:solidFill>
                  <a:schemeClr val="tx1"/>
                </a:solidFill>
                <a:latin typeface="Arial"/>
                <a:cs typeface="Arial"/>
              </a:rPr>
              <a:t>đề</a:t>
            </a:r>
            <a:r>
              <a:rPr lang="en-US" sz="2100" spc="-5" dirty="0">
                <a:solidFill>
                  <a:schemeClr val="tx1"/>
                </a:solidFill>
                <a:latin typeface="Arial"/>
                <a:cs typeface="Arial"/>
              </a:rPr>
              <a:t> </a:t>
            </a:r>
            <a:r>
              <a:rPr lang="en-US" sz="2100" spc="-5" dirty="0" err="1">
                <a:solidFill>
                  <a:schemeClr val="tx1"/>
                </a:solidFill>
                <a:latin typeface="Arial"/>
                <a:cs typeface="Arial"/>
              </a:rPr>
              <a:t>tiềm</a:t>
            </a:r>
            <a:r>
              <a:rPr lang="en-US" sz="2100" spc="-5" dirty="0">
                <a:solidFill>
                  <a:schemeClr val="tx1"/>
                </a:solidFill>
                <a:latin typeface="Arial"/>
                <a:cs typeface="Arial"/>
              </a:rPr>
              <a:t> </a:t>
            </a:r>
            <a:r>
              <a:rPr lang="en-US" sz="2100" spc="-5" dirty="0" err="1">
                <a:solidFill>
                  <a:schemeClr val="tx1"/>
                </a:solidFill>
                <a:latin typeface="Arial"/>
                <a:cs typeface="Arial"/>
              </a:rPr>
              <a:t>ẩn</a:t>
            </a:r>
            <a:r>
              <a:rPr lang="en-US" sz="2100" spc="-5" dirty="0">
                <a:solidFill>
                  <a:schemeClr val="tx1"/>
                </a:solidFill>
                <a:latin typeface="Arial"/>
                <a:cs typeface="Arial"/>
              </a:rPr>
              <a:t>.</a:t>
            </a:r>
          </a:p>
          <a:p>
            <a:pPr marL="469900" marR="5080" indent="-457200">
              <a:spcBef>
                <a:spcPts val="790"/>
              </a:spcBef>
              <a:buFont typeface="Wingdings" panose="05000000000000000000" pitchFamily="2" charset="2"/>
              <a:buChar char="§"/>
            </a:pPr>
            <a:endParaRPr lang="vi-VN" sz="2100" dirty="0">
              <a:solidFill>
                <a:schemeClr val="tx1"/>
              </a:solidFill>
              <a:latin typeface="Arial"/>
              <a:cs typeface="Arial"/>
            </a:endParaRPr>
          </a:p>
          <a:p>
            <a:pPr marL="1409700" marR="5080">
              <a:lnSpc>
                <a:spcPct val="100000"/>
              </a:lnSpc>
              <a:spcBef>
                <a:spcPts val="800"/>
              </a:spcBef>
            </a:pPr>
            <a:endParaRPr lang="vi-VN" sz="2100" dirty="0">
              <a:solidFill>
                <a:schemeClr val="tx1"/>
              </a:solidFill>
              <a:latin typeface="+mj-lt"/>
            </a:endParaRPr>
          </a:p>
          <a:p>
            <a:pPr marL="12700">
              <a:spcBef>
                <a:spcPts val="800"/>
              </a:spcBef>
            </a:pPr>
            <a:endParaRPr lang="vi-VN" sz="2100" dirty="0">
              <a:solidFill>
                <a:schemeClr val="tx1"/>
              </a:solidFill>
              <a:latin typeface="+mj-lt"/>
              <a:cs typeface="Arial"/>
            </a:endParaRPr>
          </a:p>
          <a:p>
            <a:pPr marL="355600" indent="-342900">
              <a:spcBef>
                <a:spcPts val="800"/>
              </a:spcBef>
              <a:buFont typeface="Wingdings" panose="05000000000000000000" pitchFamily="2" charset="2"/>
              <a:buChar char="§"/>
            </a:pPr>
            <a:endParaRPr lang="en-US" sz="2100" dirty="0">
              <a:solidFill>
                <a:schemeClr val="tx1"/>
              </a:solidFill>
              <a:latin typeface="+mj-lt"/>
              <a:cs typeface="Arial"/>
            </a:endParaRPr>
          </a:p>
        </p:txBody>
      </p:sp>
    </p:spTree>
    <p:extLst>
      <p:ext uri="{BB962C8B-B14F-4D97-AF65-F5344CB8AC3E}">
        <p14:creationId xmlns:p14="http://schemas.microsoft.com/office/powerpoint/2010/main" val="33502076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aa-ET" sz="2800" dirty="0">
              <a:latin typeface="+mj-lt"/>
            </a:endParaRPr>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3299791" y="1285875"/>
            <a:ext cx="8054009" cy="4692650"/>
          </a:xfrm>
        </p:spPr>
        <p:txBody>
          <a:bodyPr>
            <a:noAutofit/>
          </a:bodyPr>
          <a:lstStyle/>
          <a:p>
            <a:pPr marL="12700" marR="421640">
              <a:spcBef>
                <a:spcPts val="100"/>
              </a:spcBef>
            </a:pPr>
            <a:r>
              <a:rPr lang="en-US" sz="2100" b="1" spc="-5" dirty="0">
                <a:solidFill>
                  <a:schemeClr val="tx1"/>
                </a:solidFill>
                <a:latin typeface="+mj-lt"/>
                <a:cs typeface="Times New Roman"/>
              </a:rPr>
              <a:t>CMM: </a:t>
            </a:r>
            <a:r>
              <a:rPr lang="en-US" sz="2100" b="1" dirty="0">
                <a:solidFill>
                  <a:schemeClr val="tx1"/>
                </a:solidFill>
                <a:latin typeface="+mj-lt"/>
                <a:cs typeface="Times New Roman"/>
              </a:rPr>
              <a:t>level</a:t>
            </a:r>
            <a:r>
              <a:rPr lang="en-US" sz="2100" b="1" spc="-95" dirty="0">
                <a:solidFill>
                  <a:schemeClr val="tx1"/>
                </a:solidFill>
                <a:latin typeface="+mj-lt"/>
                <a:cs typeface="Times New Roman"/>
              </a:rPr>
              <a:t> 4</a:t>
            </a:r>
            <a:endParaRPr lang="en-US" sz="2100" b="1" dirty="0">
              <a:solidFill>
                <a:schemeClr val="tx1"/>
              </a:solidFill>
              <a:latin typeface="+mj-lt"/>
              <a:cs typeface="Times New Roman"/>
            </a:endParaRPr>
          </a:p>
          <a:p>
            <a:pPr marL="469900" indent="-457200">
              <a:spcBef>
                <a:spcPts val="100"/>
              </a:spcBef>
              <a:buFont typeface="Wingdings" panose="05000000000000000000" pitchFamily="2" charset="2"/>
              <a:buChar char="§"/>
            </a:pPr>
            <a:r>
              <a:rPr lang="vi-VN" sz="2100" spc="-5" dirty="0">
                <a:solidFill>
                  <a:schemeClr val="tx1"/>
                </a:solidFill>
                <a:latin typeface="Arial"/>
                <a:cs typeface="Arial"/>
              </a:rPr>
              <a:t>Mức </a:t>
            </a:r>
            <a:r>
              <a:rPr lang="vi-VN" sz="2100" dirty="0">
                <a:solidFill>
                  <a:schemeClr val="tx1"/>
                </a:solidFill>
                <a:latin typeface="Arial"/>
                <a:cs typeface="Arial"/>
              </a:rPr>
              <a:t>có </a:t>
            </a:r>
            <a:r>
              <a:rPr lang="vi-VN" sz="2100" spc="-5" dirty="0">
                <a:solidFill>
                  <a:schemeClr val="tx1"/>
                </a:solidFill>
                <a:latin typeface="Arial"/>
                <a:cs typeface="Arial"/>
              </a:rPr>
              <a:t>được </a:t>
            </a:r>
            <a:r>
              <a:rPr lang="en-US" sz="2100" spc="-5" dirty="0" err="1">
                <a:solidFill>
                  <a:schemeClr val="tx1"/>
                </a:solidFill>
                <a:latin typeface="Arial"/>
                <a:cs typeface="Arial"/>
              </a:rPr>
              <a:t>quản</a:t>
            </a:r>
            <a:r>
              <a:rPr lang="en-US" sz="2100" spc="-5" dirty="0">
                <a:solidFill>
                  <a:schemeClr val="tx1"/>
                </a:solidFill>
                <a:latin typeface="Arial"/>
                <a:cs typeface="Arial"/>
              </a:rPr>
              <a:t> </a:t>
            </a:r>
            <a:r>
              <a:rPr lang="en-US" sz="2100" spc="-5" dirty="0" err="1">
                <a:solidFill>
                  <a:schemeClr val="tx1"/>
                </a:solidFill>
                <a:latin typeface="Arial"/>
                <a:cs typeface="Arial"/>
              </a:rPr>
              <a:t>lý</a:t>
            </a:r>
            <a:r>
              <a:rPr lang="en-US" sz="2100" spc="-5" dirty="0">
                <a:solidFill>
                  <a:schemeClr val="tx1"/>
                </a:solidFill>
                <a:latin typeface="Arial"/>
                <a:cs typeface="Arial"/>
              </a:rPr>
              <a:t> </a:t>
            </a:r>
            <a:r>
              <a:rPr lang="en-US" sz="2100" spc="-5" dirty="0" err="1">
                <a:solidFill>
                  <a:schemeClr val="tx1"/>
                </a:solidFill>
                <a:latin typeface="Arial"/>
                <a:cs typeface="Arial"/>
              </a:rPr>
              <a:t>và</a:t>
            </a:r>
            <a:r>
              <a:rPr lang="en-US" sz="2100" spc="-5" dirty="0">
                <a:solidFill>
                  <a:schemeClr val="tx1"/>
                </a:solidFill>
                <a:latin typeface="Arial"/>
                <a:cs typeface="Arial"/>
              </a:rPr>
              <a:t> </a:t>
            </a:r>
            <a:r>
              <a:rPr lang="en-US" sz="2100" spc="-5" dirty="0" err="1">
                <a:solidFill>
                  <a:schemeClr val="tx1"/>
                </a:solidFill>
                <a:latin typeface="Arial"/>
                <a:cs typeface="Arial"/>
              </a:rPr>
              <a:t>đánh</a:t>
            </a:r>
            <a:r>
              <a:rPr lang="en-US" sz="2100" spc="-5" dirty="0">
                <a:solidFill>
                  <a:schemeClr val="tx1"/>
                </a:solidFill>
                <a:latin typeface="Arial"/>
                <a:cs typeface="Arial"/>
              </a:rPr>
              <a:t> </a:t>
            </a:r>
            <a:r>
              <a:rPr lang="en-US" sz="2100" spc="-5" dirty="0" err="1">
                <a:solidFill>
                  <a:schemeClr val="tx1"/>
                </a:solidFill>
                <a:latin typeface="Arial"/>
                <a:cs typeface="Arial"/>
              </a:rPr>
              <a:t>giá</a:t>
            </a:r>
            <a:r>
              <a:rPr lang="en-US" sz="2100" spc="-5" dirty="0">
                <a:solidFill>
                  <a:schemeClr val="tx1"/>
                </a:solidFill>
                <a:latin typeface="Arial"/>
                <a:cs typeface="Arial"/>
              </a:rPr>
              <a:t> </a:t>
            </a:r>
            <a:r>
              <a:rPr lang="en-US" sz="2100" spc="-5" dirty="0" err="1">
                <a:solidFill>
                  <a:schemeClr val="tx1"/>
                </a:solidFill>
                <a:latin typeface="Arial"/>
                <a:cs typeface="Arial"/>
              </a:rPr>
              <a:t>được</a:t>
            </a:r>
            <a:r>
              <a:rPr lang="en-US" sz="2100" spc="-5" dirty="0">
                <a:solidFill>
                  <a:schemeClr val="tx1"/>
                </a:solidFill>
                <a:latin typeface="Arial"/>
                <a:cs typeface="Arial"/>
              </a:rPr>
              <a:t> </a:t>
            </a:r>
            <a:r>
              <a:rPr lang="en-US" sz="2100" spc="-5" dirty="0" err="1">
                <a:solidFill>
                  <a:schemeClr val="tx1"/>
                </a:solidFill>
                <a:latin typeface="Arial"/>
                <a:cs typeface="Arial"/>
              </a:rPr>
              <a:t>hiệu</a:t>
            </a:r>
            <a:r>
              <a:rPr lang="en-US" sz="2100" spc="-5" dirty="0">
                <a:solidFill>
                  <a:schemeClr val="tx1"/>
                </a:solidFill>
                <a:latin typeface="Arial"/>
                <a:cs typeface="Arial"/>
              </a:rPr>
              <a:t> </a:t>
            </a:r>
            <a:r>
              <a:rPr lang="en-US" sz="2100" spc="-5" dirty="0" err="1">
                <a:solidFill>
                  <a:schemeClr val="tx1"/>
                </a:solidFill>
                <a:latin typeface="Arial"/>
                <a:cs typeface="Arial"/>
              </a:rPr>
              <a:t>quả</a:t>
            </a:r>
            <a:r>
              <a:rPr lang="en-US" sz="2100" spc="-5" dirty="0">
                <a:solidFill>
                  <a:schemeClr val="tx1"/>
                </a:solidFill>
                <a:latin typeface="Arial"/>
                <a:cs typeface="Arial"/>
              </a:rPr>
              <a:t> </a:t>
            </a:r>
            <a:r>
              <a:rPr lang="en-US" sz="2100" spc="-5" dirty="0" err="1">
                <a:solidFill>
                  <a:schemeClr val="tx1"/>
                </a:solidFill>
                <a:latin typeface="Arial"/>
                <a:cs typeface="Arial"/>
              </a:rPr>
              <a:t>từng</a:t>
            </a:r>
            <a:r>
              <a:rPr lang="en-US" sz="2100" spc="-5" dirty="0">
                <a:solidFill>
                  <a:schemeClr val="tx1"/>
                </a:solidFill>
                <a:latin typeface="Arial"/>
                <a:cs typeface="Arial"/>
              </a:rPr>
              <a:t> </a:t>
            </a:r>
            <a:r>
              <a:rPr lang="en-US" sz="2100" spc="-5" dirty="0" err="1">
                <a:solidFill>
                  <a:schemeClr val="tx1"/>
                </a:solidFill>
                <a:latin typeface="Arial"/>
                <a:cs typeface="Arial"/>
              </a:rPr>
              <a:t>khâu</a:t>
            </a:r>
            <a:r>
              <a:rPr lang="en-US" sz="2100" spc="-5" dirty="0">
                <a:solidFill>
                  <a:schemeClr val="tx1"/>
                </a:solidFill>
                <a:latin typeface="Arial"/>
                <a:cs typeface="Arial"/>
              </a:rPr>
              <a:t>.</a:t>
            </a:r>
          </a:p>
          <a:p>
            <a:pPr marL="469900" indent="-457200">
              <a:spcBef>
                <a:spcPts val="100"/>
              </a:spcBef>
              <a:buFont typeface="Wingdings" panose="05000000000000000000" pitchFamily="2" charset="2"/>
              <a:buChar char="§"/>
            </a:pPr>
            <a:r>
              <a:rPr lang="vi-VN" sz="2100" dirty="0">
                <a:solidFill>
                  <a:schemeClr val="tx1"/>
                </a:solidFill>
                <a:latin typeface="Arial"/>
                <a:cs typeface="Arial"/>
              </a:rPr>
              <a:t>Chất lượng và quy trình sản xuất luôn được  giám sát</a:t>
            </a:r>
            <a:r>
              <a:rPr lang="en-US" sz="2100" dirty="0">
                <a:solidFill>
                  <a:schemeClr val="tx1"/>
                </a:solidFill>
                <a:latin typeface="Arial"/>
                <a:cs typeface="Arial"/>
              </a:rPr>
              <a:t>.</a:t>
            </a:r>
          </a:p>
          <a:p>
            <a:pPr marL="469900" indent="-457200">
              <a:spcBef>
                <a:spcPts val="100"/>
              </a:spcBef>
              <a:buFont typeface="Wingdings" panose="05000000000000000000" pitchFamily="2" charset="2"/>
              <a:buChar char="§"/>
            </a:pPr>
            <a:r>
              <a:rPr lang="vi-VN" sz="2100" dirty="0">
                <a:solidFill>
                  <a:schemeClr val="tx1"/>
                </a:solidFill>
                <a:latin typeface="Arial"/>
                <a:cs typeface="Arial"/>
              </a:rPr>
              <a:t>Việc điều chỉnh chất lượng sản phẩm theo kết  quả thống kê cũng được thực hiện</a:t>
            </a:r>
            <a:r>
              <a:rPr lang="en-US" sz="2100" dirty="0">
                <a:solidFill>
                  <a:schemeClr val="tx1"/>
                </a:solidFill>
                <a:latin typeface="Arial"/>
                <a:cs typeface="Arial"/>
              </a:rPr>
              <a:t>.</a:t>
            </a:r>
            <a:endParaRPr lang="vi-VN" sz="2100" dirty="0">
              <a:solidFill>
                <a:schemeClr val="tx1"/>
              </a:solidFill>
              <a:latin typeface="Arial"/>
              <a:cs typeface="Arial"/>
            </a:endParaRPr>
          </a:p>
          <a:p>
            <a:pPr marL="12700">
              <a:spcBef>
                <a:spcPts val="800"/>
              </a:spcBef>
            </a:pPr>
            <a:endParaRPr lang="vi-VN" sz="2100" dirty="0">
              <a:solidFill>
                <a:schemeClr val="tx1"/>
              </a:solidFill>
              <a:latin typeface="+mj-lt"/>
              <a:cs typeface="Arial"/>
            </a:endParaRPr>
          </a:p>
          <a:p>
            <a:pPr marL="355600" indent="-342900">
              <a:spcBef>
                <a:spcPts val="800"/>
              </a:spcBef>
              <a:buFont typeface="Wingdings" panose="05000000000000000000" pitchFamily="2" charset="2"/>
              <a:buChar char="§"/>
            </a:pPr>
            <a:endParaRPr lang="en-US" sz="2100" dirty="0">
              <a:solidFill>
                <a:schemeClr val="tx1"/>
              </a:solidFill>
              <a:latin typeface="+mj-lt"/>
              <a:cs typeface="Arial"/>
            </a:endParaRPr>
          </a:p>
        </p:txBody>
      </p:sp>
    </p:spTree>
    <p:extLst>
      <p:ext uri="{BB962C8B-B14F-4D97-AF65-F5344CB8AC3E}">
        <p14:creationId xmlns:p14="http://schemas.microsoft.com/office/powerpoint/2010/main" val="16513878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fontScale="90000"/>
          </a:bodyPr>
          <a:lstStyle/>
          <a:p>
            <a:r>
              <a:rPr lang="vi-VN" sz="2800" dirty="0">
                <a:latin typeface="+mj-lt"/>
              </a:rPr>
              <a:t>Mô hình năng lực trưởng thành – Capability Maturity Model</a:t>
            </a:r>
            <a:endParaRPr lang="aa-ET" sz="2800" dirty="0">
              <a:latin typeface="+mj-lt"/>
            </a:endParaRPr>
          </a:p>
        </p:txBody>
      </p:sp>
      <p:sp>
        <p:nvSpPr>
          <p:cNvPr id="4" name="Content Placeholder 2">
            <a:extLst>
              <a:ext uri="{FF2B5EF4-FFF2-40B4-BE49-F238E27FC236}">
                <a16:creationId xmlns:a16="http://schemas.microsoft.com/office/drawing/2014/main" id="{326440B8-E3D1-48EB-9B02-5C299DAFC244}"/>
              </a:ext>
            </a:extLst>
          </p:cNvPr>
          <p:cNvSpPr>
            <a:spLocks noGrp="1"/>
          </p:cNvSpPr>
          <p:nvPr>
            <p:ph sz="quarter" idx="10"/>
          </p:nvPr>
        </p:nvSpPr>
        <p:spPr>
          <a:xfrm>
            <a:off x="2663687" y="1285875"/>
            <a:ext cx="8690113" cy="4692650"/>
          </a:xfrm>
        </p:spPr>
        <p:txBody>
          <a:bodyPr>
            <a:noAutofit/>
          </a:bodyPr>
          <a:lstStyle/>
          <a:p>
            <a:pPr marL="12700" marR="421640">
              <a:spcBef>
                <a:spcPts val="100"/>
              </a:spcBef>
            </a:pPr>
            <a:r>
              <a:rPr lang="en-US" sz="2100" b="1" spc="-5" dirty="0">
                <a:solidFill>
                  <a:schemeClr val="tx1"/>
                </a:solidFill>
                <a:latin typeface="+mj-lt"/>
                <a:cs typeface="Times New Roman"/>
              </a:rPr>
              <a:t>CMM: </a:t>
            </a:r>
            <a:r>
              <a:rPr lang="en-US" sz="2100" b="1" dirty="0">
                <a:solidFill>
                  <a:schemeClr val="tx1"/>
                </a:solidFill>
                <a:latin typeface="+mj-lt"/>
                <a:cs typeface="Times New Roman"/>
              </a:rPr>
              <a:t>level</a:t>
            </a:r>
            <a:r>
              <a:rPr lang="en-US" sz="2100" b="1" spc="-95" dirty="0">
                <a:solidFill>
                  <a:schemeClr val="tx1"/>
                </a:solidFill>
                <a:latin typeface="+mj-lt"/>
                <a:cs typeface="Times New Roman"/>
              </a:rPr>
              <a:t> 5</a:t>
            </a:r>
            <a:endParaRPr lang="en-US" sz="2100" b="1" dirty="0">
              <a:solidFill>
                <a:schemeClr val="tx1"/>
              </a:solidFill>
              <a:latin typeface="+mj-lt"/>
              <a:cs typeface="Times New Roman"/>
            </a:endParaRPr>
          </a:p>
          <a:p>
            <a:pPr marL="342900" indent="-342900">
              <a:spcBef>
                <a:spcPts val="100"/>
              </a:spcBef>
              <a:buFont typeface="Wingdings" panose="05000000000000000000" pitchFamily="2" charset="2"/>
              <a:buChar char="§"/>
            </a:pPr>
            <a:r>
              <a:rPr lang="vi-VN" sz="2100" spc="-5" dirty="0">
                <a:solidFill>
                  <a:schemeClr val="tx1"/>
                </a:solidFill>
                <a:latin typeface="Arial"/>
                <a:cs typeface="Arial"/>
              </a:rPr>
              <a:t>Mức </a:t>
            </a:r>
            <a:r>
              <a:rPr lang="vi-VN" sz="2100" dirty="0">
                <a:solidFill>
                  <a:schemeClr val="tx1"/>
                </a:solidFill>
                <a:latin typeface="Arial"/>
                <a:cs typeface="Arial"/>
              </a:rPr>
              <a:t>có </a:t>
            </a:r>
            <a:r>
              <a:rPr lang="en-US" sz="2100" spc="-5" dirty="0" err="1">
                <a:solidFill>
                  <a:schemeClr val="tx1"/>
                </a:solidFill>
                <a:latin typeface="Arial"/>
                <a:cs typeface="Arial"/>
              </a:rPr>
              <a:t>tối</a:t>
            </a:r>
            <a:r>
              <a:rPr lang="en-US" sz="2100" spc="-5" dirty="0">
                <a:solidFill>
                  <a:schemeClr val="tx1"/>
                </a:solidFill>
                <a:latin typeface="Arial"/>
                <a:cs typeface="Arial"/>
              </a:rPr>
              <a:t> </a:t>
            </a:r>
            <a:r>
              <a:rPr lang="en-US" sz="2100" spc="-5" dirty="0" err="1">
                <a:solidFill>
                  <a:schemeClr val="tx1"/>
                </a:solidFill>
                <a:latin typeface="Arial"/>
                <a:cs typeface="Arial"/>
              </a:rPr>
              <a:t>ưu</a:t>
            </a:r>
            <a:r>
              <a:rPr lang="en-US" sz="2100" spc="-5" dirty="0">
                <a:solidFill>
                  <a:schemeClr val="tx1"/>
                </a:solidFill>
                <a:latin typeface="Arial"/>
                <a:cs typeface="Arial"/>
              </a:rPr>
              <a:t> </a:t>
            </a:r>
            <a:r>
              <a:rPr lang="en-US" sz="2100" spc="-5" dirty="0" err="1">
                <a:solidFill>
                  <a:schemeClr val="tx1"/>
                </a:solidFill>
                <a:latin typeface="Arial"/>
                <a:cs typeface="Arial"/>
              </a:rPr>
              <a:t>hóa</a:t>
            </a:r>
            <a:r>
              <a:rPr lang="en-US" sz="2100" spc="-5" dirty="0">
                <a:solidFill>
                  <a:schemeClr val="tx1"/>
                </a:solidFill>
                <a:latin typeface="Arial"/>
                <a:cs typeface="Arial"/>
              </a:rPr>
              <a:t>.</a:t>
            </a:r>
          </a:p>
          <a:p>
            <a:pPr marL="355600" marR="34925" indent="-342900">
              <a:spcBef>
                <a:spcPts val="100"/>
              </a:spcBef>
              <a:buFont typeface="Wingdings" panose="05000000000000000000" pitchFamily="2" charset="2"/>
              <a:buChar char="§"/>
            </a:pPr>
            <a:r>
              <a:rPr lang="vi-VN" sz="2100" spc="-5" dirty="0">
                <a:solidFill>
                  <a:schemeClr val="tx1"/>
                </a:solidFill>
                <a:latin typeface="Arial"/>
                <a:cs typeface="Arial"/>
              </a:rPr>
              <a:t>Không ngừng </a:t>
            </a:r>
            <a:r>
              <a:rPr lang="vi-VN" sz="2100" dirty="0">
                <a:solidFill>
                  <a:schemeClr val="tx1"/>
                </a:solidFill>
                <a:latin typeface="Arial"/>
                <a:cs typeface="Arial"/>
              </a:rPr>
              <a:t>cải </a:t>
            </a:r>
            <a:r>
              <a:rPr lang="vi-VN" sz="2100" spc="-5" dirty="0">
                <a:solidFill>
                  <a:schemeClr val="tx1"/>
                </a:solidFill>
                <a:latin typeface="Arial"/>
                <a:cs typeface="Arial"/>
              </a:rPr>
              <a:t>thiện: </a:t>
            </a:r>
            <a:r>
              <a:rPr lang="vi-VN" sz="2100" dirty="0">
                <a:solidFill>
                  <a:schemeClr val="tx1"/>
                </a:solidFill>
                <a:latin typeface="Arial"/>
                <a:cs typeface="Arial"/>
              </a:rPr>
              <a:t>chất </a:t>
            </a:r>
            <a:r>
              <a:rPr lang="vi-VN" sz="2100" spc="-5" dirty="0">
                <a:solidFill>
                  <a:schemeClr val="tx1"/>
                </a:solidFill>
                <a:latin typeface="Arial"/>
                <a:cs typeface="Arial"/>
              </a:rPr>
              <a:t>lượng </a:t>
            </a:r>
            <a:r>
              <a:rPr lang="vi-VN" sz="2100" dirty="0">
                <a:solidFill>
                  <a:schemeClr val="tx1"/>
                </a:solidFill>
                <a:latin typeface="Arial"/>
                <a:cs typeface="Arial"/>
              </a:rPr>
              <a:t>sản </a:t>
            </a:r>
            <a:r>
              <a:rPr lang="vi-VN" sz="2100" spc="-5" dirty="0">
                <a:solidFill>
                  <a:schemeClr val="tx1"/>
                </a:solidFill>
                <a:latin typeface="Arial"/>
                <a:cs typeface="Arial"/>
              </a:rPr>
              <a:t>phẩm  </a:t>
            </a:r>
            <a:r>
              <a:rPr lang="vi-VN" sz="2100" dirty="0">
                <a:solidFill>
                  <a:schemeClr val="tx1"/>
                </a:solidFill>
                <a:latin typeface="Arial"/>
                <a:cs typeface="Arial"/>
              </a:rPr>
              <a:t>theo thống kê và </a:t>
            </a:r>
            <a:r>
              <a:rPr lang="vi-VN" sz="2100" spc="-5" dirty="0">
                <a:solidFill>
                  <a:schemeClr val="tx1"/>
                </a:solidFill>
                <a:latin typeface="Arial"/>
                <a:cs typeface="Arial"/>
              </a:rPr>
              <a:t>điều khiển quy </a:t>
            </a:r>
            <a:r>
              <a:rPr lang="vi-VN" sz="2100" dirty="0">
                <a:solidFill>
                  <a:schemeClr val="tx1"/>
                </a:solidFill>
                <a:latin typeface="Arial"/>
                <a:cs typeface="Arial"/>
              </a:rPr>
              <a:t>trình </a:t>
            </a:r>
            <a:r>
              <a:rPr lang="vi-VN" sz="2100" spc="-5" dirty="0">
                <a:solidFill>
                  <a:schemeClr val="tx1"/>
                </a:solidFill>
                <a:latin typeface="Arial"/>
                <a:cs typeface="Arial"/>
              </a:rPr>
              <a:t>phát</a:t>
            </a:r>
            <a:r>
              <a:rPr lang="vi-VN" sz="2100" spc="-40" dirty="0">
                <a:solidFill>
                  <a:schemeClr val="tx1"/>
                </a:solidFill>
                <a:latin typeface="Arial"/>
                <a:cs typeface="Arial"/>
              </a:rPr>
              <a:t> </a:t>
            </a:r>
            <a:r>
              <a:rPr lang="vi-VN" sz="2100" spc="-5" dirty="0">
                <a:solidFill>
                  <a:schemeClr val="tx1"/>
                </a:solidFill>
                <a:latin typeface="Arial"/>
                <a:cs typeface="Arial"/>
              </a:rPr>
              <a:t>triển</a:t>
            </a:r>
            <a:r>
              <a:rPr lang="en-US" sz="2100" spc="-5" dirty="0">
                <a:solidFill>
                  <a:schemeClr val="tx1"/>
                </a:solidFill>
                <a:latin typeface="Arial"/>
                <a:cs typeface="Arial"/>
              </a:rPr>
              <a:t>.</a:t>
            </a:r>
            <a:endParaRPr lang="vi-VN" sz="2100" dirty="0">
              <a:solidFill>
                <a:schemeClr val="tx1"/>
              </a:solidFill>
              <a:latin typeface="Arial"/>
              <a:cs typeface="Arial"/>
            </a:endParaRPr>
          </a:p>
          <a:p>
            <a:pPr marL="355600" marR="5080" indent="-342900">
              <a:spcBef>
                <a:spcPts val="800"/>
              </a:spcBef>
              <a:buFont typeface="Wingdings" panose="05000000000000000000" pitchFamily="2" charset="2"/>
              <a:buChar char="§"/>
            </a:pPr>
            <a:r>
              <a:rPr lang="vi-VN" sz="2100" spc="-5" dirty="0">
                <a:solidFill>
                  <a:schemeClr val="tx1"/>
                </a:solidFill>
                <a:latin typeface="Arial"/>
                <a:cs typeface="Arial"/>
              </a:rPr>
              <a:t>Ghi nhận phản hồi </a:t>
            </a:r>
            <a:r>
              <a:rPr lang="vi-VN" sz="2100" dirty="0">
                <a:solidFill>
                  <a:schemeClr val="tx1"/>
                </a:solidFill>
                <a:latin typeface="Arial"/>
                <a:cs typeface="Arial"/>
              </a:rPr>
              <a:t>và kinh </a:t>
            </a:r>
            <a:r>
              <a:rPr lang="vi-VN" sz="2100" spc="-5" dirty="0">
                <a:solidFill>
                  <a:schemeClr val="tx1"/>
                </a:solidFill>
                <a:latin typeface="Arial"/>
                <a:cs typeface="Arial"/>
              </a:rPr>
              <a:t>nghiệm </a:t>
            </a:r>
            <a:r>
              <a:rPr lang="vi-VN" sz="2100" dirty="0">
                <a:solidFill>
                  <a:schemeClr val="tx1"/>
                </a:solidFill>
                <a:latin typeface="Arial"/>
                <a:cs typeface="Arial"/>
              </a:rPr>
              <a:t>có </a:t>
            </a:r>
            <a:r>
              <a:rPr lang="vi-VN" sz="2100" spc="-5" dirty="0">
                <a:solidFill>
                  <a:schemeClr val="tx1"/>
                </a:solidFill>
                <a:latin typeface="Arial"/>
                <a:cs typeface="Arial"/>
              </a:rPr>
              <a:t>đ</a:t>
            </a:r>
            <a:r>
              <a:rPr lang="en-US" sz="2100" spc="-5" dirty="0" err="1">
                <a:solidFill>
                  <a:schemeClr val="tx1"/>
                </a:solidFill>
                <a:latin typeface="Arial"/>
                <a:cs typeface="Arial"/>
              </a:rPr>
              <a:t>ược</a:t>
            </a:r>
            <a:r>
              <a:rPr lang="vi-VN" sz="2100" spc="-5" dirty="0">
                <a:solidFill>
                  <a:schemeClr val="tx1"/>
                </a:solidFill>
                <a:latin typeface="Arial"/>
                <a:cs typeface="Arial"/>
              </a:rPr>
              <a:t> sau mỗi </a:t>
            </a:r>
            <a:r>
              <a:rPr lang="vi-VN" sz="2100" dirty="0">
                <a:solidFill>
                  <a:schemeClr val="tx1"/>
                </a:solidFill>
                <a:latin typeface="Arial"/>
                <a:cs typeface="Arial"/>
              </a:rPr>
              <a:t>sản </a:t>
            </a:r>
            <a:r>
              <a:rPr lang="vi-VN" sz="2100" spc="-5" dirty="0">
                <a:solidFill>
                  <a:schemeClr val="tx1"/>
                </a:solidFill>
                <a:latin typeface="Arial"/>
                <a:cs typeface="Arial"/>
              </a:rPr>
              <a:t>phẩn để cải tiến </a:t>
            </a:r>
            <a:r>
              <a:rPr lang="vi-VN" sz="2100" dirty="0">
                <a:solidFill>
                  <a:schemeClr val="tx1"/>
                </a:solidFill>
                <a:latin typeface="Arial"/>
                <a:cs typeface="Arial"/>
              </a:rPr>
              <a:t>các sản </a:t>
            </a:r>
            <a:r>
              <a:rPr lang="vi-VN" sz="2100" spc="-5" dirty="0">
                <a:solidFill>
                  <a:schemeClr val="tx1"/>
                </a:solidFill>
                <a:latin typeface="Arial"/>
                <a:cs typeface="Arial"/>
              </a:rPr>
              <a:t>phẩm tiếp theo</a:t>
            </a:r>
            <a:r>
              <a:rPr lang="en-US" sz="2100" spc="-5" dirty="0">
                <a:solidFill>
                  <a:schemeClr val="tx1"/>
                </a:solidFill>
                <a:latin typeface="Arial"/>
                <a:cs typeface="Arial"/>
              </a:rPr>
              <a:t>.</a:t>
            </a:r>
          </a:p>
          <a:p>
            <a:pPr marL="342900" indent="-342900" algn="l">
              <a:buFont typeface="Wingdings" panose="05000000000000000000" pitchFamily="2" charset="2"/>
              <a:buChar char="§"/>
            </a:pPr>
            <a:r>
              <a:rPr lang="vi-VN" sz="2100" spc="-5" dirty="0">
                <a:solidFill>
                  <a:schemeClr val="tx1"/>
                </a:solidFill>
                <a:latin typeface="Arial"/>
                <a:cs typeface="Arial"/>
              </a:rPr>
              <a:t>Phát hiện và loại bỏ sớm nguyên nhân gây hư hỏng</a:t>
            </a:r>
            <a:r>
              <a:rPr lang="en-US" sz="2100" spc="-5" dirty="0">
                <a:solidFill>
                  <a:schemeClr val="tx1"/>
                </a:solidFill>
                <a:latin typeface="Arial"/>
                <a:cs typeface="Arial"/>
              </a:rPr>
              <a:t>.</a:t>
            </a:r>
            <a:endParaRPr lang="vi-VN" sz="2100" spc="-5" dirty="0">
              <a:solidFill>
                <a:schemeClr val="tx1"/>
              </a:solidFill>
              <a:latin typeface="Arial"/>
              <a:cs typeface="Arial"/>
            </a:endParaRPr>
          </a:p>
          <a:p>
            <a:pPr marL="342900" indent="-342900" algn="l">
              <a:buFont typeface="Wingdings" panose="05000000000000000000" pitchFamily="2" charset="2"/>
              <a:buChar char="§"/>
            </a:pPr>
            <a:r>
              <a:rPr lang="vi-VN" sz="2100" spc="-5" dirty="0">
                <a:solidFill>
                  <a:schemeClr val="tx1"/>
                </a:solidFill>
                <a:latin typeface="Arial"/>
                <a:cs typeface="Arial"/>
              </a:rPr>
              <a:t>Xác định và triển khai các công cụ mới cũng như cải tiến quy trình để đáp ứng nhu cầu và mục tiêu kinh doanh</a:t>
            </a:r>
            <a:r>
              <a:rPr lang="en-US" sz="2100" spc="-5" dirty="0">
                <a:solidFill>
                  <a:schemeClr val="tx1"/>
                </a:solidFill>
                <a:latin typeface="Arial"/>
                <a:cs typeface="Arial"/>
              </a:rPr>
              <a:t>.</a:t>
            </a:r>
            <a:endParaRPr lang="vi-VN" sz="2100" spc="-5" dirty="0">
              <a:solidFill>
                <a:schemeClr val="tx1"/>
              </a:solidFill>
              <a:latin typeface="Arial"/>
              <a:cs typeface="Arial"/>
            </a:endParaRPr>
          </a:p>
          <a:p>
            <a:pPr marL="355600" marR="5080" indent="-342900">
              <a:spcBef>
                <a:spcPts val="800"/>
              </a:spcBef>
              <a:buFont typeface="Wingdings" panose="05000000000000000000" pitchFamily="2" charset="2"/>
              <a:buChar char="§"/>
            </a:pPr>
            <a:endParaRPr lang="vi-VN" sz="2100" dirty="0">
              <a:solidFill>
                <a:schemeClr val="tx1"/>
              </a:solidFill>
              <a:latin typeface="Arial"/>
              <a:cs typeface="Arial"/>
            </a:endParaRPr>
          </a:p>
          <a:p>
            <a:pPr marL="469900" indent="-457200">
              <a:spcBef>
                <a:spcPts val="100"/>
              </a:spcBef>
              <a:buFont typeface="Wingdings" panose="05000000000000000000" pitchFamily="2" charset="2"/>
              <a:buChar char="§"/>
            </a:pPr>
            <a:endParaRPr lang="vi-VN" sz="2100" dirty="0">
              <a:solidFill>
                <a:schemeClr val="tx1"/>
              </a:solidFill>
              <a:latin typeface="Arial"/>
              <a:cs typeface="Arial"/>
            </a:endParaRPr>
          </a:p>
          <a:p>
            <a:pPr marL="12700">
              <a:spcBef>
                <a:spcPts val="800"/>
              </a:spcBef>
            </a:pPr>
            <a:endParaRPr lang="vi-VN" sz="2100" dirty="0">
              <a:solidFill>
                <a:schemeClr val="tx1"/>
              </a:solidFill>
              <a:latin typeface="+mj-lt"/>
              <a:cs typeface="Arial"/>
            </a:endParaRPr>
          </a:p>
          <a:p>
            <a:pPr marL="355600" indent="-342900">
              <a:spcBef>
                <a:spcPts val="800"/>
              </a:spcBef>
              <a:buFont typeface="Wingdings" panose="05000000000000000000" pitchFamily="2" charset="2"/>
              <a:buChar char="§"/>
            </a:pPr>
            <a:endParaRPr lang="en-US" sz="2100" dirty="0">
              <a:solidFill>
                <a:schemeClr val="tx1"/>
              </a:solidFill>
              <a:latin typeface="+mj-lt"/>
              <a:cs typeface="Arial"/>
            </a:endParaRPr>
          </a:p>
        </p:txBody>
      </p:sp>
    </p:spTree>
    <p:extLst>
      <p:ext uri="{BB962C8B-B14F-4D97-AF65-F5344CB8AC3E}">
        <p14:creationId xmlns:p14="http://schemas.microsoft.com/office/powerpoint/2010/main" val="38792421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lstStyle/>
          <a:p>
            <a:r>
              <a:rPr lang="en-US" dirty="0" err="1"/>
              <a:t>Tổng</a:t>
            </a:r>
            <a:r>
              <a:rPr lang="en-US" dirty="0"/>
              <a:t> </a:t>
            </a:r>
            <a:r>
              <a:rPr lang="en-US" dirty="0" err="1"/>
              <a:t>kết</a:t>
            </a:r>
            <a:r>
              <a:rPr lang="en-US" dirty="0"/>
              <a:t> </a:t>
            </a:r>
            <a:r>
              <a:rPr lang="en-US" dirty="0" err="1"/>
              <a:t>chương</a:t>
            </a:r>
            <a:r>
              <a:rPr lang="en-US" dirty="0"/>
              <a:t> 2</a:t>
            </a:r>
            <a:endParaRPr lang="aa-ET"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00400" y="1285875"/>
            <a:ext cx="8153400" cy="4692650"/>
          </a:xfrm>
        </p:spPr>
        <p:txBody>
          <a:bodyPr>
            <a:normAutofit/>
          </a:bodyPr>
          <a:lstStyle/>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khái</a:t>
            </a:r>
            <a:r>
              <a:rPr lang="en-US" sz="2000" dirty="0">
                <a:latin typeface="+mj-lt"/>
                <a:cs typeface="Arial" panose="020B0604020202020204" pitchFamily="34" charset="0"/>
              </a:rPr>
              <a:t> </a:t>
            </a:r>
            <a:r>
              <a:rPr lang="en-US" sz="2000" dirty="0" err="1">
                <a:latin typeface="+mj-lt"/>
                <a:cs typeface="Arial" panose="020B0604020202020204" pitchFamily="34" charset="0"/>
              </a:rPr>
              <a:t>niệm</a:t>
            </a:r>
            <a:r>
              <a:rPr lang="en-US" sz="2000" dirty="0">
                <a:latin typeface="+mj-lt"/>
                <a:cs typeface="Arial" panose="020B0604020202020204" pitchFamily="34" charset="0"/>
              </a:rPr>
              <a:t> </a:t>
            </a:r>
            <a:r>
              <a:rPr lang="en-US" sz="2000" dirty="0" err="1">
                <a:latin typeface="+mj-lt"/>
                <a:cs typeface="Arial" panose="020B0604020202020204" pitchFamily="34" charset="0"/>
              </a:rPr>
              <a:t>về</a:t>
            </a:r>
            <a:r>
              <a:rPr lang="en-US" sz="2000" dirty="0">
                <a:latin typeface="+mj-lt"/>
                <a:cs typeface="Arial" panose="020B0604020202020204" pitchFamily="34" charset="0"/>
              </a:rPr>
              <a:t> </a:t>
            </a:r>
            <a:r>
              <a:rPr lang="en-US" sz="2000" dirty="0" err="1">
                <a:latin typeface="+mj-lt"/>
                <a:cs typeface="Arial" panose="020B0604020202020204" pitchFamily="34" charset="0"/>
              </a:rPr>
              <a:t>tiến</a:t>
            </a:r>
            <a:r>
              <a:rPr lang="en-US" sz="2000" dirty="0">
                <a:latin typeface="+mj-lt"/>
                <a:cs typeface="Arial" panose="020B0604020202020204" pitchFamily="34" charset="0"/>
              </a:rPr>
              <a:t> </a:t>
            </a:r>
            <a:r>
              <a:rPr lang="en-US" sz="2000" dirty="0" err="1">
                <a:latin typeface="+mj-lt"/>
                <a:cs typeface="Arial" panose="020B0604020202020204" pitchFamily="34" charset="0"/>
              </a:rPr>
              <a:t>trình</a:t>
            </a:r>
            <a:r>
              <a:rPr lang="en-US" sz="2000" dirty="0">
                <a:latin typeface="+mj-lt"/>
                <a:cs typeface="Arial" panose="020B0604020202020204" pitchFamily="34" charset="0"/>
              </a:rPr>
              <a:t> </a:t>
            </a:r>
            <a:r>
              <a:rPr lang="en-US" sz="2000" dirty="0" err="1">
                <a:latin typeface="+mj-lt"/>
                <a:cs typeface="Arial" panose="020B0604020202020204" pitchFamily="34" charset="0"/>
              </a:rPr>
              <a:t>phần</a:t>
            </a:r>
            <a:r>
              <a:rPr lang="en-US" sz="2000" dirty="0">
                <a:latin typeface="+mj-lt"/>
                <a:cs typeface="Arial" panose="020B0604020202020204" pitchFamily="34" charset="0"/>
              </a:rPr>
              <a:t> </a:t>
            </a:r>
            <a:r>
              <a:rPr lang="en-US" sz="2000" dirty="0" err="1">
                <a:latin typeface="+mj-lt"/>
                <a:cs typeface="Arial" panose="020B0604020202020204" pitchFamily="34" charset="0"/>
              </a:rPr>
              <a:t>mềm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en-US" sz="2000" dirty="0" err="1">
                <a:latin typeface="+mj-lt"/>
                <a:cs typeface="Arial" panose="020B0604020202020204" pitchFamily="34" charset="0"/>
              </a:rPr>
              <a:t>Tiến</a:t>
            </a:r>
            <a:r>
              <a:rPr lang="en-US" sz="2000" dirty="0">
                <a:latin typeface="+mj-lt"/>
                <a:cs typeface="Arial" panose="020B0604020202020204" pitchFamily="34" charset="0"/>
              </a:rPr>
              <a:t> </a:t>
            </a:r>
            <a:r>
              <a:rPr lang="en-US" sz="2000" dirty="0" err="1">
                <a:latin typeface="+mj-lt"/>
                <a:cs typeface="Arial" panose="020B0604020202020204" pitchFamily="34" charset="0"/>
              </a:rPr>
              <a:t>trình</a:t>
            </a:r>
            <a:r>
              <a:rPr lang="en-US" sz="2000" dirty="0">
                <a:latin typeface="+mj-lt"/>
                <a:cs typeface="Arial" panose="020B0604020202020204" pitchFamily="34" charset="0"/>
              </a:rPr>
              <a:t> </a:t>
            </a:r>
            <a:r>
              <a:rPr lang="en-US" sz="2000" dirty="0" err="1">
                <a:latin typeface="+mj-lt"/>
                <a:cs typeface="Arial" panose="020B0604020202020204" pitchFamily="34" charset="0"/>
              </a:rPr>
              <a:t>hợp</a:t>
            </a:r>
            <a:r>
              <a:rPr lang="en-US" sz="2000" dirty="0">
                <a:latin typeface="+mj-lt"/>
                <a:cs typeface="Arial" panose="020B0604020202020204" pitchFamily="34" charset="0"/>
              </a:rPr>
              <a:t> </a:t>
            </a:r>
            <a:r>
              <a:rPr lang="en-US" sz="2000" dirty="0" err="1">
                <a:latin typeface="+mj-lt"/>
                <a:cs typeface="Arial" panose="020B0604020202020204" pitchFamily="34" charset="0"/>
              </a:rPr>
              <a:t>nhất</a:t>
            </a:r>
            <a:r>
              <a:rPr lang="en-US" sz="2000" dirty="0">
                <a:latin typeface="+mj-lt"/>
                <a:cs typeface="Arial" panose="020B0604020202020204" pitchFamily="34" charset="0"/>
              </a:rPr>
              <a:t> </a:t>
            </a:r>
            <a:r>
              <a:rPr lang="en-US" sz="2000" dirty="0" err="1">
                <a:latin typeface="+mj-lt"/>
                <a:cs typeface="Arial" panose="020B0604020202020204" pitchFamily="34" charset="0"/>
              </a:rPr>
              <a:t>và</a:t>
            </a:r>
            <a:r>
              <a:rPr lang="en-US" sz="2000" dirty="0">
                <a:latin typeface="+mj-lt"/>
                <a:cs typeface="Arial" panose="020B0604020202020204" pitchFamily="34" charset="0"/>
              </a:rPr>
              <a:t> </a:t>
            </a:r>
            <a:r>
              <a:rPr lang="en-US" sz="2000" dirty="0" err="1">
                <a:latin typeface="+mj-lt"/>
                <a:cs typeface="Arial" panose="020B0604020202020204" pitchFamily="34" charset="0"/>
              </a:rPr>
              <a:t>các</a:t>
            </a:r>
            <a:r>
              <a:rPr lang="en-US" sz="2000" dirty="0">
                <a:latin typeface="+mj-lt"/>
                <a:cs typeface="Arial" panose="020B0604020202020204" pitchFamily="34" charset="0"/>
              </a:rPr>
              <a:t> </a:t>
            </a:r>
            <a:r>
              <a:rPr lang="en-US" sz="2000" dirty="0" err="1">
                <a:latin typeface="+mj-lt"/>
                <a:cs typeface="Arial" panose="020B0604020202020204" pitchFamily="34" charset="0"/>
              </a:rPr>
              <a:t>đặc</a:t>
            </a:r>
            <a:r>
              <a:rPr lang="en-US" sz="2000" dirty="0">
                <a:latin typeface="+mj-lt"/>
                <a:cs typeface="Arial" panose="020B0604020202020204" pitchFamily="34" charset="0"/>
              </a:rPr>
              <a:t> </a:t>
            </a:r>
            <a:r>
              <a:rPr lang="en-US" sz="2000" dirty="0" err="1">
                <a:latin typeface="+mj-lt"/>
                <a:cs typeface="Arial" panose="020B0604020202020204" pitchFamily="34" charset="0"/>
              </a:rPr>
              <a:t>điểm</a:t>
            </a:r>
            <a:endParaRPr lang="en-US" sz="2000" dirty="0">
              <a:latin typeface="+mj-lt"/>
              <a:cs typeface="Arial" panose="020B0604020202020204" pitchFamily="34" charset="0"/>
            </a:endParaRPr>
          </a:p>
          <a:p>
            <a:pPr marL="403225" lvl="1" indent="-403225">
              <a:spcBef>
                <a:spcPts val="1200"/>
              </a:spcBef>
              <a:spcAft>
                <a:spcPts val="1200"/>
              </a:spcAft>
              <a:buFont typeface="Wingdings" panose="05000000000000000000" pitchFamily="2" charset="2"/>
              <a:buChar char="Ø"/>
              <a:tabLst>
                <a:tab pos="403225" algn="l"/>
              </a:tabLst>
            </a:pPr>
            <a:r>
              <a:rPr lang="vi-VN" sz="2000" dirty="0">
                <a:latin typeface="+mj-lt"/>
              </a:rPr>
              <a:t>Mô hình năng lực trưởng thành – Capability Maturity Model</a:t>
            </a: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vi-VN" sz="2000" dirty="0">
              <a:solidFill>
                <a:schemeClr val="tx1"/>
              </a:solidFill>
            </a:endParaRPr>
          </a:p>
        </p:txBody>
      </p:sp>
    </p:spTree>
    <p:extLst>
      <p:ext uri="{BB962C8B-B14F-4D97-AF65-F5344CB8AC3E}">
        <p14:creationId xmlns:p14="http://schemas.microsoft.com/office/powerpoint/2010/main" val="29830128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520350" y="1740087"/>
            <a:ext cx="9151300" cy="2181139"/>
          </a:xfrm>
        </p:spPr>
        <p:txBody>
          <a:bodyPr anchor="b">
            <a:normAutofit/>
          </a:bodyPr>
          <a:lstStyle/>
          <a:p>
            <a:r>
              <a:rPr lang="en-US" dirty="0" err="1"/>
              <a:t>Chương</a:t>
            </a:r>
            <a:r>
              <a:rPr lang="en-US" dirty="0"/>
              <a:t> 3: </a:t>
            </a:r>
            <a:r>
              <a:rPr lang="en-US" sz="4400" dirty="0" err="1"/>
              <a:t>Mô</a:t>
            </a:r>
            <a:r>
              <a:rPr lang="en-US" sz="4400" dirty="0"/>
              <a:t> </a:t>
            </a:r>
            <a:r>
              <a:rPr lang="en-US" sz="4400" dirty="0" err="1"/>
              <a:t>hình</a:t>
            </a:r>
            <a:r>
              <a:rPr lang="en-US" sz="4400" dirty="0"/>
              <a:t> </a:t>
            </a:r>
            <a:r>
              <a:rPr lang="en-US" sz="4400" dirty="0" err="1"/>
              <a:t>vòng</a:t>
            </a:r>
            <a:r>
              <a:rPr lang="en-US" sz="4400" dirty="0"/>
              <a:t> </a:t>
            </a:r>
            <a:r>
              <a:rPr lang="en-US" sz="4400" dirty="0" err="1"/>
              <a:t>đời</a:t>
            </a:r>
            <a:r>
              <a:rPr lang="en-US" sz="4400" dirty="0"/>
              <a:t> </a:t>
            </a:r>
            <a:r>
              <a:rPr lang="en-US" sz="4400" dirty="0" err="1"/>
              <a:t>phát</a:t>
            </a:r>
            <a:r>
              <a:rPr lang="en-US" sz="4400" dirty="0"/>
              <a:t> </a:t>
            </a:r>
            <a:r>
              <a:rPr lang="en-US" sz="4400" dirty="0" err="1"/>
              <a:t>triển</a:t>
            </a:r>
            <a:r>
              <a:rPr lang="en-US" sz="4400" dirty="0"/>
              <a:t> </a:t>
            </a:r>
            <a:r>
              <a:rPr lang="en-US" sz="4400" dirty="0" err="1"/>
              <a:t>phần</a:t>
            </a:r>
            <a:r>
              <a:rPr lang="en-US" sz="4400" dirty="0"/>
              <a:t> </a:t>
            </a:r>
            <a:r>
              <a:rPr lang="en-US" sz="4400" dirty="0" err="1"/>
              <a:t>mềm</a:t>
            </a:r>
            <a:endParaRPr lang="aa-ET" dirty="0"/>
          </a:p>
        </p:txBody>
      </p:sp>
    </p:spTree>
    <p:extLst>
      <p:ext uri="{BB962C8B-B14F-4D97-AF65-F5344CB8AC3E}">
        <p14:creationId xmlns:p14="http://schemas.microsoft.com/office/powerpoint/2010/main" val="3034059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3: </a:t>
            </a:r>
            <a:r>
              <a:rPr lang="en-US" sz="2800" dirty="0" err="1"/>
              <a:t>Mô</a:t>
            </a:r>
            <a:r>
              <a:rPr lang="en-US" sz="2800" dirty="0"/>
              <a:t> </a:t>
            </a:r>
            <a:r>
              <a:rPr lang="en-US" sz="2800" dirty="0" err="1"/>
              <a:t>hình</a:t>
            </a:r>
            <a:r>
              <a:rPr lang="en-US" sz="2800" dirty="0"/>
              <a:t> </a:t>
            </a:r>
            <a:r>
              <a:rPr lang="en-US" sz="2800" dirty="0" err="1"/>
              <a:t>vòng</a:t>
            </a:r>
            <a:r>
              <a:rPr lang="en-US" sz="2800" dirty="0"/>
              <a:t> </a:t>
            </a:r>
            <a:r>
              <a:rPr lang="en-US" sz="2800" dirty="0" err="1"/>
              <a:t>đời</a:t>
            </a:r>
            <a:r>
              <a:rPr lang="en-US" sz="2800" dirty="0"/>
              <a:t> </a:t>
            </a:r>
            <a:r>
              <a:rPr lang="en-US" sz="2800" dirty="0" err="1"/>
              <a:t>phát</a:t>
            </a:r>
            <a:r>
              <a:rPr lang="en-US" sz="2800" dirty="0"/>
              <a:t> </a:t>
            </a:r>
            <a:r>
              <a:rPr lang="en-US" sz="2800" dirty="0" err="1"/>
              <a:t>triển</a:t>
            </a:r>
            <a:r>
              <a:rPr lang="en-US" sz="2800" dirty="0"/>
              <a:t> </a:t>
            </a:r>
            <a:r>
              <a:rPr lang="en-US" sz="2800" dirty="0" err="1"/>
              <a:t>phần</a:t>
            </a:r>
            <a:r>
              <a:rPr lang="en-US" sz="2800" dirty="0"/>
              <a:t> </a:t>
            </a:r>
            <a:r>
              <a:rPr lang="en-US" sz="2800" dirty="0" err="1"/>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87317" y="1285875"/>
            <a:ext cx="8466483" cy="4692650"/>
          </a:xfrm>
        </p:spPr>
        <p:txBody>
          <a:bodyPr>
            <a:normAutofit/>
          </a:bodyPr>
          <a:lstStyle/>
          <a:p>
            <a:pPr marL="342900" indent="-342900">
              <a:buFont typeface="Wingdings" panose="05000000000000000000" pitchFamily="2" charset="2"/>
              <a:buChar char="Ø"/>
            </a:pPr>
            <a:r>
              <a:rPr lang="en-US" dirty="0" err="1">
                <a:solidFill>
                  <a:schemeClr val="tx1"/>
                </a:solidFill>
                <a:latin typeface="+mj-lt"/>
              </a:rPr>
              <a:t>Mục</a:t>
            </a:r>
            <a:r>
              <a:rPr lang="en-US" dirty="0">
                <a:solidFill>
                  <a:schemeClr val="tx1"/>
                </a:solidFill>
                <a:latin typeface="+mj-lt"/>
              </a:rPr>
              <a:t> </a:t>
            </a:r>
            <a:r>
              <a:rPr lang="en-US" dirty="0" err="1">
                <a:solidFill>
                  <a:schemeClr val="tx1"/>
                </a:solidFill>
                <a:latin typeface="+mj-lt"/>
              </a:rPr>
              <a:t>tiêu</a:t>
            </a:r>
            <a:r>
              <a:rPr lang="en-US" dirty="0">
                <a:solidFill>
                  <a:schemeClr val="tx1"/>
                </a:solidFill>
                <a:latin typeface="+mj-lt"/>
              </a:rPr>
              <a:t> </a:t>
            </a:r>
            <a:r>
              <a:rPr lang="en-US" dirty="0" err="1">
                <a:solidFill>
                  <a:schemeClr val="tx1"/>
                </a:solidFill>
                <a:latin typeface="+mj-lt"/>
              </a:rPr>
              <a:t>chương</a:t>
            </a:r>
            <a:r>
              <a:rPr lang="en-US" dirty="0">
                <a:solidFill>
                  <a:schemeClr val="tx1"/>
                </a:solidFill>
                <a:latin typeface="+mj-lt"/>
              </a:rPr>
              <a:t> 3: </a:t>
            </a:r>
            <a:r>
              <a:rPr lang="en-US" dirty="0" err="1">
                <a:solidFill>
                  <a:schemeClr val="tx1"/>
                </a:solidFill>
                <a:latin typeface="+mj-lt"/>
              </a:rPr>
              <a:t>Giới</a:t>
            </a:r>
            <a:r>
              <a:rPr lang="en-US" dirty="0">
                <a:solidFill>
                  <a:schemeClr val="tx1"/>
                </a:solidFill>
                <a:latin typeface="+mj-lt"/>
              </a:rPr>
              <a:t> </a:t>
            </a:r>
            <a:r>
              <a:rPr lang="en-US" dirty="0" err="1">
                <a:solidFill>
                  <a:schemeClr val="tx1"/>
                </a:solidFill>
                <a:latin typeface="+mj-lt"/>
              </a:rPr>
              <a:t>thiệu</a:t>
            </a:r>
            <a:r>
              <a:rPr lang="en-US" dirty="0">
                <a:solidFill>
                  <a:schemeClr val="tx1"/>
                </a:solidFill>
                <a:latin typeface="+mj-lt"/>
              </a:rPr>
              <a:t> </a:t>
            </a:r>
            <a:r>
              <a:rPr lang="en-US" dirty="0" err="1">
                <a:solidFill>
                  <a:schemeClr val="tx1"/>
                </a:solidFill>
                <a:latin typeface="+mj-lt"/>
              </a:rPr>
              <a:t>về</a:t>
            </a:r>
            <a:r>
              <a:rPr lang="en-US" dirty="0">
                <a:solidFill>
                  <a:schemeClr val="tx1"/>
                </a:solidFill>
                <a:latin typeface="+mj-lt"/>
              </a:rPr>
              <a:t> </a:t>
            </a:r>
            <a:r>
              <a:rPr lang="en-US" dirty="0" err="1">
                <a:solidFill>
                  <a:schemeClr val="tx1"/>
                </a:solidFill>
                <a:latin typeface="+mj-lt"/>
              </a:rPr>
              <a:t>một</a:t>
            </a:r>
            <a:r>
              <a:rPr lang="en-US" dirty="0">
                <a:solidFill>
                  <a:schemeClr val="tx1"/>
                </a:solidFill>
                <a:latin typeface="+mj-lt"/>
              </a:rPr>
              <a:t> </a:t>
            </a:r>
            <a:r>
              <a:rPr lang="en-US" dirty="0" err="1">
                <a:solidFill>
                  <a:schemeClr val="tx1"/>
                </a:solidFill>
                <a:latin typeface="+mj-lt"/>
              </a:rPr>
              <a:t>số</a:t>
            </a:r>
            <a:r>
              <a:rPr lang="en-US" dirty="0">
                <a:solidFill>
                  <a:schemeClr val="tx1"/>
                </a:solidFill>
                <a:latin typeface="+mj-lt"/>
              </a:rPr>
              <a:t> </a:t>
            </a:r>
            <a:r>
              <a:rPr lang="en-US" dirty="0" err="1">
                <a:solidFill>
                  <a:schemeClr val="tx1"/>
                </a:solidFill>
                <a:latin typeface="+mj-lt"/>
              </a:rPr>
              <a:t>mô</a:t>
            </a:r>
            <a:r>
              <a:rPr lang="en-US" dirty="0">
                <a:solidFill>
                  <a:schemeClr val="tx1"/>
                </a:solidFill>
                <a:latin typeface="+mj-lt"/>
              </a:rPr>
              <a:t> </a:t>
            </a:r>
            <a:r>
              <a:rPr lang="en-US" dirty="0" err="1">
                <a:solidFill>
                  <a:schemeClr val="tx1"/>
                </a:solidFill>
                <a:latin typeface="+mj-lt"/>
              </a:rPr>
              <a:t>hình</a:t>
            </a:r>
            <a:r>
              <a:rPr lang="en-US" dirty="0">
                <a:solidFill>
                  <a:schemeClr val="tx1"/>
                </a:solidFill>
                <a:latin typeface="+mj-lt"/>
              </a:rPr>
              <a:t> </a:t>
            </a:r>
            <a:r>
              <a:rPr lang="en-US" dirty="0" err="1">
                <a:solidFill>
                  <a:schemeClr val="tx1"/>
                </a:solidFill>
                <a:latin typeface="+mj-lt"/>
              </a:rPr>
              <a:t>vòng</a:t>
            </a:r>
            <a:r>
              <a:rPr lang="en-US" dirty="0">
                <a:solidFill>
                  <a:schemeClr val="tx1"/>
                </a:solidFill>
                <a:latin typeface="+mj-lt"/>
              </a:rPr>
              <a:t> </a:t>
            </a:r>
            <a:r>
              <a:rPr lang="en-US" dirty="0" err="1">
                <a:solidFill>
                  <a:schemeClr val="tx1"/>
                </a:solidFill>
                <a:latin typeface="+mj-lt"/>
              </a:rPr>
              <a:t>đời</a:t>
            </a:r>
            <a:r>
              <a:rPr lang="en-US" dirty="0">
                <a:solidFill>
                  <a:schemeClr val="tx1"/>
                </a:solidFill>
                <a:latin typeface="+mj-lt"/>
              </a:rPr>
              <a:t> </a:t>
            </a:r>
            <a:r>
              <a:rPr lang="en-US" dirty="0" err="1">
                <a:solidFill>
                  <a:schemeClr val="tx1"/>
                </a:solidFill>
                <a:latin typeface="+mj-lt"/>
              </a:rPr>
              <a:t>phát</a:t>
            </a:r>
            <a:r>
              <a:rPr lang="en-US" dirty="0">
                <a:solidFill>
                  <a:schemeClr val="tx1"/>
                </a:solidFill>
                <a:latin typeface="+mj-lt"/>
              </a:rPr>
              <a:t> </a:t>
            </a:r>
            <a:r>
              <a:rPr lang="en-US" dirty="0" err="1">
                <a:solidFill>
                  <a:schemeClr val="tx1"/>
                </a:solidFill>
                <a:latin typeface="+mj-lt"/>
              </a:rPr>
              <a:t>triển</a:t>
            </a:r>
            <a:r>
              <a:rPr lang="en-US" dirty="0">
                <a:solidFill>
                  <a:schemeClr val="tx1"/>
                </a:solidFill>
                <a:latin typeface="+mj-lt"/>
              </a:rPr>
              <a:t> </a:t>
            </a:r>
            <a:r>
              <a:rPr lang="en-US" dirty="0" err="1">
                <a:solidFill>
                  <a:schemeClr val="tx1"/>
                </a:solidFill>
                <a:latin typeface="+mj-lt"/>
              </a:rPr>
              <a:t>phần</a:t>
            </a:r>
            <a:r>
              <a:rPr lang="en-US" dirty="0">
                <a:solidFill>
                  <a:schemeClr val="tx1"/>
                </a:solidFill>
                <a:latin typeface="+mj-lt"/>
              </a:rPr>
              <a:t> </a:t>
            </a:r>
            <a:r>
              <a:rPr lang="en-US" dirty="0" err="1">
                <a:solidFill>
                  <a:schemeClr val="tx1"/>
                </a:solidFill>
                <a:latin typeface="+mj-lt"/>
              </a:rPr>
              <a:t>mềm</a:t>
            </a:r>
            <a:endParaRPr lang="en-US" dirty="0">
              <a:solidFill>
                <a:schemeClr val="tx1"/>
              </a:solidFill>
              <a:latin typeface="+mj-lt"/>
            </a:endParaRPr>
          </a:p>
          <a:p>
            <a:pPr marL="342900" indent="-342900">
              <a:buFont typeface="Wingdings" panose="05000000000000000000" pitchFamily="2" charset="2"/>
              <a:buChar char="Ø"/>
            </a:pPr>
            <a:endParaRPr lang="en-US" sz="1800" b="1" kern="50" dirty="0">
              <a:solidFill>
                <a:schemeClr val="tx1"/>
              </a:solidFill>
              <a:latin typeface="Times New Roman" panose="02020603050405020304" pitchFamily="18" charset="0"/>
              <a:ea typeface="SimSun" panose="02010600030101010101" pitchFamily="2" charset="-122"/>
              <a:cs typeface="Tahoma" panose="020B0604030504040204" pitchFamily="34" charset="0"/>
            </a:endParaRPr>
          </a:p>
          <a:p>
            <a:pPr marL="342900" indent="-342900">
              <a:buFont typeface="Wingdings" panose="05000000000000000000" pitchFamily="2" charset="2"/>
              <a:buChar char="Ø"/>
            </a:pPr>
            <a:r>
              <a:rPr lang="en-US" dirty="0" err="1">
                <a:solidFill>
                  <a:schemeClr val="tx1"/>
                </a:solidFill>
                <a:latin typeface="+mj-lt"/>
              </a:rPr>
              <a:t>Tóm</a:t>
            </a:r>
            <a:r>
              <a:rPr lang="en-US" dirty="0">
                <a:solidFill>
                  <a:schemeClr val="tx1"/>
                </a:solidFill>
                <a:latin typeface="+mj-lt"/>
              </a:rPr>
              <a:t> </a:t>
            </a:r>
            <a:r>
              <a:rPr lang="en-US" dirty="0" err="1">
                <a:solidFill>
                  <a:schemeClr val="tx1"/>
                </a:solidFill>
                <a:latin typeface="+mj-lt"/>
              </a:rPr>
              <a:t>tắt</a:t>
            </a:r>
            <a:r>
              <a:rPr lang="en-US" dirty="0">
                <a:solidFill>
                  <a:schemeClr val="tx1"/>
                </a:solidFill>
                <a:latin typeface="+mj-lt"/>
              </a:rPr>
              <a:t> </a:t>
            </a:r>
            <a:r>
              <a:rPr lang="en-US" dirty="0" err="1">
                <a:solidFill>
                  <a:schemeClr val="tx1"/>
                </a:solidFill>
                <a:latin typeface="+mj-lt"/>
              </a:rPr>
              <a:t>nội</a:t>
            </a:r>
            <a:r>
              <a:rPr lang="en-US" dirty="0">
                <a:solidFill>
                  <a:schemeClr val="tx1"/>
                </a:solidFill>
                <a:latin typeface="+mj-lt"/>
              </a:rPr>
              <a:t> dung </a:t>
            </a:r>
            <a:r>
              <a:rPr lang="en-US" dirty="0" err="1">
                <a:solidFill>
                  <a:schemeClr val="tx1"/>
                </a:solidFill>
                <a:latin typeface="+mj-lt"/>
              </a:rPr>
              <a:t>chương</a:t>
            </a:r>
            <a:r>
              <a:rPr lang="en-US" dirty="0">
                <a:solidFill>
                  <a:schemeClr val="tx1"/>
                </a:solidFill>
                <a:latin typeface="+mj-lt"/>
              </a:rPr>
              <a:t> 3:</a:t>
            </a: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Mô</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lí</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thuyết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vòng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đời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err="1">
                <a:latin typeface="+mj-lt"/>
                <a:ea typeface="SimSun" panose="02010600030101010101" pitchFamily="2" charset="-122"/>
                <a:cs typeface="Tahoma" panose="020B0604030504040204" pitchFamily="34" charset="0"/>
              </a:rPr>
              <a:t>Một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số</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mô</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hình</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vòng</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đời</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phát</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triển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phần</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mềm</a:t>
            </a:r>
            <a:endParaRPr lang="en-US" sz="2000" kern="50" dirty="0">
              <a:latin typeface="+mj-lt"/>
              <a:ea typeface="SimSun" panose="02010600030101010101" pitchFamily="2" charset="-122"/>
              <a:cs typeface="Tahoma" panose="020B0604030504040204" pitchFamily="34" charset="0"/>
            </a:endParaRPr>
          </a:p>
          <a:p>
            <a:pPr lvl="1">
              <a:spcBef>
                <a:spcPts val="600"/>
              </a:spcBef>
              <a:buFont typeface="Wingdings" panose="05000000000000000000" pitchFamily="2" charset="2"/>
              <a:buChar char="Ø"/>
            </a:pPr>
            <a:r>
              <a:rPr lang="en-US" sz="2000" kern="50" dirty="0">
                <a:latin typeface="+mj-lt"/>
                <a:ea typeface="SimSun" panose="02010600030101010101" pitchFamily="2" charset="-122"/>
                <a:cs typeface="Tahoma" panose="020B0604030504040204" pitchFamily="34" charset="0"/>
              </a:rPr>
              <a:t>UML </a:t>
            </a:r>
            <a:r>
              <a:rPr lang="en-US" sz="2000" kern="50" dirty="0" err="1">
                <a:latin typeface="+mj-lt"/>
                <a:ea typeface="SimSun" panose="02010600030101010101" pitchFamily="2" charset="-122"/>
                <a:cs typeface="Tahoma" panose="020B0604030504040204" pitchFamily="34" charset="0"/>
              </a:rPr>
              <a:t>và</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các</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biểu</a:t>
            </a:r>
            <a:r>
              <a:rPr lang="en-US" sz="2000" kern="50" dirty="0">
                <a:latin typeface="+mj-lt"/>
                <a:ea typeface="SimSun" panose="02010600030101010101" pitchFamily="2" charset="-122"/>
                <a:cs typeface="Tahoma" panose="020B0604030504040204" pitchFamily="34" charset="0"/>
              </a:rPr>
              <a:t> </a:t>
            </a:r>
            <a:r>
              <a:rPr lang="en-US" sz="2000" kern="50" dirty="0" err="1">
                <a:latin typeface="+mj-lt"/>
                <a:ea typeface="SimSun" panose="02010600030101010101" pitchFamily="2" charset="-122"/>
                <a:cs typeface="Tahoma" panose="020B0604030504040204" pitchFamily="34" charset="0"/>
              </a:rPr>
              <a:t>đồ</a:t>
            </a:r>
            <a:r>
              <a:rPr lang="en-US" sz="2000" kern="50" dirty="0">
                <a:latin typeface="+mj-lt"/>
                <a:ea typeface="SimSun" panose="02010600030101010101" pitchFamily="2" charset="-122"/>
                <a:cs typeface="Tahoma" panose="020B0604030504040204" pitchFamily="34" charset="0"/>
              </a:rPr>
              <a:t> UML</a:t>
            </a:r>
          </a:p>
          <a:p>
            <a:pPr marL="457200" lvl="1" indent="0">
              <a:spcBef>
                <a:spcPts val="600"/>
              </a:spcBef>
              <a:spcAft>
                <a:spcPts val="600"/>
              </a:spcAft>
              <a:buNone/>
              <a:tabLst>
                <a:tab pos="342900" algn="l"/>
              </a:tabLst>
            </a:pPr>
            <a:endParaRPr lang="en-US" sz="2000" dirty="0">
              <a:latin typeface="+mj-lt"/>
              <a:cs typeface="Arial" panose="020B0604020202020204" pitchFamily="34" charset="0"/>
            </a:endParaRPr>
          </a:p>
          <a:p>
            <a:pPr marL="342900" indent="-342900">
              <a:buFont typeface="Wingdings" panose="05000000000000000000" pitchFamily="2" charset="2"/>
              <a:buChar char="Ø"/>
            </a:pPr>
            <a:endParaRPr lang="en-US" dirty="0">
              <a:solidFill>
                <a:schemeClr val="tx1"/>
              </a:solidFill>
              <a:latin typeface="+mj-lt"/>
            </a:endParaRPr>
          </a:p>
          <a:p>
            <a:pPr marL="342900" indent="-342900">
              <a:buFont typeface="Wingdings" panose="05000000000000000000" pitchFamily="2" charset="2"/>
              <a:buChar char="Ø"/>
            </a:pPr>
            <a:endParaRPr lang="vi-VN" dirty="0">
              <a:solidFill>
                <a:schemeClr val="tx1"/>
              </a:solidFill>
              <a:latin typeface="+mj-lt"/>
            </a:endParaRPr>
          </a:p>
        </p:txBody>
      </p:sp>
    </p:spTree>
    <p:extLst>
      <p:ext uri="{BB962C8B-B14F-4D97-AF65-F5344CB8AC3E}">
        <p14:creationId xmlns:p14="http://schemas.microsoft.com/office/powerpoint/2010/main" val="39502141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42591" y="1285875"/>
            <a:ext cx="8511209" cy="4692650"/>
          </a:xfrm>
        </p:spPr>
        <p:txBody>
          <a:bodyPr>
            <a:normAutofit/>
          </a:bodyPr>
          <a:lstStyle/>
          <a:p>
            <a:pPr marL="342900" indent="-342900" algn="just">
              <a:buFont typeface="Wingdings" panose="05000000000000000000" pitchFamily="2" charset="2"/>
              <a:buChar char="Ø"/>
            </a:pPr>
            <a:r>
              <a:rPr lang="vi-VN" sz="2400" b="0" i="0" dirty="0">
                <a:solidFill>
                  <a:srgbClr val="000000"/>
                </a:solidFill>
                <a:effectLst/>
                <a:latin typeface="+mj-lt"/>
              </a:rPr>
              <a:t>Vòng đời phần mềm là thời kỳ tính từ khi phần</a:t>
            </a:r>
            <a:r>
              <a:rPr lang="en-US" sz="2400" b="0" i="0" dirty="0">
                <a:solidFill>
                  <a:srgbClr val="000000"/>
                </a:solidFill>
                <a:effectLst/>
                <a:latin typeface="+mj-lt"/>
              </a:rPr>
              <a:t> </a:t>
            </a:r>
            <a:r>
              <a:rPr lang="vi-VN" sz="2400" b="0" i="0" dirty="0">
                <a:solidFill>
                  <a:srgbClr val="000000"/>
                </a:solidFill>
                <a:effectLst/>
                <a:latin typeface="+mj-lt"/>
              </a:rPr>
              <a:t>mềm được </a:t>
            </a:r>
            <a:r>
              <a:rPr lang="vi-VN" sz="2400" b="0" i="0" dirty="0">
                <a:solidFill>
                  <a:srgbClr val="FF0000"/>
                </a:solidFill>
                <a:effectLst/>
                <a:latin typeface="+mj-lt"/>
              </a:rPr>
              <a:t>sinh (tạo) ra </a:t>
            </a:r>
            <a:r>
              <a:rPr lang="vi-VN" sz="2400" b="0" i="0" dirty="0">
                <a:solidFill>
                  <a:srgbClr val="000000"/>
                </a:solidFill>
                <a:effectLst/>
                <a:latin typeface="+mj-lt"/>
              </a:rPr>
              <a:t>cho đến khi </a:t>
            </a:r>
            <a:r>
              <a:rPr lang="vi-VN" sz="2400" b="0" i="0" dirty="0">
                <a:solidFill>
                  <a:srgbClr val="FF0000"/>
                </a:solidFill>
                <a:effectLst/>
                <a:latin typeface="+mj-lt"/>
              </a:rPr>
              <a:t>chết đi </a:t>
            </a:r>
            <a:r>
              <a:rPr lang="vi-VN" sz="2400" b="0" i="0" dirty="0">
                <a:solidFill>
                  <a:srgbClr val="000000"/>
                </a:solidFill>
                <a:effectLst/>
                <a:latin typeface="+mj-lt"/>
              </a:rPr>
              <a:t>(từ lúc</a:t>
            </a:r>
            <a:r>
              <a:rPr lang="en-US" sz="2400" b="0" i="0" dirty="0">
                <a:solidFill>
                  <a:srgbClr val="000000"/>
                </a:solidFill>
                <a:effectLst/>
                <a:latin typeface="+mj-lt"/>
              </a:rPr>
              <a:t> </a:t>
            </a:r>
            <a:r>
              <a:rPr lang="vi-VN" sz="2400" b="0" i="0" dirty="0">
                <a:solidFill>
                  <a:srgbClr val="000000"/>
                </a:solidFill>
                <a:effectLst/>
                <a:latin typeface="+mj-lt"/>
              </a:rPr>
              <a:t>hình thành đáp ứng yêu cầu, vận hành, bảo dưỡng</a:t>
            </a:r>
            <a:r>
              <a:rPr lang="en-US" sz="2400" b="0" i="0" dirty="0">
                <a:solidFill>
                  <a:srgbClr val="000000"/>
                </a:solidFill>
                <a:effectLst/>
                <a:latin typeface="+mj-lt"/>
              </a:rPr>
              <a:t> </a:t>
            </a:r>
            <a:r>
              <a:rPr lang="vi-VN" sz="2400" b="0" i="0" dirty="0">
                <a:solidFill>
                  <a:srgbClr val="000000"/>
                </a:solidFill>
                <a:effectLst/>
                <a:latin typeface="+mj-lt"/>
              </a:rPr>
              <a:t>cho đến khi loại bỏ)</a:t>
            </a:r>
          </a:p>
          <a:p>
            <a:pPr marL="342900" indent="-342900" algn="just">
              <a:buFont typeface="Wingdings" panose="05000000000000000000" pitchFamily="2" charset="2"/>
              <a:buChar char="Ø"/>
            </a:pPr>
            <a:r>
              <a:rPr lang="vi-VN" sz="2400" b="0" i="0" dirty="0">
                <a:solidFill>
                  <a:srgbClr val="000000"/>
                </a:solidFill>
                <a:effectLst/>
                <a:latin typeface="+mj-lt"/>
              </a:rPr>
              <a:t>Quy trình phần mềm (vòng đời phần mềm) được</a:t>
            </a:r>
            <a:r>
              <a:rPr lang="en-US" sz="2400" b="0" i="0" dirty="0">
                <a:solidFill>
                  <a:srgbClr val="000000"/>
                </a:solidFill>
                <a:effectLst/>
                <a:latin typeface="+mj-lt"/>
              </a:rPr>
              <a:t> </a:t>
            </a:r>
            <a:r>
              <a:rPr lang="vi-VN" sz="2400" b="0" i="0" dirty="0">
                <a:solidFill>
                  <a:srgbClr val="000000"/>
                </a:solidFill>
                <a:effectLst/>
                <a:latin typeface="+mj-lt"/>
              </a:rPr>
              <a:t>phân chia thành </a:t>
            </a:r>
            <a:r>
              <a:rPr lang="vi-VN" sz="2400" b="0" i="0" dirty="0">
                <a:solidFill>
                  <a:srgbClr val="FF0000"/>
                </a:solidFill>
                <a:effectLst/>
                <a:latin typeface="+mj-lt"/>
              </a:rPr>
              <a:t>các pha chính: </a:t>
            </a:r>
            <a:r>
              <a:rPr lang="en-US" sz="2400" b="0" i="0" dirty="0" err="1">
                <a:solidFill>
                  <a:srgbClr val="FF0000"/>
                </a:solidFill>
                <a:effectLst/>
                <a:latin typeface="+mj-lt"/>
              </a:rPr>
              <a:t>lấy</a:t>
            </a:r>
            <a:r>
              <a:rPr lang="en-US" sz="2400" b="0" i="0" dirty="0">
                <a:solidFill>
                  <a:srgbClr val="FF0000"/>
                </a:solidFill>
                <a:effectLst/>
                <a:latin typeface="+mj-lt"/>
              </a:rPr>
              <a:t> </a:t>
            </a:r>
            <a:r>
              <a:rPr lang="en-US" sz="2400" b="0" i="0" dirty="0" err="1">
                <a:solidFill>
                  <a:srgbClr val="FF0000"/>
                </a:solidFill>
                <a:effectLst/>
                <a:latin typeface="+mj-lt"/>
              </a:rPr>
              <a:t>yêu</a:t>
            </a:r>
            <a:r>
              <a:rPr lang="en-US" sz="2400" b="0" i="0" dirty="0">
                <a:solidFill>
                  <a:srgbClr val="FF0000"/>
                </a:solidFill>
                <a:effectLst/>
                <a:latin typeface="+mj-lt"/>
              </a:rPr>
              <a:t> </a:t>
            </a:r>
            <a:r>
              <a:rPr lang="en-US" sz="2400" b="0" i="0" dirty="0" err="1">
                <a:solidFill>
                  <a:srgbClr val="FF0000"/>
                </a:solidFill>
                <a:effectLst/>
                <a:latin typeface="+mj-lt"/>
              </a:rPr>
              <a:t>cầu</a:t>
            </a:r>
            <a:r>
              <a:rPr lang="en-US" sz="2400" b="0" i="0" dirty="0">
                <a:solidFill>
                  <a:srgbClr val="FF0000"/>
                </a:solidFill>
                <a:effectLst/>
                <a:latin typeface="+mj-lt"/>
              </a:rPr>
              <a:t>, </a:t>
            </a:r>
            <a:r>
              <a:rPr lang="vi-VN" sz="2400" b="0" i="0" dirty="0">
                <a:solidFill>
                  <a:srgbClr val="FF0000"/>
                </a:solidFill>
                <a:effectLst/>
                <a:latin typeface="+mj-lt"/>
              </a:rPr>
              <a:t>phân tích, thiết kế,</a:t>
            </a:r>
            <a:r>
              <a:rPr lang="en-US" sz="2400" b="0" i="0" dirty="0">
                <a:solidFill>
                  <a:srgbClr val="FF0000"/>
                </a:solidFill>
                <a:effectLst/>
                <a:latin typeface="+mj-lt"/>
              </a:rPr>
              <a:t> </a:t>
            </a:r>
            <a:r>
              <a:rPr lang="en-US" sz="2400" b="0" i="0" dirty="0" err="1">
                <a:solidFill>
                  <a:srgbClr val="FF0000"/>
                </a:solidFill>
                <a:effectLst/>
                <a:latin typeface="+mj-lt"/>
              </a:rPr>
              <a:t>lập</a:t>
            </a:r>
            <a:r>
              <a:rPr lang="en-US" sz="2400" b="0" i="0" dirty="0">
                <a:solidFill>
                  <a:srgbClr val="FF0000"/>
                </a:solidFill>
                <a:effectLst/>
                <a:latin typeface="+mj-lt"/>
              </a:rPr>
              <a:t> </a:t>
            </a:r>
            <a:r>
              <a:rPr lang="en-US" sz="2400" b="0" i="0" dirty="0" err="1">
                <a:solidFill>
                  <a:srgbClr val="FF0000"/>
                </a:solidFill>
                <a:effectLst/>
                <a:latin typeface="+mj-lt"/>
              </a:rPr>
              <a:t>trình</a:t>
            </a:r>
            <a:r>
              <a:rPr lang="vi-VN" sz="2400" b="0" i="0" dirty="0">
                <a:solidFill>
                  <a:srgbClr val="FF0000"/>
                </a:solidFill>
                <a:effectLst/>
                <a:latin typeface="+mj-lt"/>
              </a:rPr>
              <a:t>, kiểm thử, bảo trì</a:t>
            </a:r>
            <a:r>
              <a:rPr lang="vi-VN" sz="2400" b="0" i="0" dirty="0">
                <a:solidFill>
                  <a:srgbClr val="000000"/>
                </a:solidFill>
                <a:effectLst/>
                <a:latin typeface="+mj-lt"/>
              </a:rPr>
              <a:t>. Biểu diễn các pha có thể</a:t>
            </a:r>
            <a:r>
              <a:rPr lang="en-US" sz="2400" b="0" i="0" dirty="0">
                <a:solidFill>
                  <a:srgbClr val="000000"/>
                </a:solidFill>
                <a:effectLst/>
                <a:latin typeface="+mj-lt"/>
              </a:rPr>
              <a:t> </a:t>
            </a:r>
            <a:r>
              <a:rPr lang="vi-VN" sz="2400" b="0" i="0" dirty="0">
                <a:solidFill>
                  <a:srgbClr val="000000"/>
                </a:solidFill>
                <a:effectLst/>
                <a:latin typeface="+mj-lt"/>
              </a:rPr>
              <a:t>khác nhau theo từng mô hình</a:t>
            </a:r>
            <a:r>
              <a:rPr lang="vi-VN" sz="2400" dirty="0">
                <a:latin typeface="+mj-lt"/>
              </a:rPr>
              <a:t> </a:t>
            </a:r>
            <a:endParaRPr lang="en-US" sz="2400" dirty="0">
              <a:latin typeface="+mj-lt"/>
            </a:endParaRPr>
          </a:p>
          <a:p>
            <a:pPr marL="342900" indent="-342900" algn="just">
              <a:buFont typeface="Wingdings" panose="05000000000000000000" pitchFamily="2" charset="2"/>
              <a:buChar char="Ø"/>
            </a:pPr>
            <a:r>
              <a:rPr lang="vi-VN" sz="2400" dirty="0">
                <a:solidFill>
                  <a:srgbClr val="000000"/>
                </a:solidFill>
                <a:latin typeface="+mj-lt"/>
              </a:rPr>
              <a:t>Mọi sản phẩm phần mềm đều có vòng đời.</a:t>
            </a:r>
          </a:p>
          <a:p>
            <a:pPr marL="342900" indent="-342900" algn="just">
              <a:buFont typeface="Wingdings" panose="05000000000000000000" pitchFamily="2" charset="2"/>
              <a:buChar char="Ø"/>
            </a:pPr>
            <a:r>
              <a:rPr lang="vi-VN" sz="2400" dirty="0">
                <a:solidFill>
                  <a:srgbClr val="000000"/>
                </a:solidFill>
                <a:latin typeface="+mj-lt"/>
              </a:rPr>
              <a:t>Vòng đời có thể được rút ngắn do tiến bộ công</a:t>
            </a:r>
            <a:r>
              <a:rPr lang="en-US" sz="2400" dirty="0">
                <a:solidFill>
                  <a:srgbClr val="000000"/>
                </a:solidFill>
                <a:latin typeface="+mj-lt"/>
              </a:rPr>
              <a:t> </a:t>
            </a:r>
            <a:r>
              <a:rPr lang="vi-VN" sz="2400" dirty="0">
                <a:solidFill>
                  <a:srgbClr val="000000"/>
                </a:solidFill>
                <a:latin typeface="+mj-lt"/>
              </a:rPr>
              <a:t>nghệ </a:t>
            </a:r>
            <a:r>
              <a:rPr lang="en-US" sz="2400" dirty="0" err="1">
                <a:solidFill>
                  <a:srgbClr val="000000"/>
                </a:solidFill>
                <a:latin typeface="+mj-lt"/>
              </a:rPr>
              <a:t>hoặc</a:t>
            </a:r>
            <a:r>
              <a:rPr lang="en-US" sz="2400" dirty="0">
                <a:solidFill>
                  <a:srgbClr val="000000"/>
                </a:solidFill>
                <a:latin typeface="+mj-lt"/>
              </a:rPr>
              <a:t> do </a:t>
            </a:r>
            <a:r>
              <a:rPr lang="en-US" sz="2400" dirty="0" err="1">
                <a:solidFill>
                  <a:srgbClr val="000000"/>
                </a:solidFill>
                <a:latin typeface="+mj-lt"/>
              </a:rPr>
              <a:t>sự</a:t>
            </a:r>
            <a:r>
              <a:rPr lang="en-US" sz="2400" dirty="0">
                <a:solidFill>
                  <a:srgbClr val="000000"/>
                </a:solidFill>
                <a:latin typeface="+mj-lt"/>
              </a:rPr>
              <a:t> </a:t>
            </a:r>
            <a:r>
              <a:rPr lang="en-US" sz="2400" dirty="0" err="1">
                <a:solidFill>
                  <a:srgbClr val="000000"/>
                </a:solidFill>
                <a:latin typeface="+mj-lt"/>
              </a:rPr>
              <a:t>thay</a:t>
            </a:r>
            <a:r>
              <a:rPr lang="en-US" sz="2400" dirty="0">
                <a:solidFill>
                  <a:srgbClr val="000000"/>
                </a:solidFill>
                <a:latin typeface="+mj-lt"/>
              </a:rPr>
              <a:t> </a:t>
            </a:r>
            <a:r>
              <a:rPr lang="en-US" sz="2400" dirty="0" err="1">
                <a:solidFill>
                  <a:srgbClr val="000000"/>
                </a:solidFill>
                <a:latin typeface="+mj-lt"/>
              </a:rPr>
              <a:t>đổi</a:t>
            </a:r>
            <a:r>
              <a:rPr lang="en-US" sz="2400" dirty="0">
                <a:solidFill>
                  <a:srgbClr val="000000"/>
                </a:solidFill>
                <a:latin typeface="+mj-lt"/>
              </a:rPr>
              <a:t> </a:t>
            </a:r>
            <a:r>
              <a:rPr lang="en-US" sz="2400" dirty="0" err="1">
                <a:solidFill>
                  <a:srgbClr val="000000"/>
                </a:solidFill>
                <a:latin typeface="+mj-lt"/>
              </a:rPr>
              <a:t>yêu</a:t>
            </a:r>
            <a:r>
              <a:rPr lang="en-US" sz="2400" dirty="0">
                <a:solidFill>
                  <a:srgbClr val="000000"/>
                </a:solidFill>
                <a:latin typeface="+mj-lt"/>
              </a:rPr>
              <a:t> </a:t>
            </a:r>
            <a:r>
              <a:rPr lang="en-US" sz="2400" dirty="0" err="1">
                <a:solidFill>
                  <a:srgbClr val="000000"/>
                </a:solidFill>
                <a:latin typeface="+mj-lt"/>
              </a:rPr>
              <a:t>cầu</a:t>
            </a:r>
            <a:r>
              <a:rPr lang="en-US" sz="2400" dirty="0">
                <a:solidFill>
                  <a:srgbClr val="000000"/>
                </a:solidFill>
                <a:latin typeface="+mj-lt"/>
              </a:rPr>
              <a:t> </a:t>
            </a:r>
            <a:r>
              <a:rPr lang="en-US" sz="2400" dirty="0" err="1">
                <a:solidFill>
                  <a:srgbClr val="000000"/>
                </a:solidFill>
                <a:latin typeface="+mj-lt"/>
              </a:rPr>
              <a:t>và</a:t>
            </a:r>
            <a:r>
              <a:rPr lang="en-US" sz="2400" dirty="0">
                <a:solidFill>
                  <a:srgbClr val="000000"/>
                </a:solidFill>
                <a:latin typeface="+mj-lt"/>
              </a:rPr>
              <a:t> </a:t>
            </a:r>
            <a:r>
              <a:rPr lang="en-US" sz="2400" dirty="0" err="1">
                <a:solidFill>
                  <a:srgbClr val="000000"/>
                </a:solidFill>
                <a:latin typeface="+mj-lt"/>
              </a:rPr>
              <a:t>nghiệp</a:t>
            </a:r>
            <a:r>
              <a:rPr lang="en-US" sz="2400" dirty="0">
                <a:solidFill>
                  <a:srgbClr val="000000"/>
                </a:solidFill>
                <a:latin typeface="+mj-lt"/>
              </a:rPr>
              <a:t> </a:t>
            </a:r>
            <a:r>
              <a:rPr lang="en-US" sz="2400" dirty="0" err="1">
                <a:solidFill>
                  <a:srgbClr val="000000"/>
                </a:solidFill>
                <a:latin typeface="+mj-lt"/>
              </a:rPr>
              <a:t>vụ</a:t>
            </a:r>
            <a:endParaRPr lang="en-US" sz="2400" dirty="0">
              <a:solidFill>
                <a:srgbClr val="000000"/>
              </a:solidFill>
              <a:latin typeface="+mj-lt"/>
            </a:endParaRPr>
          </a:p>
          <a:p>
            <a:pPr algn="just"/>
            <a:endParaRPr lang="vi-VN" sz="2400" b="1" dirty="0">
              <a:solidFill>
                <a:schemeClr val="tx1"/>
              </a:solidFill>
              <a:latin typeface="+mj-lt"/>
            </a:endParaRPr>
          </a:p>
        </p:txBody>
      </p:sp>
    </p:spTree>
    <p:extLst>
      <p:ext uri="{BB962C8B-B14F-4D97-AF65-F5344CB8AC3E}">
        <p14:creationId xmlns:p14="http://schemas.microsoft.com/office/powerpoint/2010/main" val="39545609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pic>
        <p:nvPicPr>
          <p:cNvPr id="7" name="Picture 6">
            <a:extLst>
              <a:ext uri="{FF2B5EF4-FFF2-40B4-BE49-F238E27FC236}">
                <a16:creationId xmlns:a16="http://schemas.microsoft.com/office/drawing/2014/main" id="{9BFA2954-C89C-4F4E-A1D3-EC83F8F7C668}"/>
              </a:ext>
            </a:extLst>
          </p:cNvPr>
          <p:cNvPicPr>
            <a:picLocks noChangeAspect="1"/>
          </p:cNvPicPr>
          <p:nvPr/>
        </p:nvPicPr>
        <p:blipFill>
          <a:blip r:embed="rId2"/>
          <a:stretch>
            <a:fillRect/>
          </a:stretch>
        </p:blipFill>
        <p:spPr>
          <a:xfrm>
            <a:off x="4054957" y="1413655"/>
            <a:ext cx="5848762" cy="3891544"/>
          </a:xfrm>
          <a:prstGeom prst="rect">
            <a:avLst/>
          </a:prstGeom>
        </p:spPr>
      </p:pic>
    </p:spTree>
    <p:extLst>
      <p:ext uri="{BB962C8B-B14F-4D97-AF65-F5344CB8AC3E}">
        <p14:creationId xmlns:p14="http://schemas.microsoft.com/office/powerpoint/2010/main" val="149203017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948512" y="1349678"/>
            <a:ext cx="3411414" cy="4692650"/>
          </a:xfrm>
        </p:spPr>
        <p:txBody>
          <a:bodyPr>
            <a:normAutofit/>
          </a:bodyPr>
          <a:lstStyle/>
          <a:p>
            <a:pPr marL="0" marR="0" algn="just">
              <a:lnSpc>
                <a:spcPct val="120000"/>
              </a:lnSpc>
              <a:spcBef>
                <a:spcPts val="0"/>
              </a:spcBef>
              <a:spcAft>
                <a:spcPts val="0"/>
              </a:spcAft>
              <a:tabLst>
                <a:tab pos="1234440" algn="l"/>
              </a:tabLst>
            </a:pPr>
            <a:r>
              <a:rPr lang="en-US" sz="2500" dirty="0">
                <a:effectLst/>
                <a:latin typeface="+mj-lt"/>
                <a:ea typeface="Times New Roman" panose="02020603050405020304" pitchFamily="18" charset="0"/>
              </a:rPr>
              <a:t>Theo </a:t>
            </a:r>
            <a:r>
              <a:rPr lang="en-US" sz="2500" dirty="0" err="1">
                <a:effectLst/>
                <a:latin typeface="+mj-lt"/>
                <a:ea typeface="Times New Roman" panose="02020603050405020304" pitchFamily="18" charset="0"/>
              </a:rPr>
              <a:t>lý</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tưởng</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phần</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mềm</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được</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phát</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triển</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tuyến</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tính</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và</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bắt</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đầu</a:t>
            </a:r>
            <a:r>
              <a:rPr lang="en-US" sz="2500" dirty="0">
                <a:effectLst/>
                <a:latin typeface="+mj-lt"/>
                <a:ea typeface="Times New Roman" panose="02020603050405020304" pitchFamily="18" charset="0"/>
              </a:rPr>
              <a:t> </a:t>
            </a:r>
            <a:r>
              <a:rPr lang="en-US" sz="2500" dirty="0" err="1">
                <a:effectLst/>
                <a:latin typeface="+mj-lt"/>
                <a:ea typeface="Times New Roman" panose="02020603050405020304" pitchFamily="18" charset="0"/>
              </a:rPr>
              <a:t>từ</a:t>
            </a:r>
            <a:r>
              <a:rPr lang="en-US" sz="2500" dirty="0">
                <a:effectLst/>
                <a:latin typeface="+mj-lt"/>
                <a:ea typeface="Times New Roman" panose="02020603050405020304" pitchFamily="18" charset="0"/>
              </a:rPr>
              <a:t> con </a:t>
            </a:r>
            <a:r>
              <a:rPr lang="en-US" sz="2500" dirty="0" err="1">
                <a:effectLst/>
                <a:latin typeface="+mj-lt"/>
                <a:ea typeface="Times New Roman" panose="02020603050405020304" pitchFamily="18" charset="0"/>
              </a:rPr>
              <a:t>số</a:t>
            </a:r>
            <a:r>
              <a:rPr lang="en-US" sz="4000" dirty="0">
                <a:effectLst/>
                <a:latin typeface="+mj-lt"/>
                <a:ea typeface="Times New Roman" panose="02020603050405020304" pitchFamily="18" charset="0"/>
              </a:rPr>
              <a:t> 0</a:t>
            </a:r>
          </a:p>
        </p:txBody>
      </p:sp>
      <p:sp>
        <p:nvSpPr>
          <p:cNvPr id="4" name="object 7">
            <a:extLst>
              <a:ext uri="{FF2B5EF4-FFF2-40B4-BE49-F238E27FC236}">
                <a16:creationId xmlns:a16="http://schemas.microsoft.com/office/drawing/2014/main" id="{E8DD69E2-FB30-466A-864C-ADEE3CE224AC}"/>
              </a:ext>
            </a:extLst>
          </p:cNvPr>
          <p:cNvSpPr/>
          <p:nvPr/>
        </p:nvSpPr>
        <p:spPr>
          <a:xfrm>
            <a:off x="8100667" y="1222071"/>
            <a:ext cx="2509355" cy="4820257"/>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2279583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830D-0BBF-4592-BEA4-A72B7F7EF14D}"/>
              </a:ext>
            </a:extLst>
          </p:cNvPr>
          <p:cNvSpPr>
            <a:spLocks noGrp="1"/>
          </p:cNvSpPr>
          <p:nvPr>
            <p:ph type="ctrTitle"/>
          </p:nvPr>
        </p:nvSpPr>
        <p:spPr>
          <a:xfrm>
            <a:off x="1871196" y="1769904"/>
            <a:ext cx="7804548" cy="2181139"/>
          </a:xfrm>
        </p:spPr>
        <p:txBody>
          <a:bodyPr anchor="b">
            <a:normAutofit/>
          </a:bodyPr>
          <a:lstStyle/>
          <a:p>
            <a:r>
              <a:rPr lang="en-US" dirty="0" err="1"/>
              <a:t>Chương</a:t>
            </a:r>
            <a:r>
              <a:rPr lang="en-US" dirty="0"/>
              <a:t> 1: </a:t>
            </a:r>
            <a:r>
              <a:rPr lang="en-US" sz="4400" dirty="0" err="1"/>
              <a:t>Phạm</a:t>
            </a:r>
            <a:r>
              <a:rPr lang="en-US" sz="4400" dirty="0"/>
              <a:t> vi </a:t>
            </a:r>
            <a:r>
              <a:rPr lang="en-US" sz="4400" dirty="0" err="1"/>
              <a:t>của</a:t>
            </a:r>
            <a:r>
              <a:rPr lang="en-US" sz="4400" dirty="0"/>
              <a:t> </a:t>
            </a:r>
            <a:r>
              <a:rPr lang="en-US" sz="4400" dirty="0" err="1"/>
              <a:t>công</a:t>
            </a:r>
            <a:r>
              <a:rPr lang="en-US" sz="4400" dirty="0"/>
              <a:t> </a:t>
            </a:r>
            <a:r>
              <a:rPr lang="en-US" sz="4400" dirty="0" err="1"/>
              <a:t>nghệ</a:t>
            </a:r>
            <a:r>
              <a:rPr lang="en-US" sz="4400" dirty="0"/>
              <a:t> </a:t>
            </a:r>
            <a:r>
              <a:rPr lang="en-US" sz="4400" dirty="0" err="1"/>
              <a:t>phần</a:t>
            </a:r>
            <a:r>
              <a:rPr lang="en-US" sz="4400" dirty="0"/>
              <a:t> </a:t>
            </a:r>
            <a:r>
              <a:rPr lang="en-US" sz="4400" dirty="0" err="1"/>
              <a:t>mềm</a:t>
            </a:r>
            <a:endParaRPr lang="aa-ET" dirty="0"/>
          </a:p>
        </p:txBody>
      </p:sp>
    </p:spTree>
    <p:extLst>
      <p:ext uri="{BB962C8B-B14F-4D97-AF65-F5344CB8AC3E}">
        <p14:creationId xmlns:p14="http://schemas.microsoft.com/office/powerpoint/2010/main" val="34368524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72409" y="1285875"/>
            <a:ext cx="8481391" cy="4692650"/>
          </a:xfrm>
        </p:spPr>
        <p:txBody>
          <a:bodyPr>
            <a:normAutofit/>
          </a:bodyPr>
          <a:lstStyle/>
          <a:p>
            <a:pPr marL="12700" marR="5080">
              <a:lnSpc>
                <a:spcPct val="100000"/>
              </a:lnSpc>
              <a:spcBef>
                <a:spcPts val="100"/>
              </a:spcBef>
            </a:pPr>
            <a:r>
              <a:rPr lang="en-US" sz="2100" dirty="0" err="1">
                <a:solidFill>
                  <a:schemeClr val="tx1"/>
                </a:solidFill>
                <a:latin typeface="Arial"/>
                <a:cs typeface="Arial"/>
              </a:rPr>
              <a:t>Nhưng</a:t>
            </a:r>
            <a:r>
              <a:rPr lang="en-US" sz="2100" dirty="0">
                <a:solidFill>
                  <a:schemeClr val="tx1"/>
                </a:solidFill>
                <a:latin typeface="Arial"/>
                <a:cs typeface="Arial"/>
              </a:rPr>
              <a:t> </a:t>
            </a:r>
            <a:r>
              <a:rPr lang="en-US" sz="2100" dirty="0" err="1">
                <a:solidFill>
                  <a:schemeClr val="tx1"/>
                </a:solidFill>
                <a:latin typeface="Arial"/>
                <a:cs typeface="Arial"/>
              </a:rPr>
              <a:t>trên</a:t>
            </a:r>
            <a:r>
              <a:rPr lang="en-US" sz="2100" dirty="0">
                <a:solidFill>
                  <a:schemeClr val="tx1"/>
                </a:solidFill>
                <a:latin typeface="Arial"/>
                <a:cs typeface="Arial"/>
              </a:rPr>
              <a:t> </a:t>
            </a:r>
            <a:r>
              <a:rPr lang="en-US" sz="2100" dirty="0" err="1">
                <a:solidFill>
                  <a:schemeClr val="tx1"/>
                </a:solidFill>
                <a:latin typeface="Arial"/>
                <a:cs typeface="Arial"/>
              </a:rPr>
              <a:t>thực</a:t>
            </a:r>
            <a:r>
              <a:rPr lang="en-US" sz="2100" dirty="0">
                <a:solidFill>
                  <a:schemeClr val="tx1"/>
                </a:solidFill>
                <a:latin typeface="Arial"/>
                <a:cs typeface="Arial"/>
              </a:rPr>
              <a:t> </a:t>
            </a:r>
            <a:r>
              <a:rPr lang="en-US" sz="2100" dirty="0" err="1">
                <a:solidFill>
                  <a:schemeClr val="tx1"/>
                </a:solidFill>
                <a:latin typeface="Arial"/>
                <a:cs typeface="Arial"/>
              </a:rPr>
              <a:t>tế</a:t>
            </a:r>
            <a:r>
              <a:rPr lang="en-US" sz="2100" dirty="0">
                <a:solidFill>
                  <a:schemeClr val="tx1"/>
                </a:solidFill>
                <a:latin typeface="Arial"/>
                <a:cs typeface="Arial"/>
              </a:rPr>
              <a:t> </a:t>
            </a:r>
            <a:r>
              <a:rPr lang="en-US" sz="2100" dirty="0" err="1">
                <a:solidFill>
                  <a:schemeClr val="tx1"/>
                </a:solidFill>
                <a:latin typeface="Arial"/>
                <a:cs typeface="Arial"/>
              </a:rPr>
              <a:t>thì</a:t>
            </a:r>
            <a:r>
              <a:rPr lang="en-US" sz="2100" dirty="0">
                <a:solidFill>
                  <a:schemeClr val="tx1"/>
                </a:solidFill>
                <a:latin typeface="Arial"/>
                <a:cs typeface="Arial"/>
              </a:rPr>
              <a:t>:</a:t>
            </a:r>
          </a:p>
          <a:p>
            <a:pPr marL="355600" marR="5080" indent="-342900">
              <a:lnSpc>
                <a:spcPct val="100000"/>
              </a:lnSpc>
              <a:spcBef>
                <a:spcPts val="600"/>
              </a:spcBef>
              <a:buFont typeface="Wingdings" panose="05000000000000000000" pitchFamily="2" charset="2"/>
              <a:buChar char="Ø"/>
            </a:pPr>
            <a:r>
              <a:rPr lang="vi-VN" sz="2100" dirty="0">
                <a:solidFill>
                  <a:schemeClr val="tx1"/>
                </a:solidFill>
                <a:latin typeface="Arial"/>
                <a:cs typeface="Arial"/>
              </a:rPr>
              <a:t>Lỗi có </a:t>
            </a:r>
            <a:r>
              <a:rPr lang="vi-VN" sz="2100" spc="-5" dirty="0">
                <a:solidFill>
                  <a:schemeClr val="tx1"/>
                </a:solidFill>
                <a:latin typeface="Arial"/>
                <a:cs typeface="Arial"/>
              </a:rPr>
              <a:t>thể </a:t>
            </a:r>
            <a:r>
              <a:rPr lang="vi-VN" sz="2100" dirty="0">
                <a:solidFill>
                  <a:schemeClr val="tx1"/>
                </a:solidFill>
                <a:latin typeface="Arial"/>
                <a:cs typeface="Arial"/>
              </a:rPr>
              <a:t>xảy ra </a:t>
            </a:r>
            <a:r>
              <a:rPr lang="vi-VN" sz="2100" spc="-5" dirty="0">
                <a:solidFill>
                  <a:schemeClr val="tx1"/>
                </a:solidFill>
                <a:latin typeface="Arial"/>
                <a:cs typeface="Arial"/>
              </a:rPr>
              <a:t>mọi lúc mọi nơi </a:t>
            </a:r>
            <a:r>
              <a:rPr lang="vi-VN" sz="2100" dirty="0">
                <a:solidFill>
                  <a:schemeClr val="tx1"/>
                </a:solidFill>
                <a:latin typeface="Arial"/>
                <a:cs typeface="Arial"/>
              </a:rPr>
              <a:t>trong </a:t>
            </a:r>
            <a:r>
              <a:rPr lang="vi-VN" sz="2100" spc="-5" dirty="0">
                <a:solidFill>
                  <a:schemeClr val="tx1"/>
                </a:solidFill>
                <a:latin typeface="Arial"/>
                <a:cs typeface="Arial"/>
              </a:rPr>
              <a:t>tiến  trình phát triển</a:t>
            </a:r>
            <a:r>
              <a:rPr lang="en-US" sz="2100" spc="-5" dirty="0">
                <a:solidFill>
                  <a:schemeClr val="tx1"/>
                </a:solidFill>
                <a:latin typeface="Arial"/>
                <a:cs typeface="Arial"/>
              </a:rPr>
              <a:t>.</a:t>
            </a:r>
            <a:endParaRPr lang="vi-VN" sz="2100" dirty="0">
              <a:solidFill>
                <a:schemeClr val="tx1"/>
              </a:solidFill>
              <a:latin typeface="Arial"/>
              <a:cs typeface="Arial"/>
            </a:endParaRPr>
          </a:p>
          <a:p>
            <a:pPr marL="355600" marR="318770" indent="-342900">
              <a:lnSpc>
                <a:spcPts val="3350"/>
              </a:lnSpc>
              <a:spcBef>
                <a:spcPts val="600"/>
              </a:spcBef>
              <a:buFont typeface="Wingdings" panose="05000000000000000000" pitchFamily="2" charset="2"/>
              <a:buChar char="Ø"/>
            </a:pPr>
            <a:r>
              <a:rPr lang="vi-VN" sz="2100" spc="-5" dirty="0">
                <a:solidFill>
                  <a:schemeClr val="tx1"/>
                </a:solidFill>
                <a:latin typeface="Arial"/>
                <a:cs typeface="Arial"/>
              </a:rPr>
              <a:t>Khách hàng thay đổi hoặc không nắm </a:t>
            </a:r>
            <a:r>
              <a:rPr lang="vi-VN" sz="2100" dirty="0">
                <a:solidFill>
                  <a:schemeClr val="tx1"/>
                </a:solidFill>
                <a:latin typeface="Arial"/>
                <a:cs typeface="Arial"/>
              </a:rPr>
              <a:t>rõ  yêu</a:t>
            </a:r>
            <a:r>
              <a:rPr lang="vi-VN" sz="2100" spc="-5" dirty="0">
                <a:solidFill>
                  <a:schemeClr val="tx1"/>
                </a:solidFill>
                <a:latin typeface="Arial"/>
                <a:cs typeface="Arial"/>
              </a:rPr>
              <a:t> </a:t>
            </a:r>
            <a:r>
              <a:rPr lang="vi-VN" sz="2100" dirty="0">
                <a:solidFill>
                  <a:schemeClr val="tx1"/>
                </a:solidFill>
                <a:latin typeface="Arial"/>
                <a:cs typeface="Arial"/>
              </a:rPr>
              <a:t>cầu</a:t>
            </a:r>
            <a:r>
              <a:rPr lang="en-US" sz="2100" dirty="0">
                <a:solidFill>
                  <a:schemeClr val="tx1"/>
                </a:solidFill>
                <a:latin typeface="Arial"/>
                <a:cs typeface="Arial"/>
              </a:rPr>
              <a:t>.</a:t>
            </a:r>
          </a:p>
          <a:p>
            <a:pPr marL="12700" marR="318770">
              <a:lnSpc>
                <a:spcPts val="3350"/>
              </a:lnSpc>
              <a:spcBef>
                <a:spcPts val="919"/>
              </a:spcBef>
            </a:pPr>
            <a:r>
              <a:rPr lang="en-US" sz="2100" dirty="0" err="1">
                <a:solidFill>
                  <a:schemeClr val="tx1"/>
                </a:solidFill>
                <a:latin typeface="Arial"/>
                <a:cs typeface="Arial"/>
              </a:rPr>
              <a:t>Chính</a:t>
            </a:r>
            <a:r>
              <a:rPr lang="en-US" sz="2100" dirty="0">
                <a:solidFill>
                  <a:schemeClr val="tx1"/>
                </a:solidFill>
                <a:latin typeface="Arial"/>
                <a:cs typeface="Arial"/>
              </a:rPr>
              <a:t> </a:t>
            </a:r>
            <a:r>
              <a:rPr lang="en-US" sz="2100" dirty="0" err="1">
                <a:solidFill>
                  <a:schemeClr val="tx1"/>
                </a:solidFill>
                <a:latin typeface="Arial"/>
                <a:cs typeface="Arial"/>
              </a:rPr>
              <a:t>vì</a:t>
            </a:r>
            <a:r>
              <a:rPr lang="en-US" sz="2100" dirty="0">
                <a:solidFill>
                  <a:schemeClr val="tx1"/>
                </a:solidFill>
                <a:latin typeface="Arial"/>
                <a:cs typeface="Arial"/>
              </a:rPr>
              <a:t> </a:t>
            </a:r>
            <a:r>
              <a:rPr lang="en-US" sz="2100" dirty="0" err="1">
                <a:solidFill>
                  <a:schemeClr val="tx1"/>
                </a:solidFill>
                <a:latin typeface="Arial"/>
                <a:cs typeface="Arial"/>
              </a:rPr>
              <a:t>thế</a:t>
            </a:r>
            <a:r>
              <a:rPr lang="en-US" sz="2100" dirty="0">
                <a:solidFill>
                  <a:schemeClr val="tx1"/>
                </a:solidFill>
                <a:latin typeface="Arial"/>
                <a:cs typeface="Arial"/>
              </a:rPr>
              <a:t>:</a:t>
            </a:r>
          </a:p>
          <a:p>
            <a:pPr marL="355600" marR="5080" indent="-342900">
              <a:lnSpc>
                <a:spcPct val="100000"/>
              </a:lnSpc>
              <a:spcBef>
                <a:spcPts val="600"/>
              </a:spcBef>
              <a:buFont typeface="Wingdings" panose="05000000000000000000" pitchFamily="2" charset="2"/>
              <a:buChar char="Ø"/>
            </a:pPr>
            <a:r>
              <a:rPr lang="vi-VN" sz="2100" dirty="0">
                <a:solidFill>
                  <a:schemeClr val="tx1"/>
                </a:solidFill>
                <a:latin typeface="Arial"/>
                <a:cs typeface="Arial"/>
              </a:rPr>
              <a:t>Các pha phát triển không kết thúc khi chuyển sang pha khác, nó kéo dài liên tục  trong suốt vòng đời phát triển → gọi là các  workflow</a:t>
            </a:r>
          </a:p>
          <a:p>
            <a:pPr marL="355600" marR="26034" indent="-342900">
              <a:lnSpc>
                <a:spcPct val="100000"/>
              </a:lnSpc>
              <a:spcBef>
                <a:spcPts val="600"/>
              </a:spcBef>
              <a:buFont typeface="Wingdings" panose="05000000000000000000" pitchFamily="2" charset="2"/>
              <a:buChar char="Ø"/>
            </a:pPr>
            <a:r>
              <a:rPr lang="vi-VN" sz="2100" dirty="0">
                <a:solidFill>
                  <a:schemeClr val="tx1"/>
                </a:solidFill>
                <a:latin typeface="Arial"/>
                <a:cs typeface="Arial"/>
              </a:rPr>
              <a:t>Bản chất của tiến trình phát triển phần mềm là lặp: lặp lại các bước nhiều lần, kết  quả lần sau sẽ tốt hơn lần trước</a:t>
            </a:r>
          </a:p>
          <a:p>
            <a:pPr marL="12700" marR="318770">
              <a:lnSpc>
                <a:spcPts val="3350"/>
              </a:lnSpc>
              <a:spcBef>
                <a:spcPts val="919"/>
              </a:spcBef>
            </a:pPr>
            <a:endParaRPr lang="vi-VN" sz="2100" dirty="0">
              <a:solidFill>
                <a:schemeClr val="tx1"/>
              </a:solidFill>
              <a:latin typeface="Arial"/>
              <a:cs typeface="Arial"/>
            </a:endParaRPr>
          </a:p>
        </p:txBody>
      </p:sp>
    </p:spTree>
    <p:extLst>
      <p:ext uri="{BB962C8B-B14F-4D97-AF65-F5344CB8AC3E}">
        <p14:creationId xmlns:p14="http://schemas.microsoft.com/office/powerpoint/2010/main" val="112395354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lí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thuyết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792896" y="1285875"/>
            <a:ext cx="8560904" cy="4692650"/>
          </a:xfrm>
        </p:spPr>
        <p:txBody>
          <a:bodyPr>
            <a:noAutofit/>
          </a:bodyPr>
          <a:lstStyle/>
          <a:p>
            <a:pPr marL="12700">
              <a:spcBef>
                <a:spcPts val="680"/>
              </a:spcBef>
              <a:buClr>
                <a:srgbClr val="CC9900"/>
              </a:buClr>
              <a:buSzPct val="64583"/>
              <a:tabLst>
                <a:tab pos="354965" algn="l"/>
                <a:tab pos="355600" algn="l"/>
              </a:tabLst>
            </a:pPr>
            <a:r>
              <a:rPr lang="en-US" sz="2100" spc="-5" dirty="0" err="1">
                <a:solidFill>
                  <a:schemeClr val="tx1"/>
                </a:solidFill>
                <a:latin typeface="Arial"/>
                <a:cs typeface="Arial"/>
              </a:rPr>
              <a:t>Các</a:t>
            </a:r>
            <a:r>
              <a:rPr lang="en-US" sz="2100" spc="-5" dirty="0">
                <a:solidFill>
                  <a:schemeClr val="tx1"/>
                </a:solidFill>
                <a:latin typeface="Arial"/>
                <a:cs typeface="Arial"/>
              </a:rPr>
              <a:t> </a:t>
            </a:r>
            <a:r>
              <a:rPr lang="en-US" sz="2100" spc="-5" dirty="0" err="1">
                <a:solidFill>
                  <a:schemeClr val="tx1"/>
                </a:solidFill>
                <a:latin typeface="Arial"/>
                <a:cs typeface="Arial"/>
              </a:rPr>
              <a:t>yếu</a:t>
            </a:r>
            <a:r>
              <a:rPr lang="en-US" sz="2100" spc="-5" dirty="0">
                <a:solidFill>
                  <a:schemeClr val="tx1"/>
                </a:solidFill>
                <a:latin typeface="Arial"/>
                <a:cs typeface="Arial"/>
              </a:rPr>
              <a:t> </a:t>
            </a:r>
            <a:r>
              <a:rPr lang="en-US" sz="2100" spc="-5" dirty="0" err="1">
                <a:solidFill>
                  <a:schemeClr val="tx1"/>
                </a:solidFill>
                <a:latin typeface="Arial"/>
                <a:cs typeface="Arial"/>
              </a:rPr>
              <a:t>tố</a:t>
            </a:r>
            <a:r>
              <a:rPr lang="en-US" sz="2100" spc="-5" dirty="0">
                <a:solidFill>
                  <a:schemeClr val="tx1"/>
                </a:solidFill>
                <a:latin typeface="Arial"/>
                <a:cs typeface="Arial"/>
              </a:rPr>
              <a:t> </a:t>
            </a:r>
            <a:r>
              <a:rPr lang="en-US" sz="2100" spc="-5" dirty="0" err="1">
                <a:solidFill>
                  <a:schemeClr val="tx1"/>
                </a:solidFill>
                <a:latin typeface="Arial"/>
                <a:cs typeface="Arial"/>
              </a:rPr>
              <a:t>có</a:t>
            </a:r>
            <a:r>
              <a:rPr lang="en-US" sz="2100" spc="-5" dirty="0">
                <a:solidFill>
                  <a:schemeClr val="tx1"/>
                </a:solidFill>
                <a:latin typeface="Arial"/>
                <a:cs typeface="Arial"/>
              </a:rPr>
              <a:t> </a:t>
            </a:r>
            <a:r>
              <a:rPr lang="en-US" sz="2100" spc="-5" dirty="0" err="1">
                <a:solidFill>
                  <a:schemeClr val="tx1"/>
                </a:solidFill>
                <a:latin typeface="Arial"/>
                <a:cs typeface="Arial"/>
              </a:rPr>
              <a:t>thể</a:t>
            </a:r>
            <a:r>
              <a:rPr lang="en-US" sz="2100" spc="-5" dirty="0">
                <a:solidFill>
                  <a:schemeClr val="tx1"/>
                </a:solidFill>
                <a:latin typeface="Arial"/>
                <a:cs typeface="Arial"/>
              </a:rPr>
              <a:t> </a:t>
            </a:r>
            <a:r>
              <a:rPr lang="en-US" sz="2100" spc="-5" dirty="0" err="1">
                <a:solidFill>
                  <a:schemeClr val="tx1"/>
                </a:solidFill>
                <a:latin typeface="Arial"/>
                <a:cs typeface="Arial"/>
              </a:rPr>
              <a:t>ảnh</a:t>
            </a:r>
            <a:r>
              <a:rPr lang="en-US" sz="2100" spc="-5" dirty="0">
                <a:solidFill>
                  <a:schemeClr val="tx1"/>
                </a:solidFill>
                <a:latin typeface="Arial"/>
                <a:cs typeface="Arial"/>
              </a:rPr>
              <a:t> </a:t>
            </a:r>
            <a:r>
              <a:rPr lang="en-US" sz="2100" spc="-5" dirty="0" err="1">
                <a:solidFill>
                  <a:schemeClr val="tx1"/>
                </a:solidFill>
                <a:latin typeface="Arial"/>
                <a:cs typeface="Arial"/>
              </a:rPr>
              <a:t>hưởng</a:t>
            </a:r>
            <a:r>
              <a:rPr lang="en-US" sz="2100" spc="-5" dirty="0">
                <a:solidFill>
                  <a:schemeClr val="tx1"/>
                </a:solidFill>
                <a:latin typeface="Arial"/>
                <a:cs typeface="Arial"/>
              </a:rPr>
              <a:t> </a:t>
            </a:r>
            <a:r>
              <a:rPr lang="en-US" sz="2100" spc="-5" dirty="0" err="1">
                <a:solidFill>
                  <a:schemeClr val="tx1"/>
                </a:solidFill>
                <a:latin typeface="Arial"/>
                <a:cs typeface="Arial"/>
              </a:rPr>
              <a:t>đến</a:t>
            </a:r>
            <a:r>
              <a:rPr lang="en-US" sz="2100" spc="-5" dirty="0">
                <a:solidFill>
                  <a:schemeClr val="tx1"/>
                </a:solidFill>
                <a:latin typeface="Arial"/>
                <a:cs typeface="Arial"/>
              </a:rPr>
              <a:t> </a:t>
            </a:r>
            <a:r>
              <a:rPr lang="en-US" sz="2100" spc="-5" dirty="0" err="1">
                <a:solidFill>
                  <a:schemeClr val="tx1"/>
                </a:solidFill>
                <a:latin typeface="Arial"/>
                <a:cs typeface="Arial"/>
              </a:rPr>
              <a:t>quá</a:t>
            </a:r>
            <a:r>
              <a:rPr lang="en-US" sz="2100" spc="-5" dirty="0">
                <a:solidFill>
                  <a:schemeClr val="tx1"/>
                </a:solidFill>
                <a:latin typeface="Arial"/>
                <a:cs typeface="Arial"/>
              </a:rPr>
              <a:t> </a:t>
            </a:r>
            <a:r>
              <a:rPr lang="en-US" sz="2100" spc="-5" dirty="0" err="1">
                <a:solidFill>
                  <a:schemeClr val="tx1"/>
                </a:solidFill>
                <a:latin typeface="Arial"/>
                <a:cs typeface="Arial"/>
              </a:rPr>
              <a:t>trình</a:t>
            </a:r>
            <a:r>
              <a:rPr lang="en-US" sz="2100" spc="-5" dirty="0">
                <a:solidFill>
                  <a:schemeClr val="tx1"/>
                </a:solidFill>
                <a:latin typeface="Arial"/>
                <a:cs typeface="Arial"/>
              </a:rPr>
              <a:t> </a:t>
            </a:r>
            <a:r>
              <a:rPr lang="en-US" sz="2100" spc="-5" dirty="0" err="1">
                <a:solidFill>
                  <a:schemeClr val="tx1"/>
                </a:solidFill>
                <a:latin typeface="Arial"/>
                <a:cs typeface="Arial"/>
              </a:rPr>
              <a:t>xây</a:t>
            </a:r>
            <a:r>
              <a:rPr lang="en-US" sz="2100" spc="-5" dirty="0">
                <a:solidFill>
                  <a:schemeClr val="tx1"/>
                </a:solidFill>
                <a:latin typeface="Arial"/>
                <a:cs typeface="Arial"/>
              </a:rPr>
              <a:t> </a:t>
            </a:r>
            <a:r>
              <a:rPr lang="en-US" sz="2100" spc="-5" dirty="0" err="1">
                <a:solidFill>
                  <a:schemeClr val="tx1"/>
                </a:solidFill>
                <a:latin typeface="Arial"/>
                <a:cs typeface="Arial"/>
              </a:rPr>
              <a:t>dựng</a:t>
            </a:r>
            <a:r>
              <a:rPr lang="en-US" sz="2100" spc="-5" dirty="0">
                <a:solidFill>
                  <a:schemeClr val="tx1"/>
                </a:solidFill>
                <a:latin typeface="Arial"/>
                <a:cs typeface="Arial"/>
              </a:rPr>
              <a:t> </a:t>
            </a:r>
            <a:r>
              <a:rPr lang="en-US" sz="2100" spc="-5" dirty="0" err="1">
                <a:solidFill>
                  <a:schemeClr val="tx1"/>
                </a:solidFill>
                <a:latin typeface="Arial"/>
                <a:cs typeface="Arial"/>
              </a:rPr>
              <a:t>phần</a:t>
            </a:r>
            <a:r>
              <a:rPr lang="en-US" sz="2100" spc="-5" dirty="0">
                <a:solidFill>
                  <a:schemeClr val="tx1"/>
                </a:solidFill>
                <a:latin typeface="Arial"/>
                <a:cs typeface="Arial"/>
              </a:rPr>
              <a:t> </a:t>
            </a:r>
            <a:r>
              <a:rPr lang="en-US" sz="2100" spc="-5" dirty="0" err="1">
                <a:solidFill>
                  <a:schemeClr val="tx1"/>
                </a:solidFill>
                <a:latin typeface="Arial"/>
                <a:cs typeface="Arial"/>
              </a:rPr>
              <a:t>mềm</a:t>
            </a:r>
            <a:r>
              <a:rPr lang="en-US" sz="2100" spc="-5" dirty="0">
                <a:solidFill>
                  <a:schemeClr val="tx1"/>
                </a:solidFill>
                <a:latin typeface="Arial"/>
                <a:cs typeface="Arial"/>
              </a:rPr>
              <a:t>:</a:t>
            </a:r>
          </a:p>
          <a:p>
            <a:pPr marL="355600" indent="-342900">
              <a:spcBef>
                <a:spcPts val="680"/>
              </a:spcBef>
              <a:buClr>
                <a:srgbClr val="CC9900"/>
              </a:buClr>
              <a:buSzPct val="64583"/>
              <a:buFont typeface="Wingdings" panose="05000000000000000000" pitchFamily="2" charset="2"/>
              <a:buChar char="Ø"/>
              <a:tabLst>
                <a:tab pos="354965" algn="l"/>
                <a:tab pos="355600" algn="l"/>
              </a:tabLst>
            </a:pPr>
            <a:r>
              <a:rPr lang="vi-VN" sz="2100" spc="-5" dirty="0">
                <a:solidFill>
                  <a:schemeClr val="tx1"/>
                </a:solidFill>
                <a:latin typeface="Arial"/>
                <a:cs typeface="Arial"/>
              </a:rPr>
              <a:t>Kiểu </a:t>
            </a:r>
            <a:r>
              <a:rPr lang="vi-VN" sz="2100" dirty="0">
                <a:solidFill>
                  <a:schemeClr val="tx1"/>
                </a:solidFill>
                <a:latin typeface="Arial"/>
                <a:cs typeface="Arial"/>
              </a:rPr>
              <a:t>của </a:t>
            </a:r>
            <a:r>
              <a:rPr lang="vi-VN" sz="2100" spc="-5" dirty="0">
                <a:solidFill>
                  <a:schemeClr val="tx1"/>
                </a:solidFill>
                <a:latin typeface="Arial"/>
                <a:cs typeface="Arial"/>
              </a:rPr>
              <a:t>hệ </a:t>
            </a:r>
            <a:r>
              <a:rPr lang="vi-VN" sz="2100" dirty="0">
                <a:solidFill>
                  <a:schemeClr val="tx1"/>
                </a:solidFill>
                <a:latin typeface="Arial"/>
                <a:cs typeface="Arial"/>
              </a:rPr>
              <a:t>thống </a:t>
            </a:r>
            <a:r>
              <a:rPr lang="vi-VN" sz="2100" spc="-5" dirty="0">
                <a:solidFill>
                  <a:schemeClr val="tx1"/>
                </a:solidFill>
                <a:latin typeface="Arial"/>
                <a:cs typeface="Arial"/>
              </a:rPr>
              <a:t>phần </a:t>
            </a:r>
            <a:r>
              <a:rPr lang="vi-VN" sz="2100" dirty="0">
                <a:solidFill>
                  <a:schemeClr val="tx1"/>
                </a:solidFill>
                <a:latin typeface="Arial"/>
                <a:cs typeface="Arial"/>
              </a:rPr>
              <a:t>mềm cần </a:t>
            </a:r>
            <a:r>
              <a:rPr lang="vi-VN" sz="2100" spc="-5" dirty="0">
                <a:solidFill>
                  <a:schemeClr val="tx1"/>
                </a:solidFill>
                <a:latin typeface="Arial"/>
                <a:cs typeface="Arial"/>
              </a:rPr>
              <a:t>được xây</a:t>
            </a:r>
            <a:r>
              <a:rPr lang="vi-VN" sz="2100" spc="65" dirty="0">
                <a:solidFill>
                  <a:schemeClr val="tx1"/>
                </a:solidFill>
                <a:latin typeface="Arial"/>
                <a:cs typeface="Arial"/>
              </a:rPr>
              <a:t> </a:t>
            </a:r>
            <a:r>
              <a:rPr lang="vi-VN" sz="2100" spc="-5" dirty="0">
                <a:solidFill>
                  <a:schemeClr val="tx1"/>
                </a:solidFill>
                <a:latin typeface="Arial"/>
                <a:cs typeface="Arial"/>
              </a:rPr>
              <a:t>dựng</a:t>
            </a:r>
            <a:endParaRPr lang="vi-VN" sz="2100" dirty="0">
              <a:solidFill>
                <a:schemeClr val="tx1"/>
              </a:solidFill>
              <a:latin typeface="Arial"/>
              <a:cs typeface="Arial"/>
            </a:endParaRPr>
          </a:p>
          <a:p>
            <a:pPr marL="683260" lvl="1" indent="-327025">
              <a:spcBef>
                <a:spcPts val="484"/>
              </a:spcBef>
              <a:buClr>
                <a:srgbClr val="3A812E"/>
              </a:buClr>
              <a:buSzPct val="60000"/>
              <a:buFont typeface="Wingdings"/>
              <a:buChar char=""/>
              <a:tabLst>
                <a:tab pos="683260" algn="l"/>
                <a:tab pos="683895" algn="l"/>
              </a:tabLst>
            </a:pPr>
            <a:r>
              <a:rPr lang="vi-VN" sz="2100" dirty="0">
                <a:latin typeface="Arial"/>
                <a:cs typeface="Arial"/>
              </a:rPr>
              <a:t>Xây </a:t>
            </a:r>
            <a:r>
              <a:rPr lang="vi-VN" sz="2100" spc="-5" dirty="0">
                <a:latin typeface="Arial"/>
                <a:cs typeface="Arial"/>
              </a:rPr>
              <a:t>dựng </a:t>
            </a:r>
            <a:r>
              <a:rPr lang="vi-VN" sz="2100" dirty="0">
                <a:latin typeface="Arial"/>
                <a:cs typeface="Arial"/>
              </a:rPr>
              <a:t>mới từ </a:t>
            </a:r>
            <a:r>
              <a:rPr lang="vi-VN" sz="2100" spc="-5" dirty="0">
                <a:latin typeface="Arial"/>
                <a:cs typeface="Arial"/>
              </a:rPr>
              <a:t>đầu </a:t>
            </a:r>
            <a:r>
              <a:rPr lang="vi-VN" sz="2100" dirty="0">
                <a:latin typeface="Arial"/>
                <a:cs typeface="Arial"/>
              </a:rPr>
              <a:t>&gt;&lt; </a:t>
            </a:r>
            <a:r>
              <a:rPr lang="vi-VN" sz="2100" spc="-5" dirty="0">
                <a:latin typeface="Arial"/>
                <a:cs typeface="Arial"/>
              </a:rPr>
              <a:t>Nâng </a:t>
            </a:r>
            <a:r>
              <a:rPr lang="vi-VN" sz="2100" dirty="0">
                <a:latin typeface="Arial"/>
                <a:cs typeface="Arial"/>
              </a:rPr>
              <a:t>cấp, chỉnh sửa </a:t>
            </a:r>
            <a:r>
              <a:rPr lang="vi-VN" sz="2100" spc="-5" dirty="0">
                <a:latin typeface="Arial"/>
                <a:cs typeface="Arial"/>
              </a:rPr>
              <a:t>hệ </a:t>
            </a:r>
            <a:r>
              <a:rPr lang="vi-VN" sz="2100" dirty="0">
                <a:latin typeface="Arial"/>
                <a:cs typeface="Arial"/>
              </a:rPr>
              <a:t>thống có</a:t>
            </a:r>
            <a:r>
              <a:rPr lang="vi-VN" sz="2100" spc="-200" dirty="0">
                <a:latin typeface="Arial"/>
                <a:cs typeface="Arial"/>
              </a:rPr>
              <a:t> </a:t>
            </a:r>
            <a:r>
              <a:rPr lang="vi-VN" sz="2100" dirty="0">
                <a:latin typeface="Arial"/>
                <a:cs typeface="Arial"/>
              </a:rPr>
              <a:t>sẵn</a:t>
            </a:r>
          </a:p>
          <a:p>
            <a:pPr marL="683260" lvl="1" indent="-327025">
              <a:spcBef>
                <a:spcPts val="480"/>
              </a:spcBef>
              <a:buClr>
                <a:srgbClr val="3A812E"/>
              </a:buClr>
              <a:buSzPct val="60000"/>
              <a:buFont typeface="Wingdings"/>
              <a:buChar char=""/>
              <a:tabLst>
                <a:tab pos="683260" algn="l"/>
                <a:tab pos="683895" algn="l"/>
              </a:tabLst>
            </a:pPr>
            <a:r>
              <a:rPr lang="vi-VN" sz="2100" dirty="0">
                <a:latin typeface="Arial"/>
                <a:cs typeface="Arial"/>
              </a:rPr>
              <a:t>Kiểu thông thường, </a:t>
            </a:r>
            <a:r>
              <a:rPr lang="vi-VN" sz="2100" spc="-5" dirty="0">
                <a:latin typeface="Arial"/>
                <a:cs typeface="Arial"/>
              </a:rPr>
              <a:t>phổ biến </a:t>
            </a:r>
            <a:r>
              <a:rPr lang="vi-VN" sz="2100" dirty="0">
                <a:latin typeface="Arial"/>
                <a:cs typeface="Arial"/>
              </a:rPr>
              <a:t>&gt;&lt; Kiểu tùy </a:t>
            </a:r>
            <a:r>
              <a:rPr lang="vi-VN" sz="2100" spc="-5" dirty="0">
                <a:latin typeface="Arial"/>
                <a:cs typeface="Arial"/>
              </a:rPr>
              <a:t>biến, đặc</a:t>
            </a:r>
            <a:r>
              <a:rPr lang="vi-VN" sz="2100" spc="-160" dirty="0">
                <a:latin typeface="Arial"/>
                <a:cs typeface="Arial"/>
              </a:rPr>
              <a:t> </a:t>
            </a:r>
            <a:r>
              <a:rPr lang="vi-VN" sz="2100" dirty="0">
                <a:latin typeface="Arial"/>
                <a:cs typeface="Arial"/>
              </a:rPr>
              <a:t>thù</a:t>
            </a:r>
          </a:p>
          <a:p>
            <a:pPr marL="683260" lvl="1" indent="-327025">
              <a:spcBef>
                <a:spcPts val="480"/>
              </a:spcBef>
              <a:buClr>
                <a:srgbClr val="3A812E"/>
              </a:buClr>
              <a:buSzPct val="60000"/>
              <a:buFont typeface="Wingdings"/>
              <a:buChar char=""/>
              <a:tabLst>
                <a:tab pos="683260" algn="l"/>
                <a:tab pos="683895" algn="l"/>
              </a:tabLst>
            </a:pPr>
            <a:r>
              <a:rPr lang="vi-VN" sz="2100" dirty="0">
                <a:latin typeface="Arial"/>
                <a:cs typeface="Arial"/>
              </a:rPr>
              <a:t>Các </a:t>
            </a:r>
            <a:r>
              <a:rPr lang="vi-VN" sz="2100" spc="-5" dirty="0">
                <a:latin typeface="Arial"/>
                <a:cs typeface="Arial"/>
              </a:rPr>
              <a:t>yêu </a:t>
            </a:r>
            <a:r>
              <a:rPr lang="vi-VN" sz="2100" dirty="0">
                <a:latin typeface="Arial"/>
                <a:cs typeface="Arial"/>
              </a:rPr>
              <a:t>cầu </a:t>
            </a:r>
            <a:r>
              <a:rPr lang="vi-VN" sz="2100" spc="-5" dirty="0">
                <a:latin typeface="Arial"/>
                <a:cs typeface="Arial"/>
              </a:rPr>
              <a:t>phần </a:t>
            </a:r>
            <a:r>
              <a:rPr lang="vi-VN" sz="2100" dirty="0">
                <a:latin typeface="Arial"/>
                <a:cs typeface="Arial"/>
              </a:rPr>
              <a:t>mềm </a:t>
            </a:r>
            <a:r>
              <a:rPr lang="vi-VN" sz="2100" spc="-5" dirty="0">
                <a:latin typeface="Arial"/>
                <a:cs typeface="Arial"/>
              </a:rPr>
              <a:t>xác định </a:t>
            </a:r>
            <a:r>
              <a:rPr lang="vi-VN" sz="2100" dirty="0">
                <a:latin typeface="Arial"/>
                <a:cs typeface="Arial"/>
              </a:rPr>
              <a:t>&gt;&lt; Các </a:t>
            </a:r>
            <a:r>
              <a:rPr lang="vi-VN" sz="2100" spc="-5" dirty="0">
                <a:latin typeface="Arial"/>
                <a:cs typeface="Arial"/>
              </a:rPr>
              <a:t>yêu </a:t>
            </a:r>
            <a:r>
              <a:rPr lang="vi-VN" sz="2100" dirty="0">
                <a:latin typeface="Arial"/>
                <a:cs typeface="Arial"/>
              </a:rPr>
              <a:t>cầu </a:t>
            </a:r>
            <a:r>
              <a:rPr lang="vi-VN" sz="2100" spc="-5" dirty="0">
                <a:latin typeface="Arial"/>
                <a:cs typeface="Arial"/>
              </a:rPr>
              <a:t>phần </a:t>
            </a:r>
            <a:r>
              <a:rPr lang="vi-VN" sz="2100" dirty="0">
                <a:latin typeface="Arial"/>
                <a:cs typeface="Arial"/>
              </a:rPr>
              <a:t>mềm</a:t>
            </a:r>
            <a:r>
              <a:rPr lang="vi-VN" sz="2100" spc="-145" dirty="0">
                <a:latin typeface="Arial"/>
                <a:cs typeface="Arial"/>
              </a:rPr>
              <a:t> </a:t>
            </a:r>
            <a:r>
              <a:rPr lang="vi-VN" sz="2100" dirty="0">
                <a:latin typeface="Arial"/>
                <a:cs typeface="Arial"/>
              </a:rPr>
              <a:t>thay</a:t>
            </a:r>
          </a:p>
          <a:p>
            <a:pPr marL="683260">
              <a:spcBef>
                <a:spcPts val="5"/>
              </a:spcBef>
            </a:pPr>
            <a:r>
              <a:rPr lang="vi-VN" sz="2100" spc="-5" dirty="0">
                <a:solidFill>
                  <a:schemeClr val="tx1"/>
                </a:solidFill>
                <a:latin typeface="Arial"/>
                <a:cs typeface="Arial"/>
              </a:rPr>
              <a:t>đổi </a:t>
            </a:r>
            <a:r>
              <a:rPr lang="vi-VN" sz="2100" dirty="0">
                <a:solidFill>
                  <a:schemeClr val="tx1"/>
                </a:solidFill>
                <a:latin typeface="Arial"/>
                <a:cs typeface="Arial"/>
              </a:rPr>
              <a:t>(nhanh</a:t>
            </a:r>
            <a:r>
              <a:rPr lang="vi-VN" sz="2100" spc="-40" dirty="0">
                <a:solidFill>
                  <a:schemeClr val="tx1"/>
                </a:solidFill>
                <a:latin typeface="Arial"/>
                <a:cs typeface="Arial"/>
              </a:rPr>
              <a:t> </a:t>
            </a:r>
            <a:r>
              <a:rPr lang="vi-VN" sz="2100" spc="-5" dirty="0">
                <a:solidFill>
                  <a:schemeClr val="tx1"/>
                </a:solidFill>
                <a:latin typeface="Arial"/>
                <a:cs typeface="Arial"/>
              </a:rPr>
              <a:t>chóng)</a:t>
            </a:r>
            <a:endParaRPr lang="vi-VN" sz="2100" dirty="0">
              <a:solidFill>
                <a:schemeClr val="tx1"/>
              </a:solidFill>
              <a:latin typeface="Arial"/>
              <a:cs typeface="Arial"/>
            </a:endParaRPr>
          </a:p>
          <a:p>
            <a:pPr marL="683260" lvl="1" indent="-327025">
              <a:spcBef>
                <a:spcPts val="480"/>
              </a:spcBef>
              <a:buClr>
                <a:srgbClr val="3A812E"/>
              </a:buClr>
              <a:buSzPct val="60000"/>
              <a:buFont typeface="Wingdings"/>
              <a:buChar char=""/>
              <a:tabLst>
                <a:tab pos="683260" algn="l"/>
                <a:tab pos="683895" algn="l"/>
              </a:tabLst>
            </a:pPr>
            <a:r>
              <a:rPr lang="vi-VN" sz="2100" dirty="0">
                <a:latin typeface="Arial"/>
                <a:cs typeface="Arial"/>
              </a:rPr>
              <a:t>Hệ thống trọng yếu (critical) &gt;&lt; Hệ </a:t>
            </a:r>
            <a:r>
              <a:rPr lang="vi-VN" sz="2100" spc="-5" dirty="0">
                <a:latin typeface="Arial"/>
                <a:cs typeface="Arial"/>
              </a:rPr>
              <a:t>thống nghiệp </a:t>
            </a:r>
            <a:r>
              <a:rPr lang="vi-VN" sz="2100" dirty="0">
                <a:latin typeface="Arial"/>
                <a:cs typeface="Arial"/>
              </a:rPr>
              <a:t>vụ, kinh</a:t>
            </a:r>
            <a:r>
              <a:rPr lang="vi-VN" sz="2100" spc="-195" dirty="0">
                <a:latin typeface="Arial"/>
                <a:cs typeface="Arial"/>
              </a:rPr>
              <a:t> </a:t>
            </a:r>
            <a:r>
              <a:rPr lang="vi-VN" sz="2100" dirty="0">
                <a:latin typeface="Arial"/>
                <a:cs typeface="Arial"/>
              </a:rPr>
              <a:t>doanh</a:t>
            </a:r>
          </a:p>
          <a:p>
            <a:pPr marL="355600" indent="-342900">
              <a:spcBef>
                <a:spcPts val="570"/>
              </a:spcBef>
              <a:buClr>
                <a:srgbClr val="CC9900"/>
              </a:buClr>
              <a:buSzPct val="64583"/>
              <a:buFont typeface="Wingdings" panose="05000000000000000000" pitchFamily="2" charset="2"/>
              <a:buChar char="Ø"/>
              <a:tabLst>
                <a:tab pos="354965" algn="l"/>
                <a:tab pos="355600" algn="l"/>
              </a:tabLst>
            </a:pPr>
            <a:r>
              <a:rPr lang="vi-VN" sz="2100" dirty="0">
                <a:solidFill>
                  <a:schemeClr val="tx1"/>
                </a:solidFill>
                <a:latin typeface="Arial"/>
                <a:cs typeface="Arial"/>
              </a:rPr>
              <a:t>Quy mô của </a:t>
            </a:r>
            <a:r>
              <a:rPr lang="vi-VN" sz="2100" spc="-5" dirty="0">
                <a:solidFill>
                  <a:schemeClr val="tx1"/>
                </a:solidFill>
                <a:latin typeface="Arial"/>
                <a:cs typeface="Arial"/>
              </a:rPr>
              <a:t>dự án</a:t>
            </a:r>
            <a:r>
              <a:rPr lang="en-US" sz="2100" spc="-5" dirty="0">
                <a:solidFill>
                  <a:schemeClr val="tx1"/>
                </a:solidFill>
                <a:latin typeface="Arial"/>
                <a:cs typeface="Arial"/>
              </a:rPr>
              <a:t>: </a:t>
            </a:r>
            <a:r>
              <a:rPr lang="vi-VN" sz="2100" dirty="0">
                <a:solidFill>
                  <a:schemeClr val="tx1"/>
                </a:solidFill>
                <a:latin typeface="Arial"/>
                <a:cs typeface="Arial"/>
              </a:rPr>
              <a:t>Quy mô (nguồn </a:t>
            </a:r>
            <a:r>
              <a:rPr lang="vi-VN" sz="2100" spc="-5" dirty="0">
                <a:solidFill>
                  <a:schemeClr val="tx1"/>
                </a:solidFill>
                <a:latin typeface="Arial"/>
                <a:cs typeface="Arial"/>
              </a:rPr>
              <a:t>lực)</a:t>
            </a:r>
            <a:r>
              <a:rPr lang="vi-VN" sz="2100" dirty="0">
                <a:solidFill>
                  <a:schemeClr val="tx1"/>
                </a:solidFill>
                <a:latin typeface="Arial"/>
                <a:cs typeface="Arial"/>
              </a:rPr>
              <a:t>, Thời </a:t>
            </a:r>
            <a:r>
              <a:rPr lang="vi-VN" sz="2100" spc="-5" dirty="0">
                <a:solidFill>
                  <a:schemeClr val="tx1"/>
                </a:solidFill>
                <a:latin typeface="Arial"/>
                <a:cs typeface="Arial"/>
              </a:rPr>
              <a:t>gian </a:t>
            </a:r>
            <a:r>
              <a:rPr lang="vi-VN" sz="2100" dirty="0">
                <a:solidFill>
                  <a:schemeClr val="tx1"/>
                </a:solidFill>
                <a:latin typeface="Arial"/>
                <a:cs typeface="Arial"/>
              </a:rPr>
              <a:t>thực </a:t>
            </a:r>
            <a:r>
              <a:rPr lang="vi-VN" sz="2100" spc="-5" dirty="0">
                <a:solidFill>
                  <a:schemeClr val="tx1"/>
                </a:solidFill>
                <a:latin typeface="Arial"/>
                <a:cs typeface="Arial"/>
              </a:rPr>
              <a:t>hiện</a:t>
            </a:r>
            <a:endParaRPr lang="en-US" sz="2100" spc="-5" dirty="0">
              <a:solidFill>
                <a:schemeClr val="tx1"/>
              </a:solidFill>
              <a:latin typeface="Arial"/>
              <a:cs typeface="Arial"/>
            </a:endParaRPr>
          </a:p>
          <a:p>
            <a:pPr marL="355600" indent="-342900">
              <a:spcBef>
                <a:spcPts val="570"/>
              </a:spcBef>
              <a:buClr>
                <a:srgbClr val="CC9900"/>
              </a:buClr>
              <a:buSzPct val="64583"/>
              <a:buFont typeface="Wingdings" panose="05000000000000000000" pitchFamily="2" charset="2"/>
              <a:buChar char="Ø"/>
              <a:tabLst>
                <a:tab pos="354965" algn="l"/>
                <a:tab pos="355600" algn="l"/>
              </a:tabLst>
            </a:pPr>
            <a:r>
              <a:rPr lang="vi-VN" sz="2100" spc="-5" dirty="0">
                <a:solidFill>
                  <a:schemeClr val="tx1"/>
                </a:solidFill>
                <a:latin typeface="Arial"/>
                <a:cs typeface="Arial"/>
              </a:rPr>
              <a:t>Các đặc điểm </a:t>
            </a:r>
            <a:r>
              <a:rPr lang="vi-VN" sz="2100" dirty="0">
                <a:solidFill>
                  <a:schemeClr val="tx1"/>
                </a:solidFill>
                <a:latin typeface="Arial"/>
                <a:cs typeface="Arial"/>
              </a:rPr>
              <a:t>của </a:t>
            </a:r>
            <a:r>
              <a:rPr lang="vi-VN" sz="2100" spc="-5" dirty="0">
                <a:solidFill>
                  <a:schemeClr val="tx1"/>
                </a:solidFill>
                <a:latin typeface="Arial"/>
                <a:cs typeface="Arial"/>
              </a:rPr>
              <a:t>nhóm</a:t>
            </a:r>
            <a:r>
              <a:rPr lang="vi-VN" sz="2100" spc="50" dirty="0">
                <a:solidFill>
                  <a:schemeClr val="tx1"/>
                </a:solidFill>
                <a:latin typeface="Arial"/>
                <a:cs typeface="Arial"/>
              </a:rPr>
              <a:t> </a:t>
            </a:r>
            <a:r>
              <a:rPr lang="vi-VN" sz="2100" dirty="0">
                <a:solidFill>
                  <a:schemeClr val="tx1"/>
                </a:solidFill>
                <a:latin typeface="Arial"/>
                <a:cs typeface="Arial"/>
              </a:rPr>
              <a:t>PTPM</a:t>
            </a:r>
            <a:r>
              <a:rPr lang="en-US" sz="2100" dirty="0">
                <a:solidFill>
                  <a:schemeClr val="tx1"/>
                </a:solidFill>
                <a:latin typeface="Arial"/>
                <a:cs typeface="Arial"/>
              </a:rPr>
              <a:t>: </a:t>
            </a:r>
            <a:r>
              <a:rPr lang="vi-VN" sz="2100" dirty="0">
                <a:solidFill>
                  <a:schemeClr val="tx1"/>
                </a:solidFill>
                <a:latin typeface="Arial"/>
                <a:cs typeface="Arial"/>
              </a:rPr>
              <a:t>Kinh </a:t>
            </a:r>
            <a:r>
              <a:rPr lang="vi-VN" sz="2100" spc="-5" dirty="0">
                <a:solidFill>
                  <a:schemeClr val="tx1"/>
                </a:solidFill>
                <a:latin typeface="Arial"/>
                <a:cs typeface="Arial"/>
              </a:rPr>
              <a:t>nghiệm, Động </a:t>
            </a:r>
            <a:r>
              <a:rPr lang="vi-VN" sz="2100" dirty="0">
                <a:solidFill>
                  <a:schemeClr val="tx1"/>
                </a:solidFill>
                <a:latin typeface="Arial"/>
                <a:cs typeface="Arial"/>
              </a:rPr>
              <a:t>cơ (+ sự khuyến khích), Thái </a:t>
            </a:r>
            <a:r>
              <a:rPr lang="vi-VN" sz="2100" spc="-5" dirty="0">
                <a:solidFill>
                  <a:schemeClr val="tx1"/>
                </a:solidFill>
                <a:latin typeface="Arial"/>
                <a:cs typeface="Arial"/>
              </a:rPr>
              <a:t>độ làm việc</a:t>
            </a:r>
            <a:r>
              <a:rPr lang="vi-VN" sz="2100" spc="-160" dirty="0">
                <a:solidFill>
                  <a:schemeClr val="tx1"/>
                </a:solidFill>
                <a:latin typeface="Arial"/>
                <a:cs typeface="Arial"/>
              </a:rPr>
              <a:t> </a:t>
            </a:r>
            <a:r>
              <a:rPr lang="vi-VN" sz="2100" dirty="0">
                <a:solidFill>
                  <a:schemeClr val="tx1"/>
                </a:solidFill>
                <a:latin typeface="Arial"/>
                <a:cs typeface="Arial"/>
              </a:rPr>
              <a:t>(nỗ</a:t>
            </a:r>
            <a:r>
              <a:rPr lang="en-US" sz="2100" dirty="0">
                <a:solidFill>
                  <a:schemeClr val="tx1"/>
                </a:solidFill>
                <a:latin typeface="Arial"/>
                <a:cs typeface="Arial"/>
              </a:rPr>
              <a:t> </a:t>
            </a:r>
            <a:r>
              <a:rPr lang="vi-VN" sz="2100" spc="-5" dirty="0">
                <a:solidFill>
                  <a:schemeClr val="tx1"/>
                </a:solidFill>
                <a:latin typeface="Arial"/>
                <a:cs typeface="Arial"/>
              </a:rPr>
              <a:t>lực)</a:t>
            </a:r>
            <a:endParaRPr lang="vi-VN" sz="2100" dirty="0">
              <a:solidFill>
                <a:schemeClr val="tx1"/>
              </a:solidFill>
              <a:latin typeface="Arial"/>
              <a:cs typeface="Arial"/>
            </a:endParaRPr>
          </a:p>
          <a:p>
            <a:pPr marL="355600" indent="-342900">
              <a:spcBef>
                <a:spcPts val="570"/>
              </a:spcBef>
              <a:buClr>
                <a:srgbClr val="CC9900"/>
              </a:buClr>
              <a:buSzPct val="64583"/>
              <a:buFont typeface="Wingdings" panose="05000000000000000000" pitchFamily="2" charset="2"/>
              <a:buChar char="Ø"/>
              <a:tabLst>
                <a:tab pos="354965" algn="l"/>
                <a:tab pos="355600" algn="l"/>
              </a:tabLst>
            </a:pPr>
            <a:r>
              <a:rPr lang="vi-VN" sz="2100" dirty="0">
                <a:solidFill>
                  <a:schemeClr val="tx1"/>
                </a:solidFill>
                <a:latin typeface="Arial"/>
                <a:cs typeface="Arial"/>
              </a:rPr>
              <a:t>Kinh </a:t>
            </a:r>
            <a:r>
              <a:rPr lang="vi-VN" sz="2100" spc="-5" dirty="0">
                <a:solidFill>
                  <a:schemeClr val="tx1"/>
                </a:solidFill>
                <a:latin typeface="Arial"/>
                <a:cs typeface="Arial"/>
              </a:rPr>
              <a:t>phí </a:t>
            </a:r>
            <a:r>
              <a:rPr lang="vi-VN" sz="2100" dirty="0">
                <a:solidFill>
                  <a:schemeClr val="tx1"/>
                </a:solidFill>
                <a:latin typeface="Arial"/>
                <a:cs typeface="Arial"/>
              </a:rPr>
              <a:t>thực </a:t>
            </a:r>
            <a:r>
              <a:rPr lang="vi-VN" sz="2100" spc="-5" dirty="0">
                <a:solidFill>
                  <a:schemeClr val="tx1"/>
                </a:solidFill>
                <a:latin typeface="Arial"/>
                <a:cs typeface="Arial"/>
              </a:rPr>
              <a:t>hiện dự án</a:t>
            </a:r>
            <a:r>
              <a:rPr lang="vi-VN" sz="2100" spc="25" dirty="0">
                <a:solidFill>
                  <a:schemeClr val="tx1"/>
                </a:solidFill>
                <a:latin typeface="Arial"/>
                <a:cs typeface="Arial"/>
              </a:rPr>
              <a:t> </a:t>
            </a:r>
            <a:r>
              <a:rPr lang="vi-VN" sz="2100" dirty="0">
                <a:solidFill>
                  <a:schemeClr val="tx1"/>
                </a:solidFill>
                <a:latin typeface="Arial"/>
                <a:cs typeface="Arial"/>
              </a:rPr>
              <a:t>PTPM</a:t>
            </a:r>
          </a:p>
        </p:txBody>
      </p:sp>
    </p:spTree>
    <p:extLst>
      <p:ext uri="{BB962C8B-B14F-4D97-AF65-F5344CB8AC3E}">
        <p14:creationId xmlns:p14="http://schemas.microsoft.com/office/powerpoint/2010/main" val="38746755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Một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số</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vòng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đời</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triển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mềm</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3667538" y="1285875"/>
            <a:ext cx="7686261" cy="4692650"/>
          </a:xfrm>
        </p:spPr>
        <p:txBody>
          <a:bodyPr/>
          <a:lstStyle/>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xây</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và</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sửa</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thác</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nước</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bản</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mẫu</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nhanh</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xoắn</a:t>
            </a:r>
            <a:r>
              <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latin typeface="Times New Roman" panose="02020603050405020304" pitchFamily="18" charset="0"/>
                <a:ea typeface="SimSun" panose="02010600030101010101" pitchFamily="2" charset="-122"/>
                <a:cs typeface="Tahoma" panose="020B0604030504040204" pitchFamily="34" charset="0"/>
              </a:rPr>
              <a:t>ốc</a:t>
            </a:r>
            <a:endParaRPr lang="en-US" sz="2200" kern="50" dirty="0">
              <a:solidFill>
                <a:schemeClr val="tx1"/>
              </a:solidFill>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Mô</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hình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tiến</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trình</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thống</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nhất</a:t>
            </a:r>
            <a:endPar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Ø"/>
            </a:pP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Phương</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pháp</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t>
            </a:r>
            <a:r>
              <a:rPr lang="en-US" sz="2200" kern="50" dirty="0" err="1">
                <a:solidFill>
                  <a:schemeClr val="tx1"/>
                </a:solidFill>
                <a:effectLst/>
                <a:latin typeface="Times New Roman" panose="02020603050405020304" pitchFamily="18" charset="0"/>
                <a:ea typeface="SimSun" panose="02010600030101010101" pitchFamily="2" charset="-122"/>
                <a:cs typeface="Tahoma" panose="020B0604030504040204" pitchFamily="34" charset="0"/>
              </a:rPr>
              <a:t>luận</a:t>
            </a:r>
            <a:r>
              <a:rPr lang="en-US" sz="2200" kern="50" dirty="0">
                <a:solidFill>
                  <a:schemeClr val="tx1"/>
                </a:solidFill>
                <a:effectLst/>
                <a:latin typeface="Times New Roman" panose="02020603050405020304" pitchFamily="18" charset="0"/>
                <a:ea typeface="SimSun" panose="02010600030101010101" pitchFamily="2" charset="-122"/>
                <a:cs typeface="Tahoma" panose="020B0604030504040204" pitchFamily="34" charset="0"/>
              </a:rPr>
              <a:t> Agile</a:t>
            </a:r>
          </a:p>
          <a:p>
            <a:endParaRPr lang="en-US" dirty="0">
              <a:solidFill>
                <a:schemeClr val="tx1"/>
              </a:solidFill>
            </a:endParaRPr>
          </a:p>
        </p:txBody>
      </p:sp>
    </p:spTree>
    <p:extLst>
      <p:ext uri="{BB962C8B-B14F-4D97-AF65-F5344CB8AC3E}">
        <p14:creationId xmlns:p14="http://schemas.microsoft.com/office/powerpoint/2010/main" val="379633640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xây</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879894" y="1285875"/>
            <a:ext cx="4636323" cy="4692650"/>
          </a:xfrm>
        </p:spPr>
        <p:txBody>
          <a:bodyPr>
            <a:normAutofit/>
          </a:bodyPr>
          <a:lstStyle/>
          <a:p>
            <a:pPr marR="0" lvl="0" algn="just" eaLnBrk="0" fontAlgn="base" hangingPunct="0">
              <a:lnSpc>
                <a:spcPct val="120000"/>
              </a:lnSpc>
              <a:spcBef>
                <a:spcPts val="0"/>
              </a:spcBef>
              <a:spcAft>
                <a:spcPts val="0"/>
              </a:spcAft>
              <a:tabLst>
                <a:tab pos="457200" algn="l"/>
              </a:tabLst>
            </a:pPr>
            <a:r>
              <a:rPr lang="en-US" sz="2200" dirty="0" err="1">
                <a:solidFill>
                  <a:schemeClr val="tx1"/>
                </a:solidFill>
                <a:latin typeface="+mj-lt"/>
              </a:rPr>
              <a:t>Đặc</a:t>
            </a:r>
            <a:r>
              <a:rPr lang="en-US" sz="2200" dirty="0">
                <a:solidFill>
                  <a:schemeClr val="tx1"/>
                </a:solidFill>
                <a:latin typeface="+mj-lt"/>
              </a:rPr>
              <a:t> </a:t>
            </a:r>
            <a:r>
              <a:rPr lang="en-US" sz="2200" dirty="0" err="1">
                <a:solidFill>
                  <a:schemeClr val="tx1"/>
                </a:solidFill>
                <a:latin typeface="+mj-lt"/>
              </a:rPr>
              <a:t>điểm</a:t>
            </a:r>
            <a:r>
              <a:rPr lang="en-US" sz="2200" dirty="0">
                <a:solidFill>
                  <a:schemeClr val="tx1"/>
                </a:solidFill>
                <a:latin typeface="+mj-lt"/>
              </a:rPr>
              <a:t>:</a:t>
            </a:r>
            <a:endParaRPr lang="en-US" sz="2200" dirty="0">
              <a:solidFill>
                <a:schemeClr val="tx1"/>
              </a:solidFill>
              <a:effectLst/>
              <a:latin typeface="+mj-lt"/>
              <a:ea typeface="+mn-ea"/>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Không</a:t>
            </a:r>
            <a:r>
              <a:rPr lang="en-US" sz="2200" dirty="0">
                <a:solidFill>
                  <a:schemeClr val="tx1"/>
                </a:solidFill>
                <a:effectLst/>
                <a:latin typeface="+mj-lt"/>
                <a:ea typeface="+mn-ea"/>
              </a:rPr>
              <a:t> </a:t>
            </a:r>
            <a:r>
              <a:rPr lang="en-US" sz="2200" dirty="0" err="1">
                <a:solidFill>
                  <a:schemeClr val="tx1"/>
                </a:solidFill>
                <a:effectLst/>
                <a:latin typeface="+mj-lt"/>
                <a:ea typeface="+mn-ea"/>
              </a:rPr>
              <a:t>thiết</a:t>
            </a:r>
            <a:r>
              <a:rPr lang="en-US" sz="2200" dirty="0">
                <a:solidFill>
                  <a:schemeClr val="tx1"/>
                </a:solidFill>
                <a:effectLst/>
                <a:latin typeface="+mj-lt"/>
                <a:ea typeface="+mn-ea"/>
              </a:rPr>
              <a:t> </a:t>
            </a:r>
            <a:r>
              <a:rPr lang="en-US" sz="2200" dirty="0" err="1">
                <a:solidFill>
                  <a:schemeClr val="tx1"/>
                </a:solidFill>
                <a:effectLst/>
                <a:latin typeface="+mj-lt"/>
                <a:ea typeface="+mn-ea"/>
              </a:rPr>
              <a:t>kế</a:t>
            </a:r>
            <a:r>
              <a:rPr lang="en-US" sz="2200" dirty="0">
                <a:solidFill>
                  <a:schemeClr val="tx1"/>
                </a:solidFill>
                <a:effectLst/>
                <a:latin typeface="+mj-lt"/>
                <a:ea typeface="+mn-ea"/>
              </a:rPr>
              <a:t> </a:t>
            </a:r>
            <a:endParaRPr lang="en-US" sz="22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Không</a:t>
            </a:r>
            <a:r>
              <a:rPr lang="en-US" sz="2200" dirty="0">
                <a:solidFill>
                  <a:schemeClr val="tx1"/>
                </a:solidFill>
                <a:effectLst/>
                <a:latin typeface="+mj-lt"/>
                <a:ea typeface="+mn-ea"/>
              </a:rPr>
              <a:t> </a:t>
            </a:r>
            <a:r>
              <a:rPr lang="en-US" sz="2200" dirty="0" err="1">
                <a:solidFill>
                  <a:schemeClr val="tx1"/>
                </a:solidFill>
                <a:effectLst/>
                <a:latin typeface="+mj-lt"/>
                <a:ea typeface="+mn-ea"/>
              </a:rPr>
              <a:t>đặc</a:t>
            </a:r>
            <a:r>
              <a:rPr lang="en-US" sz="2200" dirty="0">
                <a:solidFill>
                  <a:schemeClr val="tx1"/>
                </a:solidFill>
                <a:effectLst/>
                <a:latin typeface="+mj-lt"/>
                <a:ea typeface="+mn-ea"/>
              </a:rPr>
              <a:t> </a:t>
            </a:r>
            <a:r>
              <a:rPr lang="en-US" sz="2200" dirty="0" err="1">
                <a:solidFill>
                  <a:schemeClr val="tx1"/>
                </a:solidFill>
                <a:effectLst/>
                <a:latin typeface="+mj-lt"/>
                <a:ea typeface="+mn-ea"/>
              </a:rPr>
              <a:t>tả</a:t>
            </a:r>
            <a:r>
              <a:rPr lang="en-US" sz="2200" dirty="0">
                <a:solidFill>
                  <a:schemeClr val="tx1"/>
                </a:solidFill>
                <a:latin typeface="+mj-lt"/>
              </a:rPr>
              <a:t>: </a:t>
            </a:r>
            <a:r>
              <a:rPr lang="en-US" sz="2200" dirty="0" err="1">
                <a:solidFill>
                  <a:schemeClr val="tx1"/>
                </a:solidFill>
                <a:effectLst/>
                <a:latin typeface="+mj-lt"/>
                <a:ea typeface="Times New Roman" panose="02020603050405020304" pitchFamily="18" charset="0"/>
              </a:rPr>
              <a:t>Bảo</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trì</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là</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khó</a:t>
            </a:r>
            <a:r>
              <a:rPr lang="en-US" sz="2200" dirty="0">
                <a:solidFill>
                  <a:schemeClr val="tx1"/>
                </a:solidFill>
                <a:effectLst/>
                <a:latin typeface="+mj-lt"/>
                <a:ea typeface="Times New Roman" panose="02020603050405020304" pitchFamily="18" charset="0"/>
              </a:rPr>
              <a:t> </a:t>
            </a:r>
            <a:r>
              <a:rPr lang="en-US" sz="2200" dirty="0" err="1">
                <a:solidFill>
                  <a:schemeClr val="tx1"/>
                </a:solidFill>
                <a:effectLst/>
                <a:latin typeface="+mj-lt"/>
                <a:ea typeface="Times New Roman" panose="02020603050405020304" pitchFamily="18" charset="0"/>
              </a:rPr>
              <a:t>khăn</a:t>
            </a:r>
            <a:endParaRPr lang="en-US" sz="22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Là</a:t>
            </a:r>
            <a:r>
              <a:rPr lang="en-US" sz="2200" dirty="0">
                <a:solidFill>
                  <a:schemeClr val="tx1"/>
                </a:solidFill>
                <a:effectLst/>
                <a:latin typeface="+mj-lt"/>
                <a:ea typeface="+mn-ea"/>
              </a:rPr>
              <a:t> </a:t>
            </a:r>
            <a:r>
              <a:rPr lang="en-US" sz="2200" dirty="0" err="1">
                <a:solidFill>
                  <a:schemeClr val="tx1"/>
                </a:solidFill>
                <a:effectLst/>
                <a:latin typeface="+mj-lt"/>
                <a:ea typeface="+mn-ea"/>
              </a:rPr>
              <a:t>cách</a:t>
            </a:r>
            <a:r>
              <a:rPr lang="en-US" sz="2200" dirty="0">
                <a:solidFill>
                  <a:schemeClr val="tx1"/>
                </a:solidFill>
                <a:effectLst/>
                <a:latin typeface="+mj-lt"/>
                <a:ea typeface="+mn-ea"/>
              </a:rPr>
              <a:t> </a:t>
            </a:r>
            <a:r>
              <a:rPr lang="en-US" sz="2200" dirty="0" err="1">
                <a:solidFill>
                  <a:schemeClr val="tx1"/>
                </a:solidFill>
                <a:effectLst/>
                <a:latin typeface="+mj-lt"/>
                <a:ea typeface="+mn-ea"/>
              </a:rPr>
              <a:t>dễ</a:t>
            </a:r>
            <a:r>
              <a:rPr lang="en-US" sz="2200" dirty="0">
                <a:solidFill>
                  <a:schemeClr val="tx1"/>
                </a:solidFill>
                <a:effectLst/>
                <a:latin typeface="+mj-lt"/>
                <a:ea typeface="+mn-ea"/>
              </a:rPr>
              <a:t> </a:t>
            </a:r>
            <a:r>
              <a:rPr lang="en-US" sz="2200" dirty="0" err="1">
                <a:solidFill>
                  <a:schemeClr val="tx1"/>
                </a:solidFill>
                <a:effectLst/>
                <a:latin typeface="+mj-lt"/>
                <a:ea typeface="+mn-ea"/>
              </a:rPr>
              <a:t>dàng</a:t>
            </a:r>
            <a:r>
              <a:rPr lang="en-US" sz="2200" dirty="0">
                <a:solidFill>
                  <a:schemeClr val="tx1"/>
                </a:solidFill>
                <a:effectLst/>
                <a:latin typeface="+mj-lt"/>
                <a:ea typeface="+mn-ea"/>
              </a:rPr>
              <a:t> </a:t>
            </a:r>
            <a:r>
              <a:rPr lang="en-US" sz="2200" dirty="0" err="1">
                <a:solidFill>
                  <a:schemeClr val="tx1"/>
                </a:solidFill>
                <a:effectLst/>
                <a:latin typeface="+mj-lt"/>
                <a:ea typeface="+mn-ea"/>
              </a:rPr>
              <a:t>nhất</a:t>
            </a:r>
            <a:r>
              <a:rPr lang="en-US" sz="2200" dirty="0">
                <a:solidFill>
                  <a:schemeClr val="tx1"/>
                </a:solidFill>
                <a:effectLst/>
                <a:latin typeface="+mj-lt"/>
                <a:ea typeface="+mn-ea"/>
              </a:rPr>
              <a:t> </a:t>
            </a:r>
            <a:r>
              <a:rPr lang="en-US" sz="2200" dirty="0" err="1">
                <a:solidFill>
                  <a:schemeClr val="tx1"/>
                </a:solidFill>
                <a:effectLst/>
                <a:latin typeface="+mj-lt"/>
                <a:ea typeface="+mn-ea"/>
              </a:rPr>
              <a:t>để</a:t>
            </a:r>
            <a:r>
              <a:rPr lang="en-US" sz="2200" dirty="0">
                <a:solidFill>
                  <a:schemeClr val="tx1"/>
                </a:solidFill>
                <a:effectLst/>
                <a:latin typeface="+mj-lt"/>
                <a:ea typeface="+mn-ea"/>
              </a:rPr>
              <a:t> </a:t>
            </a:r>
            <a:r>
              <a:rPr lang="en-US" sz="2200" dirty="0" err="1">
                <a:solidFill>
                  <a:schemeClr val="tx1"/>
                </a:solidFill>
                <a:effectLst/>
                <a:latin typeface="+mj-lt"/>
                <a:ea typeface="+mn-ea"/>
              </a:rPr>
              <a:t>phát</a:t>
            </a:r>
            <a:r>
              <a:rPr lang="en-US" sz="2200" dirty="0">
                <a:solidFill>
                  <a:schemeClr val="tx1"/>
                </a:solidFill>
                <a:effectLst/>
                <a:latin typeface="+mj-lt"/>
                <a:ea typeface="+mn-ea"/>
              </a:rPr>
              <a:t> </a:t>
            </a:r>
            <a:r>
              <a:rPr lang="en-US" sz="2200" dirty="0" err="1">
                <a:solidFill>
                  <a:schemeClr val="tx1"/>
                </a:solidFill>
                <a:effectLst/>
                <a:latin typeface="+mj-lt"/>
                <a:ea typeface="+mn-ea"/>
              </a:rPr>
              <a:t>triển</a:t>
            </a:r>
            <a:r>
              <a:rPr lang="en-US" sz="2200" dirty="0">
                <a:solidFill>
                  <a:schemeClr val="tx1"/>
                </a:solidFill>
                <a:effectLst/>
                <a:latin typeface="+mj-lt"/>
                <a:ea typeface="+mn-ea"/>
              </a:rPr>
              <a:t> </a:t>
            </a:r>
            <a:r>
              <a:rPr lang="en-US" sz="2200" dirty="0" err="1">
                <a:solidFill>
                  <a:schemeClr val="tx1"/>
                </a:solidFill>
                <a:effectLst/>
                <a:latin typeface="+mj-lt"/>
                <a:ea typeface="+mn-ea"/>
              </a:rPr>
              <a:t>phần</a:t>
            </a:r>
            <a:r>
              <a:rPr lang="en-US" sz="2200" dirty="0">
                <a:solidFill>
                  <a:schemeClr val="tx1"/>
                </a:solidFill>
                <a:effectLst/>
                <a:latin typeface="+mj-lt"/>
                <a:ea typeface="+mn-ea"/>
              </a:rPr>
              <a:t> </a:t>
            </a:r>
            <a:r>
              <a:rPr lang="en-US" sz="2200" dirty="0" err="1">
                <a:solidFill>
                  <a:schemeClr val="tx1"/>
                </a:solidFill>
                <a:effectLst/>
                <a:latin typeface="+mj-lt"/>
                <a:ea typeface="+mn-ea"/>
              </a:rPr>
              <a:t>mềm</a:t>
            </a:r>
            <a:r>
              <a:rPr lang="en-US" sz="2200" dirty="0">
                <a:solidFill>
                  <a:schemeClr val="tx1"/>
                </a:solidFill>
                <a:effectLst/>
                <a:latin typeface="+mj-lt"/>
                <a:ea typeface="+mn-ea"/>
              </a:rPr>
              <a:t> </a:t>
            </a:r>
            <a:endParaRPr lang="en-US" sz="22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200" dirty="0" err="1">
                <a:solidFill>
                  <a:schemeClr val="tx1"/>
                </a:solidFill>
                <a:effectLst/>
                <a:latin typeface="+mj-lt"/>
                <a:ea typeface="+mn-ea"/>
              </a:rPr>
              <a:t>Là</a:t>
            </a:r>
            <a:r>
              <a:rPr lang="en-US" sz="2200" dirty="0">
                <a:solidFill>
                  <a:schemeClr val="tx1"/>
                </a:solidFill>
                <a:effectLst/>
                <a:latin typeface="+mj-lt"/>
                <a:ea typeface="+mn-ea"/>
              </a:rPr>
              <a:t> </a:t>
            </a:r>
            <a:r>
              <a:rPr lang="en-US" sz="2200" dirty="0" err="1">
                <a:solidFill>
                  <a:schemeClr val="tx1"/>
                </a:solidFill>
                <a:effectLst/>
                <a:latin typeface="+mj-lt"/>
                <a:ea typeface="+mn-ea"/>
              </a:rPr>
              <a:t>cách</a:t>
            </a:r>
            <a:r>
              <a:rPr lang="en-US" sz="2200" dirty="0">
                <a:solidFill>
                  <a:schemeClr val="tx1"/>
                </a:solidFill>
                <a:effectLst/>
                <a:latin typeface="+mj-lt"/>
                <a:ea typeface="+mn-ea"/>
              </a:rPr>
              <a:t> </a:t>
            </a:r>
            <a:r>
              <a:rPr lang="en-US" sz="2200" dirty="0" err="1">
                <a:solidFill>
                  <a:schemeClr val="tx1"/>
                </a:solidFill>
                <a:effectLst/>
                <a:latin typeface="+mj-lt"/>
                <a:ea typeface="+mn-ea"/>
              </a:rPr>
              <a:t>đắt</a:t>
            </a:r>
            <a:r>
              <a:rPr lang="en-US" sz="2200" dirty="0">
                <a:solidFill>
                  <a:schemeClr val="tx1"/>
                </a:solidFill>
                <a:effectLst/>
                <a:latin typeface="+mj-lt"/>
                <a:ea typeface="+mn-ea"/>
              </a:rPr>
              <a:t> </a:t>
            </a:r>
            <a:r>
              <a:rPr lang="en-US" sz="2200" dirty="0" err="1">
                <a:solidFill>
                  <a:schemeClr val="tx1"/>
                </a:solidFill>
                <a:effectLst/>
                <a:latin typeface="+mj-lt"/>
                <a:ea typeface="+mn-ea"/>
              </a:rPr>
              <a:t>nhất</a:t>
            </a:r>
            <a:r>
              <a:rPr lang="en-US" sz="2200" dirty="0">
                <a:solidFill>
                  <a:schemeClr val="tx1"/>
                </a:solidFill>
                <a:effectLst/>
                <a:latin typeface="+mj-lt"/>
                <a:ea typeface="+mn-ea"/>
              </a:rPr>
              <a:t> </a:t>
            </a:r>
            <a:endParaRPr lang="en-US" sz="2200" dirty="0">
              <a:solidFill>
                <a:schemeClr val="tx1"/>
              </a:solidFill>
              <a:effectLst/>
              <a:latin typeface="+mj-lt"/>
              <a:ea typeface="Times New Roman" panose="02020603050405020304" pitchFamily="18" charset="0"/>
            </a:endParaRPr>
          </a:p>
        </p:txBody>
      </p:sp>
      <p:pic>
        <p:nvPicPr>
          <p:cNvPr id="3074" name="Picture 2">
            <a:extLst>
              <a:ext uri="{FF2B5EF4-FFF2-40B4-BE49-F238E27FC236}">
                <a16:creationId xmlns:a16="http://schemas.microsoft.com/office/drawing/2014/main" id="{6AAB9A15-8915-414D-82FB-E1C05FFCB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16217" y="1475270"/>
            <a:ext cx="6286012" cy="297249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709495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370482" y="1285875"/>
            <a:ext cx="9124121"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sz="2100" dirty="0" err="1">
                <a:solidFill>
                  <a:schemeClr val="tx1"/>
                </a:solidFill>
                <a:latin typeface="+mj-lt"/>
              </a:rPr>
              <a:t>Đặc</a:t>
            </a:r>
            <a:r>
              <a:rPr lang="en-US" sz="2100" dirty="0">
                <a:solidFill>
                  <a:schemeClr val="tx1"/>
                </a:solidFill>
                <a:latin typeface="+mj-lt"/>
              </a:rPr>
              <a:t> </a:t>
            </a:r>
            <a:r>
              <a:rPr lang="en-US" sz="2100" dirty="0" err="1">
                <a:solidFill>
                  <a:schemeClr val="tx1"/>
                </a:solidFill>
                <a:latin typeface="+mj-lt"/>
              </a:rPr>
              <a:t>điểm</a:t>
            </a:r>
            <a:r>
              <a:rPr lang="en-US" sz="2100" dirty="0">
                <a:solidFill>
                  <a:schemeClr val="tx1"/>
                </a:solidFill>
                <a:latin typeface="+mj-lt"/>
              </a:rPr>
              <a:t>:</a:t>
            </a:r>
            <a:endParaRPr lang="en-US" sz="2100" dirty="0">
              <a:solidFill>
                <a:schemeClr val="tx1"/>
              </a:solidFill>
              <a:effectLst/>
              <a:latin typeface="+mj-lt"/>
              <a:ea typeface="+mn-ea"/>
            </a:endParaRPr>
          </a:p>
          <a:p>
            <a:pPr marL="403225" marR="99060" lvl="1" indent="-349250" algn="just">
              <a:lnSpc>
                <a:spcPct val="110000"/>
              </a:lnSpc>
              <a:spcBef>
                <a:spcPts val="600"/>
              </a:spcBef>
              <a:buClr>
                <a:srgbClr val="3A812E"/>
              </a:buClr>
              <a:buSzPct val="59375"/>
              <a:buFont typeface="Wingdings" panose="05000000000000000000" pitchFamily="2" charset="2"/>
              <a:buChar char="Ø"/>
              <a:tabLst>
                <a:tab pos="403225" algn="l"/>
                <a:tab pos="457200" algn="l"/>
                <a:tab pos="517525" algn="l"/>
              </a:tabLst>
            </a:pPr>
            <a:r>
              <a:rPr lang="vi-VN" sz="2100" spc="-10" dirty="0">
                <a:latin typeface="+mj-lt"/>
                <a:cs typeface="Arial"/>
              </a:rPr>
              <a:t>Trật </a:t>
            </a:r>
            <a:r>
              <a:rPr lang="vi-VN" sz="2100" spc="-5" dirty="0">
                <a:latin typeface="+mj-lt"/>
                <a:cs typeface="Arial"/>
              </a:rPr>
              <a:t>tự (thứ tự ) </a:t>
            </a:r>
            <a:r>
              <a:rPr lang="vi-VN" sz="2100" dirty="0">
                <a:latin typeface="+mj-lt"/>
                <a:cs typeface="Arial"/>
              </a:rPr>
              <a:t>của các giai đoạn là xác định, và các kết quả của một giai đoạn  trước sẽ được sử dụng làm đầu vào (input) cho các giai đoạn sau</a:t>
            </a:r>
            <a:endParaRPr lang="en-US" sz="2100" dirty="0">
              <a:latin typeface="+mj-lt"/>
              <a:cs typeface="Arial"/>
            </a:endParaRPr>
          </a:p>
          <a:p>
            <a:pPr marL="403225" marR="99060" lvl="1" indent="-349250" algn="just">
              <a:lnSpc>
                <a:spcPct val="110000"/>
              </a:lnSpc>
              <a:spcBef>
                <a:spcPts val="600"/>
              </a:spcBef>
              <a:buClr>
                <a:srgbClr val="3A812E"/>
              </a:buClr>
              <a:buSzPct val="59375"/>
              <a:buFont typeface="Wingdings" panose="05000000000000000000" pitchFamily="2" charset="2"/>
              <a:buChar char="Ø"/>
              <a:tabLst>
                <a:tab pos="403225" algn="l"/>
                <a:tab pos="457200" algn="l"/>
                <a:tab pos="517525" algn="l"/>
              </a:tabLst>
            </a:pPr>
            <a:r>
              <a:rPr lang="vi-VN" sz="2100" dirty="0">
                <a:latin typeface="+mj-lt"/>
                <a:cs typeface="Arial"/>
              </a:rPr>
              <a:t>Một khi tiến trình PTPM kết thúc và hệ thống phần mềm được bàn giao  (signed off) cho khách hàng, thì hệ thống phần mềm sẽ không thể được  thay đổi, điều chỉnh</a:t>
            </a:r>
          </a:p>
          <a:p>
            <a:pPr marL="403225" lvl="1" indent="-349250" algn="just">
              <a:lnSpc>
                <a:spcPct val="110000"/>
              </a:lnSpc>
              <a:spcBef>
                <a:spcPts val="600"/>
              </a:spcBef>
              <a:buClr>
                <a:srgbClr val="3A812E"/>
              </a:buClr>
              <a:buSzPct val="59375"/>
              <a:buFont typeface="Wingdings" panose="05000000000000000000" pitchFamily="2" charset="2"/>
              <a:buChar char="Ø"/>
              <a:tabLst>
                <a:tab pos="403225" algn="l"/>
                <a:tab pos="457200" algn="l"/>
                <a:tab pos="517525" algn="l"/>
              </a:tabLst>
            </a:pPr>
            <a:r>
              <a:rPr lang="vi-VN" sz="2100" dirty="0">
                <a:latin typeface="+mj-lt"/>
                <a:cs typeface="Arial"/>
              </a:rPr>
              <a:t>Tiến trình PTPM chỉ có thể được mở lại (để đáp ứng các điều chỉnh, thay đổi)</a:t>
            </a:r>
            <a:r>
              <a:rPr lang="en-US" sz="2100" dirty="0">
                <a:latin typeface="+mj-lt"/>
                <a:cs typeface="Arial"/>
              </a:rPr>
              <a:t> </a:t>
            </a:r>
            <a:r>
              <a:rPr lang="vi-VN" sz="2100" dirty="0">
                <a:latin typeface="+mj-lt"/>
                <a:cs typeface="Arial"/>
              </a:rPr>
              <a:t>thông qua một quy trình </a:t>
            </a:r>
            <a:r>
              <a:rPr lang="vi-VN" sz="2100" spc="-5" dirty="0">
                <a:latin typeface="+mj-lt"/>
                <a:cs typeface="Arial"/>
              </a:rPr>
              <a:t>thực hiện thay đổi chính thức (a formal change</a:t>
            </a:r>
            <a:r>
              <a:rPr lang="vi-VN" sz="2100" spc="175" dirty="0">
                <a:latin typeface="+mj-lt"/>
                <a:cs typeface="Arial"/>
              </a:rPr>
              <a:t> </a:t>
            </a:r>
            <a:r>
              <a:rPr lang="vi-VN" sz="2100" spc="-5" dirty="0">
                <a:latin typeface="+mj-lt"/>
                <a:cs typeface="Arial"/>
              </a:rPr>
              <a:t>process)</a:t>
            </a:r>
            <a:r>
              <a:rPr lang="en-US" sz="2100" dirty="0">
                <a:latin typeface="+mj-lt"/>
                <a:cs typeface="Arial"/>
              </a:rPr>
              <a:t>.</a:t>
            </a:r>
          </a:p>
          <a:p>
            <a:pPr marL="403225" lvl="1" indent="-349250" algn="just">
              <a:lnSpc>
                <a:spcPct val="110000"/>
              </a:lnSpc>
              <a:spcBef>
                <a:spcPts val="600"/>
              </a:spcBef>
              <a:buClr>
                <a:srgbClr val="3A812E"/>
              </a:buClr>
              <a:buSzPct val="59375"/>
              <a:buFont typeface="Wingdings" panose="05000000000000000000" pitchFamily="2" charset="2"/>
              <a:buChar char="Ø"/>
              <a:tabLst>
                <a:tab pos="403225" algn="l"/>
                <a:tab pos="457200" algn="l"/>
                <a:tab pos="517525" algn="l"/>
              </a:tabLst>
            </a:pPr>
            <a:r>
              <a:rPr lang="vi-VN" sz="2100" spc="-5" dirty="0">
                <a:latin typeface="+mj-lt"/>
                <a:cs typeface="Arial"/>
              </a:rPr>
              <a:t>Đặc điểm quan </a:t>
            </a:r>
            <a:r>
              <a:rPr lang="vi-VN" sz="2100" dirty="0">
                <a:latin typeface="+mj-lt"/>
                <a:cs typeface="Arial"/>
              </a:rPr>
              <a:t>trọng </a:t>
            </a:r>
            <a:r>
              <a:rPr lang="vi-VN" sz="2100" spc="-5" dirty="0">
                <a:latin typeface="+mj-lt"/>
                <a:cs typeface="Arial"/>
              </a:rPr>
              <a:t>nhất </a:t>
            </a:r>
            <a:r>
              <a:rPr lang="vi-VN" sz="2100" dirty="0">
                <a:latin typeface="+mj-lt"/>
                <a:cs typeface="Arial"/>
              </a:rPr>
              <a:t>của Quy trình </a:t>
            </a:r>
            <a:r>
              <a:rPr lang="vi-VN" sz="2100" spc="-5" dirty="0">
                <a:latin typeface="+mj-lt"/>
                <a:cs typeface="Arial"/>
              </a:rPr>
              <a:t>thác nước: </a:t>
            </a:r>
            <a:r>
              <a:rPr lang="vi-VN" sz="2100" b="1" spc="-5" dirty="0">
                <a:latin typeface="+mj-lt"/>
                <a:cs typeface="Arial"/>
              </a:rPr>
              <a:t>các </a:t>
            </a:r>
            <a:r>
              <a:rPr lang="vi-VN" sz="2100" b="1" dirty="0">
                <a:latin typeface="+mj-lt"/>
                <a:cs typeface="Arial"/>
              </a:rPr>
              <a:t>giai </a:t>
            </a:r>
            <a:r>
              <a:rPr lang="vi-VN" sz="2100" b="1" spc="-5" dirty="0">
                <a:latin typeface="+mj-lt"/>
                <a:cs typeface="Arial"/>
              </a:rPr>
              <a:t>đoạn  (phases) </a:t>
            </a:r>
            <a:r>
              <a:rPr lang="vi-VN" sz="2100" b="1" dirty="0">
                <a:latin typeface="+mj-lt"/>
                <a:cs typeface="Arial"/>
              </a:rPr>
              <a:t>không giao </a:t>
            </a:r>
            <a:r>
              <a:rPr lang="vi-VN" sz="2100" b="1" spc="-5" dirty="0">
                <a:latin typeface="+mj-lt"/>
                <a:cs typeface="Arial"/>
              </a:rPr>
              <a:t>nhau, </a:t>
            </a:r>
            <a:r>
              <a:rPr lang="vi-VN" sz="2100" b="1" dirty="0">
                <a:latin typeface="+mj-lt"/>
                <a:cs typeface="Arial"/>
              </a:rPr>
              <a:t>không </a:t>
            </a:r>
            <a:r>
              <a:rPr lang="vi-VN" sz="2100" b="1" spc="-5" dirty="0">
                <a:latin typeface="+mj-lt"/>
                <a:cs typeface="Arial"/>
              </a:rPr>
              <a:t>lặp lại </a:t>
            </a:r>
            <a:r>
              <a:rPr lang="vi-VN" sz="2100" dirty="0">
                <a:latin typeface="+mj-lt"/>
                <a:cs typeface="Arial"/>
              </a:rPr>
              <a:t>(trong một tiến trình</a:t>
            </a:r>
            <a:r>
              <a:rPr lang="vi-VN" sz="2100" spc="-90" dirty="0">
                <a:latin typeface="+mj-lt"/>
                <a:cs typeface="Arial"/>
              </a:rPr>
              <a:t> </a:t>
            </a:r>
            <a:r>
              <a:rPr lang="vi-VN" sz="2100" dirty="0">
                <a:latin typeface="+mj-lt"/>
                <a:cs typeface="Arial"/>
              </a:rPr>
              <a:t>PTPM)</a:t>
            </a:r>
          </a:p>
        </p:txBody>
      </p:sp>
    </p:spTree>
    <p:extLst>
      <p:ext uri="{BB962C8B-B14F-4D97-AF65-F5344CB8AC3E}">
        <p14:creationId xmlns:p14="http://schemas.microsoft.com/office/powerpoint/2010/main" val="157797982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aa-ET" sz="2800" dirty="0"/>
          </a:p>
        </p:txBody>
      </p:sp>
      <p:pic>
        <p:nvPicPr>
          <p:cNvPr id="7" name="Picture 6">
            <a:extLst>
              <a:ext uri="{FF2B5EF4-FFF2-40B4-BE49-F238E27FC236}">
                <a16:creationId xmlns:a16="http://schemas.microsoft.com/office/drawing/2014/main" id="{6D5D61A3-5B39-4A90-87D6-51423139ABA6}"/>
              </a:ext>
            </a:extLst>
          </p:cNvPr>
          <p:cNvPicPr>
            <a:picLocks noChangeAspect="1"/>
          </p:cNvPicPr>
          <p:nvPr/>
        </p:nvPicPr>
        <p:blipFill>
          <a:blip r:embed="rId2"/>
          <a:stretch>
            <a:fillRect/>
          </a:stretch>
        </p:blipFill>
        <p:spPr>
          <a:xfrm>
            <a:off x="2262471" y="1319507"/>
            <a:ext cx="7567668" cy="4348194"/>
          </a:xfrm>
          <a:prstGeom prst="rect">
            <a:avLst/>
          </a:prstGeom>
        </p:spPr>
      </p:pic>
    </p:spTree>
    <p:extLst>
      <p:ext uri="{BB962C8B-B14F-4D97-AF65-F5344CB8AC3E}">
        <p14:creationId xmlns:p14="http://schemas.microsoft.com/office/powerpoint/2010/main" val="21635653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879894" y="1285875"/>
            <a:ext cx="10614710" cy="4692650"/>
          </a:xfrm>
        </p:spPr>
        <p:txBody>
          <a:bodyPr>
            <a:noAutofit/>
          </a:bodyPr>
          <a:lstStyle/>
          <a:p>
            <a:pPr marR="0" lvl="0" algn="just" eaLnBrk="0" fontAlgn="base" hangingPunct="0">
              <a:lnSpc>
                <a:spcPct val="120000"/>
              </a:lnSpc>
              <a:spcBef>
                <a:spcPts val="0"/>
              </a:spcBef>
              <a:spcAft>
                <a:spcPts val="0"/>
              </a:spcAft>
              <a:tabLst>
                <a:tab pos="457200" algn="l"/>
              </a:tabLst>
            </a:pPr>
            <a:r>
              <a:rPr lang="vi-VN" sz="2100" b="0" i="0" dirty="0">
                <a:solidFill>
                  <a:srgbClr val="000000"/>
                </a:solidFill>
                <a:effectLst/>
                <a:latin typeface="Calibri" panose="020F0502020204030204" pitchFamily="34" charset="0"/>
              </a:rPr>
              <a:t>Mặc dù mô hình thác nước nhấn mạnh một </a:t>
            </a:r>
            <a:r>
              <a:rPr lang="vi-VN" sz="2100" b="0" i="0" dirty="0">
                <a:solidFill>
                  <a:srgbClr val="FF0000"/>
                </a:solidFill>
                <a:effectLst/>
                <a:latin typeface="Calibri" panose="020F0502020204030204" pitchFamily="34" charset="0"/>
              </a:rPr>
              <a:t>chuỗi tuyến tính </a:t>
            </a:r>
            <a:r>
              <a:rPr lang="vi-VN" sz="2100" b="0" i="0" dirty="0">
                <a:solidFill>
                  <a:srgbClr val="000000"/>
                </a:solidFill>
                <a:effectLst/>
                <a:latin typeface="Calibri" panose="020F0502020204030204" pitchFamily="34" charset="0"/>
              </a:rPr>
              <a:t>của các pha, trên thực tế, trong thực tế luôn có một lượng lớn </a:t>
            </a:r>
            <a:r>
              <a:rPr lang="vi-VN" sz="2100" b="0" i="0" dirty="0">
                <a:solidFill>
                  <a:srgbClr val="FF0000"/>
                </a:solidFill>
                <a:effectLst/>
                <a:latin typeface="Calibri" panose="020F0502020204030204" pitchFamily="34" charset="0"/>
              </a:rPr>
              <a:t>sự lặp lại các pha trước đó</a:t>
            </a:r>
            <a:r>
              <a:rPr lang="vi-VN" sz="2100" dirty="0"/>
              <a:t> </a:t>
            </a:r>
            <a:endParaRPr lang="vi-VN" sz="2100" dirty="0">
              <a:latin typeface="+mj-lt"/>
              <a:cs typeface="Arial"/>
            </a:endParaRPr>
          </a:p>
        </p:txBody>
      </p:sp>
      <p:pic>
        <p:nvPicPr>
          <p:cNvPr id="4" name="Picture 3">
            <a:extLst>
              <a:ext uri="{FF2B5EF4-FFF2-40B4-BE49-F238E27FC236}">
                <a16:creationId xmlns:a16="http://schemas.microsoft.com/office/drawing/2014/main" id="{0DC7E021-127A-45DE-A1C6-30E377088799}"/>
              </a:ext>
            </a:extLst>
          </p:cNvPr>
          <p:cNvPicPr>
            <a:picLocks noChangeAspect="1"/>
          </p:cNvPicPr>
          <p:nvPr/>
        </p:nvPicPr>
        <p:blipFill>
          <a:blip r:embed="rId2"/>
          <a:stretch>
            <a:fillRect/>
          </a:stretch>
        </p:blipFill>
        <p:spPr>
          <a:xfrm>
            <a:off x="3191892" y="2475869"/>
            <a:ext cx="5973817" cy="3096256"/>
          </a:xfrm>
          <a:prstGeom prst="rect">
            <a:avLst/>
          </a:prstGeom>
        </p:spPr>
      </p:pic>
    </p:spTree>
    <p:extLst>
      <p:ext uri="{BB962C8B-B14F-4D97-AF65-F5344CB8AC3E}">
        <p14:creationId xmlns:p14="http://schemas.microsoft.com/office/powerpoint/2010/main" val="2741411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nước</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842590" y="1285875"/>
            <a:ext cx="8652013" cy="4692650"/>
          </a:xfrm>
        </p:spPr>
        <p:txBody>
          <a:bodyPr>
            <a:noAutofit/>
          </a:bodyPr>
          <a:lstStyle/>
          <a:p>
            <a:r>
              <a:rPr lang="vi-VN" sz="2100" b="1" i="0" dirty="0">
                <a:solidFill>
                  <a:srgbClr val="000000"/>
                </a:solidFill>
                <a:effectLst/>
                <a:latin typeface="Calibri" panose="020F0502020204030204" pitchFamily="34" charset="0"/>
              </a:rPr>
              <a:t>Điểm mạnh:</a:t>
            </a:r>
          </a:p>
          <a:p>
            <a:pPr marL="342900" indent="-342900">
              <a:buFont typeface="Wingdings" panose="05000000000000000000" pitchFamily="2" charset="2"/>
              <a:buChar char="Ø"/>
            </a:pPr>
            <a:r>
              <a:rPr lang="vi-VN" sz="2100" b="0" i="0" dirty="0">
                <a:solidFill>
                  <a:srgbClr val="000000"/>
                </a:solidFill>
                <a:effectLst/>
                <a:latin typeface="Calibri" panose="020F0502020204030204" pitchFamily="34" charset="0"/>
              </a:rPr>
              <a:t>Hoàn thành một </a:t>
            </a:r>
            <a:r>
              <a:rPr lang="vi-VN" sz="2100" b="0" i="0" dirty="0">
                <a:solidFill>
                  <a:srgbClr val="FF0000"/>
                </a:solidFill>
                <a:effectLst/>
                <a:latin typeface="Calibri" panose="020F0502020204030204" pitchFamily="34" charset="0"/>
              </a:rPr>
              <a:t>giai đoạn </a:t>
            </a:r>
            <a:r>
              <a:rPr lang="vi-VN" sz="2100" b="0" i="0" dirty="0">
                <a:solidFill>
                  <a:srgbClr val="000000"/>
                </a:solidFill>
                <a:effectLst/>
                <a:latin typeface="Calibri" panose="020F0502020204030204" pitchFamily="34" charset="0"/>
              </a:rPr>
              <a:t>trước khi tiếp tục giai đoạn tiếp</a:t>
            </a:r>
          </a:p>
          <a:p>
            <a:pPr marL="342900" indent="-342900">
              <a:buFont typeface="Wingdings" panose="05000000000000000000" pitchFamily="2" charset="2"/>
              <a:buChar char="Ø"/>
            </a:pPr>
            <a:r>
              <a:rPr lang="vi-VN" sz="2100" b="0" i="0" dirty="0">
                <a:solidFill>
                  <a:srgbClr val="000000"/>
                </a:solidFill>
                <a:effectLst/>
                <a:latin typeface="Calibri" panose="020F0502020204030204" pitchFamily="34" charset="0"/>
              </a:rPr>
              <a:t>Nhấn mạnh việc lập kế hoạch sớm, đầu vào của khách hàng</a:t>
            </a:r>
            <a:r>
              <a:rPr lang="en-US" sz="2100" b="0" i="0" dirty="0">
                <a:solidFill>
                  <a:srgbClr val="000000"/>
                </a:solidFill>
                <a:effectLst/>
                <a:latin typeface="Calibri" panose="020F0502020204030204" pitchFamily="34" charset="0"/>
              </a:rPr>
              <a:t> </a:t>
            </a:r>
            <a:r>
              <a:rPr lang="vi-VN" sz="2100" b="0" i="0" dirty="0">
                <a:solidFill>
                  <a:srgbClr val="000000"/>
                </a:solidFill>
                <a:effectLst/>
                <a:latin typeface="Calibri" panose="020F0502020204030204" pitchFamily="34" charset="0"/>
              </a:rPr>
              <a:t>và thiết kế</a:t>
            </a:r>
          </a:p>
          <a:p>
            <a:pPr marL="342900" indent="-342900">
              <a:buFont typeface="Wingdings" panose="05000000000000000000" pitchFamily="2" charset="2"/>
              <a:buChar char="Ø"/>
            </a:pPr>
            <a:r>
              <a:rPr lang="en-US" sz="2100" b="0" i="0" dirty="0">
                <a:solidFill>
                  <a:srgbClr val="000000"/>
                </a:solidFill>
                <a:effectLst/>
                <a:latin typeface="Calibri" panose="020F0502020204030204" pitchFamily="34" charset="0"/>
              </a:rPr>
              <a:t>K</a:t>
            </a:r>
            <a:r>
              <a:rPr lang="vi-VN" sz="2100" b="0" i="0" dirty="0">
                <a:solidFill>
                  <a:srgbClr val="000000"/>
                </a:solidFill>
                <a:effectLst/>
                <a:latin typeface="Calibri" panose="020F0502020204030204" pitchFamily="34" charset="0"/>
              </a:rPr>
              <a:t>iểm tra như một phần không thể thiếu của vòng</a:t>
            </a:r>
            <a:r>
              <a:rPr lang="en-US" sz="2100" b="0" i="0" dirty="0">
                <a:solidFill>
                  <a:srgbClr val="000000"/>
                </a:solidFill>
                <a:effectLst/>
                <a:latin typeface="Calibri" panose="020F0502020204030204" pitchFamily="34" charset="0"/>
              </a:rPr>
              <a:t> </a:t>
            </a:r>
            <a:r>
              <a:rPr lang="vi-VN" sz="2100" b="0" i="0" dirty="0">
                <a:solidFill>
                  <a:srgbClr val="000000"/>
                </a:solidFill>
                <a:effectLst/>
                <a:latin typeface="Calibri" panose="020F0502020204030204" pitchFamily="34" charset="0"/>
              </a:rPr>
              <a:t>đời</a:t>
            </a:r>
          </a:p>
          <a:p>
            <a:pPr marL="342900" indent="-342900">
              <a:buFont typeface="Wingdings" panose="05000000000000000000" pitchFamily="2" charset="2"/>
              <a:buChar char="Ø"/>
            </a:pPr>
            <a:r>
              <a:rPr lang="vi-VN" sz="2100" b="0" i="0" dirty="0">
                <a:solidFill>
                  <a:srgbClr val="000000"/>
                </a:solidFill>
                <a:effectLst/>
                <a:latin typeface="Calibri" panose="020F0502020204030204" pitchFamily="34" charset="0"/>
              </a:rPr>
              <a:t>Cung cấp các chất lượng ở mỗi giai đoạn vòng đời</a:t>
            </a:r>
            <a:endParaRPr lang="en-US" sz="2100" b="0" i="0" dirty="0">
              <a:solidFill>
                <a:srgbClr val="000000"/>
              </a:solidFill>
              <a:effectLst/>
              <a:latin typeface="Calibri" panose="020F0502020204030204" pitchFamily="34" charset="0"/>
            </a:endParaRPr>
          </a:p>
          <a:p>
            <a:endParaRPr lang="vi-VN" sz="2100" b="0" i="0" dirty="0">
              <a:solidFill>
                <a:srgbClr val="000000"/>
              </a:solidFill>
              <a:effectLst/>
              <a:latin typeface="Calibri" panose="020F0502020204030204" pitchFamily="34" charset="0"/>
            </a:endParaRPr>
          </a:p>
          <a:p>
            <a:r>
              <a:rPr lang="vi-VN" sz="2100" b="1" i="0" dirty="0">
                <a:solidFill>
                  <a:srgbClr val="000000"/>
                </a:solidFill>
                <a:effectLst/>
                <a:latin typeface="Calibri" panose="020F0502020204030204" pitchFamily="34" charset="0"/>
              </a:rPr>
              <a:t>Điểm yếu:</a:t>
            </a: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Phụ thuộc vào các yêu cầu được xác định sớm từ đầu</a:t>
            </a: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Phụ thuộc vào việc tách các yêu cầu khỏi thiết kế</a:t>
            </a: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Không khả thi trong một số trường hợp đòi hỏi có nhiều thay</a:t>
            </a:r>
            <a:r>
              <a:rPr lang="en-US" sz="2100" dirty="0">
                <a:solidFill>
                  <a:srgbClr val="000000"/>
                </a:solidFill>
                <a:latin typeface="Calibri" panose="020F0502020204030204" pitchFamily="34" charset="0"/>
              </a:rPr>
              <a:t> </a:t>
            </a:r>
            <a:r>
              <a:rPr lang="vi-VN" sz="2100" dirty="0">
                <a:solidFill>
                  <a:srgbClr val="000000"/>
                </a:solidFill>
                <a:latin typeface="Calibri" panose="020F0502020204030204" pitchFamily="34" charset="0"/>
              </a:rPr>
              <a:t>đổi</a:t>
            </a:r>
          </a:p>
          <a:p>
            <a:pPr marL="342900" indent="-342900">
              <a:buFont typeface="Wingdings" panose="05000000000000000000" pitchFamily="2" charset="2"/>
              <a:buChar char="Ø"/>
            </a:pPr>
            <a:r>
              <a:rPr lang="vi-VN" sz="2100" dirty="0">
                <a:solidFill>
                  <a:srgbClr val="000000"/>
                </a:solidFill>
                <a:latin typeface="Calibri" panose="020F0502020204030204" pitchFamily="34" charset="0"/>
              </a:rPr>
              <a:t>Nhấn mạnh vào sản phẩm hơn là quy trình </a:t>
            </a:r>
            <a:br>
              <a:rPr lang="vi-VN" sz="2100" dirty="0"/>
            </a:br>
            <a:endParaRPr lang="vi-VN" sz="2100" dirty="0">
              <a:latin typeface="+mj-lt"/>
              <a:cs typeface="Arial"/>
            </a:endParaRPr>
          </a:p>
        </p:txBody>
      </p:sp>
    </p:spTree>
    <p:extLst>
      <p:ext uri="{BB962C8B-B14F-4D97-AF65-F5344CB8AC3E}">
        <p14:creationId xmlns:p14="http://schemas.microsoft.com/office/powerpoint/2010/main" val="12251089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aa-ET" sz="2800" dirty="0"/>
          </a:p>
        </p:txBody>
      </p:sp>
      <p:pic>
        <p:nvPicPr>
          <p:cNvPr id="6" name="Picture 5">
            <a:extLst>
              <a:ext uri="{FF2B5EF4-FFF2-40B4-BE49-F238E27FC236}">
                <a16:creationId xmlns:a16="http://schemas.microsoft.com/office/drawing/2014/main" id="{17E30E71-0463-441A-BD77-09764FA57C14}"/>
              </a:ext>
            </a:extLst>
          </p:cNvPr>
          <p:cNvPicPr>
            <a:picLocks noChangeAspect="1"/>
          </p:cNvPicPr>
          <p:nvPr/>
        </p:nvPicPr>
        <p:blipFill>
          <a:blip r:embed="rId2"/>
          <a:stretch>
            <a:fillRect/>
          </a:stretch>
        </p:blipFill>
        <p:spPr>
          <a:xfrm>
            <a:off x="4068911" y="1799690"/>
            <a:ext cx="5331278" cy="3258619"/>
          </a:xfrm>
          <a:prstGeom prst="rect">
            <a:avLst/>
          </a:prstGeom>
        </p:spPr>
      </p:pic>
    </p:spTree>
    <p:extLst>
      <p:ext uri="{BB962C8B-B14F-4D97-AF65-F5344CB8AC3E}">
        <p14:creationId xmlns:p14="http://schemas.microsoft.com/office/powerpoint/2010/main" val="22312000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aa-ET" sz="2800" dirty="0"/>
          </a:p>
        </p:txBody>
      </p:sp>
      <p:pic>
        <p:nvPicPr>
          <p:cNvPr id="3" name="Picture 2">
            <a:extLst>
              <a:ext uri="{FF2B5EF4-FFF2-40B4-BE49-F238E27FC236}">
                <a16:creationId xmlns:a16="http://schemas.microsoft.com/office/drawing/2014/main" id="{0A8EB3B7-B5C5-435F-89B6-F6B0DC9BBB0D}"/>
              </a:ext>
            </a:extLst>
          </p:cNvPr>
          <p:cNvPicPr>
            <a:picLocks noChangeAspect="1"/>
          </p:cNvPicPr>
          <p:nvPr/>
        </p:nvPicPr>
        <p:blipFill>
          <a:blip r:embed="rId2"/>
          <a:stretch>
            <a:fillRect/>
          </a:stretch>
        </p:blipFill>
        <p:spPr>
          <a:xfrm>
            <a:off x="3890019" y="2278251"/>
            <a:ext cx="6600732" cy="2640294"/>
          </a:xfrm>
          <a:prstGeom prst="rect">
            <a:avLst/>
          </a:prstGeom>
        </p:spPr>
      </p:pic>
    </p:spTree>
    <p:extLst>
      <p:ext uri="{BB962C8B-B14F-4D97-AF65-F5344CB8AC3E}">
        <p14:creationId xmlns:p14="http://schemas.microsoft.com/office/powerpoint/2010/main" val="18443301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a:xfrm>
            <a:off x="1627451" y="365125"/>
            <a:ext cx="9899531" cy="747683"/>
          </a:xfrm>
        </p:spPr>
        <p:txBody>
          <a:bodyPr>
            <a:noAutofit/>
          </a:bodyPr>
          <a:lstStyle/>
          <a:p>
            <a:r>
              <a:rPr lang="en-US" sz="2800" dirty="0" err="1"/>
              <a:t>Chương</a:t>
            </a:r>
            <a:r>
              <a:rPr lang="en-US" sz="2800" dirty="0"/>
              <a:t> 1: </a:t>
            </a:r>
            <a:r>
              <a:rPr lang="en-US" sz="2800" dirty="0" err="1"/>
              <a:t>Phạm</a:t>
            </a:r>
            <a:r>
              <a:rPr lang="en-US" sz="2800" dirty="0"/>
              <a:t> vi </a:t>
            </a:r>
            <a:r>
              <a:rPr lang="en-US" sz="2800" dirty="0" err="1"/>
              <a:t>của</a:t>
            </a:r>
            <a:r>
              <a:rPr lang="en-US" sz="2800" dirty="0"/>
              <a:t> </a:t>
            </a:r>
            <a:r>
              <a:rPr lang="en-US" sz="2800" dirty="0" err="1"/>
              <a:t>công</a:t>
            </a:r>
            <a:r>
              <a:rPr lang="en-US" sz="2800" dirty="0"/>
              <a:t> </a:t>
            </a:r>
            <a:r>
              <a:rPr lang="en-US" sz="2800" dirty="0" err="1"/>
              <a:t>nghệ</a:t>
            </a:r>
            <a:r>
              <a:rPr lang="en-US" sz="2800" dirty="0"/>
              <a:t> </a:t>
            </a:r>
            <a:r>
              <a:rPr lang="en-US" sz="2800" dirty="0" err="1"/>
              <a:t>phần</a:t>
            </a:r>
            <a:r>
              <a:rPr lang="en-US" sz="2800" dirty="0"/>
              <a:t> </a:t>
            </a:r>
            <a:r>
              <a:rPr lang="en-US" sz="2800" dirty="0" err="1"/>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802835" y="1285875"/>
            <a:ext cx="8550965" cy="4692650"/>
          </a:xfrm>
        </p:spPr>
        <p:txBody>
          <a:bodyPr>
            <a:normAutofit/>
          </a:bodyPr>
          <a:lstStyle/>
          <a:p>
            <a:pPr marL="342900" indent="-342900">
              <a:buFont typeface="Wingdings" panose="05000000000000000000" pitchFamily="2" charset="2"/>
              <a:buChar char="Ø"/>
            </a:pPr>
            <a:r>
              <a:rPr lang="en-US" dirty="0" err="1">
                <a:latin typeface="+mj-lt"/>
              </a:rPr>
              <a:t>Mục</a:t>
            </a:r>
            <a:r>
              <a:rPr lang="en-US" dirty="0">
                <a:latin typeface="+mj-lt"/>
              </a:rPr>
              <a:t> </a:t>
            </a:r>
            <a:r>
              <a:rPr lang="en-US" dirty="0" err="1">
                <a:latin typeface="+mj-lt"/>
              </a:rPr>
              <a:t>tiêu</a:t>
            </a:r>
            <a:r>
              <a:rPr lang="en-US" dirty="0">
                <a:latin typeface="+mj-lt"/>
              </a:rPr>
              <a:t> </a:t>
            </a:r>
            <a:r>
              <a:rPr lang="en-US" dirty="0" err="1">
                <a:latin typeface="+mj-lt"/>
              </a:rPr>
              <a:t>chương</a:t>
            </a:r>
            <a:r>
              <a:rPr lang="en-US" dirty="0">
                <a:latin typeface="+mj-lt"/>
              </a:rPr>
              <a:t> 1: </a:t>
            </a:r>
            <a:r>
              <a:rPr lang="en-US" dirty="0" err="1">
                <a:latin typeface="+mj-lt"/>
              </a:rPr>
              <a:t>các</a:t>
            </a:r>
            <a:r>
              <a:rPr lang="en-US" dirty="0">
                <a:latin typeface="+mj-lt"/>
              </a:rPr>
              <a:t> </a:t>
            </a:r>
            <a:r>
              <a:rPr lang="en-US" dirty="0" err="1">
                <a:latin typeface="+mj-lt"/>
              </a:rPr>
              <a:t>khái</a:t>
            </a:r>
            <a:r>
              <a:rPr lang="en-US" dirty="0">
                <a:latin typeface="+mj-lt"/>
              </a:rPr>
              <a:t> </a:t>
            </a:r>
            <a:r>
              <a:rPr lang="en-US" dirty="0" err="1">
                <a:latin typeface="+mj-lt"/>
              </a:rPr>
              <a:t>niệm</a:t>
            </a:r>
            <a:r>
              <a:rPr lang="en-US" dirty="0">
                <a:latin typeface="+mj-lt"/>
              </a:rPr>
              <a:t> </a:t>
            </a:r>
            <a:r>
              <a:rPr lang="en-US" dirty="0" err="1">
                <a:latin typeface="+mj-lt"/>
              </a:rPr>
              <a:t>cơ</a:t>
            </a:r>
            <a:r>
              <a:rPr lang="en-US" dirty="0">
                <a:latin typeface="+mj-lt"/>
              </a:rPr>
              <a:t> </a:t>
            </a:r>
            <a:r>
              <a:rPr lang="en-US" dirty="0" err="1">
                <a:latin typeface="+mj-lt"/>
              </a:rPr>
              <a:t>bản</a:t>
            </a:r>
            <a:r>
              <a:rPr lang="en-US" dirty="0">
                <a:latin typeface="+mj-lt"/>
              </a:rPr>
              <a:t> </a:t>
            </a:r>
            <a:r>
              <a:rPr lang="en-US" dirty="0" err="1">
                <a:latin typeface="+mj-lt"/>
              </a:rPr>
              <a:t>và</a:t>
            </a:r>
            <a:r>
              <a:rPr lang="en-US" dirty="0">
                <a:latin typeface="+mj-lt"/>
              </a:rPr>
              <a:t> </a:t>
            </a:r>
            <a:r>
              <a:rPr lang="en-US" dirty="0" err="1">
                <a:latin typeface="+mj-lt"/>
              </a:rPr>
              <a:t>phạm</a:t>
            </a:r>
            <a:r>
              <a:rPr lang="en-US" dirty="0">
                <a:latin typeface="+mj-lt"/>
              </a:rPr>
              <a:t> vi </a:t>
            </a:r>
            <a:r>
              <a:rPr lang="en-US" dirty="0" err="1">
                <a:latin typeface="+mj-lt"/>
              </a:rPr>
              <a:t>của</a:t>
            </a:r>
            <a:r>
              <a:rPr lang="en-US" dirty="0">
                <a:latin typeface="+mj-lt"/>
              </a:rPr>
              <a:t> </a:t>
            </a:r>
            <a:r>
              <a:rPr lang="en-US" dirty="0" err="1">
                <a:latin typeface="+mj-lt"/>
              </a:rPr>
              <a:t>công</a:t>
            </a:r>
            <a:r>
              <a:rPr lang="en-US" dirty="0">
                <a:latin typeface="+mj-lt"/>
              </a:rPr>
              <a:t> </a:t>
            </a:r>
            <a:r>
              <a:rPr lang="en-US" dirty="0" err="1">
                <a:latin typeface="+mj-lt"/>
              </a:rPr>
              <a:t>nghệ</a:t>
            </a:r>
            <a:r>
              <a:rPr lang="en-US" dirty="0">
                <a:latin typeface="+mj-lt"/>
              </a:rPr>
              <a:t> </a:t>
            </a:r>
            <a:r>
              <a:rPr lang="en-US" dirty="0" err="1">
                <a:latin typeface="+mj-lt"/>
              </a:rPr>
              <a:t>phần</a:t>
            </a:r>
            <a:r>
              <a:rPr lang="en-US" dirty="0">
                <a:latin typeface="+mj-lt"/>
              </a:rPr>
              <a:t> </a:t>
            </a:r>
            <a:r>
              <a:rPr lang="en-US" dirty="0" err="1">
                <a:latin typeface="+mj-lt"/>
              </a:rPr>
              <a:t>mềm</a:t>
            </a:r>
            <a:endParaRPr lang="en-US" dirty="0">
              <a:latin typeface="+mj-lt"/>
            </a:endParaRPr>
          </a:p>
          <a:p>
            <a:endParaRPr lang="en-US" dirty="0">
              <a:latin typeface="+mj-lt"/>
            </a:endParaRPr>
          </a:p>
          <a:p>
            <a:pPr marL="342900" indent="-342900">
              <a:buFont typeface="Wingdings" panose="05000000000000000000" pitchFamily="2" charset="2"/>
              <a:buChar char="Ø"/>
            </a:pPr>
            <a:r>
              <a:rPr lang="en-US" dirty="0" err="1">
                <a:latin typeface="+mj-lt"/>
              </a:rPr>
              <a:t>Tóm</a:t>
            </a:r>
            <a:r>
              <a:rPr lang="en-US" dirty="0">
                <a:latin typeface="+mj-lt"/>
              </a:rPr>
              <a:t> </a:t>
            </a:r>
            <a:r>
              <a:rPr lang="en-US" dirty="0" err="1">
                <a:latin typeface="+mj-lt"/>
              </a:rPr>
              <a:t>tắt</a:t>
            </a:r>
            <a:r>
              <a:rPr lang="en-US" dirty="0">
                <a:latin typeface="+mj-lt"/>
              </a:rPr>
              <a:t> </a:t>
            </a:r>
            <a:r>
              <a:rPr lang="en-US" dirty="0" err="1">
                <a:latin typeface="+mj-lt"/>
              </a:rPr>
              <a:t>nội</a:t>
            </a:r>
            <a:r>
              <a:rPr lang="en-US" dirty="0">
                <a:latin typeface="+mj-lt"/>
              </a:rPr>
              <a:t> dung </a:t>
            </a:r>
            <a:r>
              <a:rPr lang="en-US" dirty="0" err="1">
                <a:latin typeface="+mj-lt"/>
              </a:rPr>
              <a:t>chương</a:t>
            </a:r>
            <a:r>
              <a:rPr lang="en-US" dirty="0">
                <a:latin typeface="+mj-lt"/>
              </a:rPr>
              <a:t> 1:</a:t>
            </a:r>
          </a:p>
          <a:p>
            <a:pPr lvl="1">
              <a:spcBef>
                <a:spcPts val="600"/>
              </a:spcBef>
              <a:spcAft>
                <a:spcPts val="600"/>
              </a:spcAft>
              <a:buFont typeface="Wingdings" panose="05000000000000000000" pitchFamily="2" charset="2"/>
              <a:buChar char="Ø"/>
              <a:tabLst>
                <a:tab pos="342900" algn="l"/>
              </a:tabLst>
            </a:pPr>
            <a:r>
              <a:rPr lang="en-US" sz="2000" dirty="0" err="1">
                <a:solidFill>
                  <a:schemeClr val="tx1">
                    <a:lumMod val="65000"/>
                    <a:lumOff val="35000"/>
                  </a:schemeClr>
                </a:solidFill>
                <a:latin typeface="+mj-lt"/>
                <a:cs typeface="Arial" panose="020B0604020202020204" pitchFamily="34" charset="0"/>
              </a:rPr>
              <a:t>Các</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khái</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niệm</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cơ</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bản</a:t>
            </a:r>
            <a:endParaRPr lang="en-US" sz="2000" dirty="0">
              <a:solidFill>
                <a:schemeClr val="tx1">
                  <a:lumMod val="65000"/>
                  <a:lumOff val="35000"/>
                </a:schemeClr>
              </a:solidFill>
              <a:latin typeface="+mj-lt"/>
              <a:cs typeface="Arial" panose="020B0604020202020204" pitchFamily="34" charset="0"/>
            </a:endParaRPr>
          </a:p>
          <a:p>
            <a:pPr lvl="1">
              <a:spcBef>
                <a:spcPts val="600"/>
              </a:spcBef>
              <a:spcAft>
                <a:spcPts val="600"/>
              </a:spcAft>
              <a:buFont typeface="Wingdings" panose="05000000000000000000" pitchFamily="2" charset="2"/>
              <a:buChar char="Ø"/>
              <a:tabLst>
                <a:tab pos="342900" algn="l"/>
              </a:tabLst>
            </a:pPr>
            <a:r>
              <a:rPr lang="en-US" sz="2000" dirty="0" err="1">
                <a:solidFill>
                  <a:schemeClr val="tx1">
                    <a:lumMod val="65000"/>
                    <a:lumOff val="35000"/>
                  </a:schemeClr>
                </a:solidFill>
                <a:latin typeface="+mj-lt"/>
                <a:cs typeface="Arial" panose="020B0604020202020204" pitchFamily="34" charset="0"/>
              </a:rPr>
              <a:t>Sự</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cần</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thiết</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của</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công</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nghệ</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phần</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mềm</a:t>
            </a:r>
            <a:endParaRPr lang="en-US" sz="2000" dirty="0">
              <a:solidFill>
                <a:schemeClr val="tx1">
                  <a:lumMod val="65000"/>
                  <a:lumOff val="35000"/>
                </a:schemeClr>
              </a:solidFill>
              <a:latin typeface="+mj-lt"/>
              <a:cs typeface="Arial" panose="020B0604020202020204" pitchFamily="34" charset="0"/>
            </a:endParaRPr>
          </a:p>
          <a:p>
            <a:pPr lvl="1">
              <a:spcBef>
                <a:spcPts val="600"/>
              </a:spcBef>
              <a:spcAft>
                <a:spcPts val="600"/>
              </a:spcAft>
              <a:buFont typeface="Wingdings" panose="05000000000000000000" pitchFamily="2" charset="2"/>
              <a:buChar char="Ø"/>
              <a:tabLst>
                <a:tab pos="342900" algn="l"/>
              </a:tabLst>
            </a:pPr>
            <a:r>
              <a:rPr lang="en-US" sz="2000" dirty="0" err="1">
                <a:solidFill>
                  <a:schemeClr val="tx1">
                    <a:lumMod val="65000"/>
                    <a:lumOff val="35000"/>
                  </a:schemeClr>
                </a:solidFill>
                <a:latin typeface="+mj-lt"/>
                <a:cs typeface="Arial" panose="020B0604020202020204" pitchFamily="34" charset="0"/>
              </a:rPr>
              <a:t>Các</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vấn</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đề</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thường</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gặp</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khi</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phát</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triển</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phần</a:t>
            </a:r>
            <a:r>
              <a:rPr lang="en-US" sz="2000" dirty="0">
                <a:solidFill>
                  <a:schemeClr val="tx1">
                    <a:lumMod val="65000"/>
                    <a:lumOff val="35000"/>
                  </a:schemeClr>
                </a:solidFill>
                <a:latin typeface="+mj-lt"/>
                <a:cs typeface="Arial" panose="020B0604020202020204" pitchFamily="34" charset="0"/>
              </a:rPr>
              <a:t> </a:t>
            </a:r>
            <a:r>
              <a:rPr lang="en-US" sz="2000" dirty="0" err="1">
                <a:solidFill>
                  <a:schemeClr val="tx1">
                    <a:lumMod val="65000"/>
                    <a:lumOff val="35000"/>
                  </a:schemeClr>
                </a:solidFill>
                <a:latin typeface="+mj-lt"/>
                <a:cs typeface="Arial" panose="020B0604020202020204" pitchFamily="34" charset="0"/>
              </a:rPr>
              <a:t>mềm</a:t>
            </a:r>
            <a:endParaRPr lang="en-US" sz="2000" dirty="0">
              <a:solidFill>
                <a:schemeClr val="tx1">
                  <a:lumMod val="65000"/>
                  <a:lumOff val="35000"/>
                </a:schemeClr>
              </a:solidFill>
              <a:latin typeface="+mj-lt"/>
              <a:cs typeface="Arial" panose="020B0604020202020204" pitchFamily="34" charset="0"/>
            </a:endParaRPr>
          </a:p>
          <a:p>
            <a:pPr marL="342900" indent="-342900">
              <a:buFont typeface="Wingdings" panose="05000000000000000000" pitchFamily="2" charset="2"/>
              <a:buChar char="Ø"/>
            </a:pPr>
            <a:endParaRPr lang="en-US" dirty="0">
              <a:latin typeface="+mj-lt"/>
            </a:endParaRPr>
          </a:p>
          <a:p>
            <a:pPr marL="342900" indent="-342900">
              <a:buFont typeface="Wingdings" panose="05000000000000000000" pitchFamily="2" charset="2"/>
              <a:buChar char="Ø"/>
            </a:pPr>
            <a:endParaRPr lang="vi-VN" dirty="0">
              <a:latin typeface="+mj-lt"/>
            </a:endParaRPr>
          </a:p>
        </p:txBody>
      </p:sp>
    </p:spTree>
    <p:extLst>
      <p:ext uri="{BB962C8B-B14F-4D97-AF65-F5344CB8AC3E}">
        <p14:creationId xmlns:p14="http://schemas.microsoft.com/office/powerpoint/2010/main" val="19296043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310848" y="1285875"/>
            <a:ext cx="9183756" cy="4692650"/>
          </a:xfrm>
        </p:spPr>
        <p:txBody>
          <a:bodyPr>
            <a:noAutofit/>
          </a:bodyPr>
          <a:lstStyle/>
          <a:p>
            <a:pPr marL="355600" marR="203200" indent="-342900" algn="just">
              <a:spcBef>
                <a:spcPts val="105"/>
              </a:spcBef>
              <a:buClr>
                <a:srgbClr val="CC9900"/>
              </a:buClr>
              <a:buSzPct val="65000"/>
              <a:buFont typeface="Wingdings" panose="05000000000000000000" pitchFamily="2" charset="2"/>
              <a:buChar char="Ø"/>
              <a:tabLst>
                <a:tab pos="355600" algn="l"/>
              </a:tabLst>
            </a:pPr>
            <a:r>
              <a:rPr lang="vi-VN" dirty="0">
                <a:solidFill>
                  <a:schemeClr val="tx1"/>
                </a:solidFill>
                <a:latin typeface="Arial"/>
                <a:cs typeface="Arial"/>
              </a:rPr>
              <a:t>Thay vì cố định các yêu cầu trước khi tiến hành thiết kế hoặc thực hiện (lập trình), </a:t>
            </a:r>
            <a:r>
              <a:rPr lang="vi-VN" b="1" spc="-5" dirty="0">
                <a:solidFill>
                  <a:schemeClr val="tx1"/>
                </a:solidFill>
                <a:latin typeface="Arial"/>
                <a:cs typeface="Arial"/>
              </a:rPr>
              <a:t>một </a:t>
            </a:r>
            <a:r>
              <a:rPr lang="vi-VN" b="1" dirty="0">
                <a:solidFill>
                  <a:schemeClr val="tx1"/>
                </a:solidFill>
                <a:latin typeface="Arial"/>
                <a:cs typeface="Arial"/>
              </a:rPr>
              <a:t>(hoặc </a:t>
            </a:r>
            <a:r>
              <a:rPr lang="vi-VN" b="1" spc="-5" dirty="0">
                <a:solidFill>
                  <a:schemeClr val="tx1"/>
                </a:solidFill>
                <a:latin typeface="Arial"/>
                <a:cs typeface="Arial"/>
              </a:rPr>
              <a:t>một số các) </a:t>
            </a:r>
            <a:r>
              <a:rPr lang="vi-VN" b="1" spc="-10" dirty="0">
                <a:solidFill>
                  <a:schemeClr val="tx1"/>
                </a:solidFill>
                <a:latin typeface="Arial"/>
                <a:cs typeface="Arial"/>
              </a:rPr>
              <a:t>nguyên </a:t>
            </a:r>
            <a:r>
              <a:rPr lang="vi-VN" b="1" spc="-5" dirty="0">
                <a:solidFill>
                  <a:schemeClr val="tx1"/>
                </a:solidFill>
                <a:latin typeface="Arial"/>
                <a:cs typeface="Arial"/>
              </a:rPr>
              <a:t>mẫu (prototype)  </a:t>
            </a:r>
            <a:r>
              <a:rPr lang="vi-VN" b="1" dirty="0">
                <a:solidFill>
                  <a:schemeClr val="tx1"/>
                </a:solidFill>
                <a:latin typeface="Arial"/>
                <a:cs typeface="Arial"/>
              </a:rPr>
              <a:t>được xây dựng để hiểu chính xác các </a:t>
            </a:r>
            <a:r>
              <a:rPr lang="vi-VN" b="1" spc="-15" dirty="0">
                <a:solidFill>
                  <a:schemeClr val="tx1"/>
                </a:solidFill>
                <a:latin typeface="Arial"/>
                <a:cs typeface="Arial"/>
              </a:rPr>
              <a:t>yêu </a:t>
            </a:r>
            <a:r>
              <a:rPr lang="vi-VN" b="1" dirty="0">
                <a:solidFill>
                  <a:schemeClr val="tx1"/>
                </a:solidFill>
                <a:latin typeface="Arial"/>
                <a:cs typeface="Arial"/>
              </a:rPr>
              <a:t>cầu phần</a:t>
            </a:r>
            <a:r>
              <a:rPr lang="vi-VN" b="1" spc="-25" dirty="0">
                <a:solidFill>
                  <a:schemeClr val="tx1"/>
                </a:solidFill>
                <a:latin typeface="Arial"/>
                <a:cs typeface="Arial"/>
              </a:rPr>
              <a:t> </a:t>
            </a:r>
            <a:r>
              <a:rPr lang="vi-VN" b="1" spc="-5" dirty="0">
                <a:solidFill>
                  <a:schemeClr val="tx1"/>
                </a:solidFill>
                <a:latin typeface="Arial"/>
                <a:cs typeface="Arial"/>
              </a:rPr>
              <a:t>mềm</a:t>
            </a:r>
            <a:endParaRPr lang="vi-VN" dirty="0">
              <a:solidFill>
                <a:schemeClr val="tx1"/>
              </a:solidFill>
              <a:latin typeface="Arial"/>
              <a:cs typeface="Arial"/>
            </a:endParaRPr>
          </a:p>
          <a:p>
            <a:pPr marL="355600" indent="-342900" algn="just">
              <a:spcBef>
                <a:spcPts val="484"/>
              </a:spcBef>
              <a:buClr>
                <a:srgbClr val="CC9900"/>
              </a:buClr>
              <a:buSzPct val="65000"/>
              <a:buFont typeface="Wingdings" panose="05000000000000000000" pitchFamily="2" charset="2"/>
              <a:buChar char="Ø"/>
              <a:tabLst>
                <a:tab pos="355600" algn="l"/>
              </a:tabLst>
            </a:pPr>
            <a:r>
              <a:rPr lang="vi-VN" dirty="0">
                <a:solidFill>
                  <a:schemeClr val="tx1"/>
                </a:solidFill>
                <a:latin typeface="Arial"/>
                <a:cs typeface="Arial"/>
              </a:rPr>
              <a:t>Mỗi </a:t>
            </a:r>
            <a:r>
              <a:rPr lang="vi-VN" spc="-5" dirty="0">
                <a:solidFill>
                  <a:schemeClr val="tx1"/>
                </a:solidFill>
                <a:latin typeface="Arial"/>
                <a:cs typeface="Arial"/>
              </a:rPr>
              <a:t>nguyên </a:t>
            </a:r>
            <a:r>
              <a:rPr lang="vi-VN" dirty="0">
                <a:solidFill>
                  <a:schemeClr val="tx1"/>
                </a:solidFill>
                <a:latin typeface="Arial"/>
                <a:cs typeface="Arial"/>
              </a:rPr>
              <a:t>mẫu </a:t>
            </a:r>
            <a:r>
              <a:rPr lang="vi-VN" spc="-5" dirty="0">
                <a:solidFill>
                  <a:schemeClr val="tx1"/>
                </a:solidFill>
                <a:latin typeface="Arial"/>
                <a:cs typeface="Arial"/>
              </a:rPr>
              <a:t>(prototype) </a:t>
            </a:r>
            <a:r>
              <a:rPr lang="vi-VN" dirty="0">
                <a:solidFill>
                  <a:schemeClr val="tx1"/>
                </a:solidFill>
                <a:latin typeface="Arial"/>
                <a:cs typeface="Arial"/>
              </a:rPr>
              <a:t>được xây dựng dựa trên các yêu</a:t>
            </a:r>
            <a:r>
              <a:rPr lang="vi-VN" spc="-114" dirty="0">
                <a:solidFill>
                  <a:schemeClr val="tx1"/>
                </a:solidFill>
                <a:latin typeface="Arial"/>
                <a:cs typeface="Arial"/>
              </a:rPr>
              <a:t> </a:t>
            </a:r>
            <a:r>
              <a:rPr lang="vi-VN" dirty="0">
                <a:solidFill>
                  <a:schemeClr val="tx1"/>
                </a:solidFill>
                <a:latin typeface="Arial"/>
                <a:cs typeface="Arial"/>
              </a:rPr>
              <a:t>cầu</a:t>
            </a:r>
            <a:r>
              <a:rPr lang="en-US" dirty="0">
                <a:solidFill>
                  <a:schemeClr val="tx1"/>
                </a:solidFill>
                <a:latin typeface="Arial"/>
                <a:cs typeface="Arial"/>
              </a:rPr>
              <a:t> </a:t>
            </a:r>
            <a:r>
              <a:rPr lang="vi-VN" dirty="0">
                <a:solidFill>
                  <a:schemeClr val="tx1"/>
                </a:solidFill>
                <a:latin typeface="Arial"/>
                <a:cs typeface="Arial"/>
              </a:rPr>
              <a:t>phần mềm </a:t>
            </a:r>
            <a:r>
              <a:rPr lang="vi-VN" spc="-5" dirty="0">
                <a:solidFill>
                  <a:schemeClr val="tx1"/>
                </a:solidFill>
                <a:latin typeface="Arial"/>
                <a:cs typeface="Arial"/>
              </a:rPr>
              <a:t>hiện </a:t>
            </a:r>
            <a:r>
              <a:rPr lang="vi-VN" dirty="0">
                <a:solidFill>
                  <a:schemeClr val="tx1"/>
                </a:solidFill>
                <a:latin typeface="Arial"/>
                <a:cs typeface="Arial"/>
              </a:rPr>
              <a:t>thời (thu được từ đánh </a:t>
            </a:r>
            <a:r>
              <a:rPr lang="vi-VN" spc="-5" dirty="0">
                <a:solidFill>
                  <a:schemeClr val="tx1"/>
                </a:solidFill>
                <a:latin typeface="Arial"/>
                <a:cs typeface="Arial"/>
              </a:rPr>
              <a:t>giá </a:t>
            </a:r>
            <a:r>
              <a:rPr lang="vi-VN" dirty="0">
                <a:solidFill>
                  <a:schemeClr val="tx1"/>
                </a:solidFill>
                <a:latin typeface="Arial"/>
                <a:cs typeface="Arial"/>
              </a:rPr>
              <a:t>các nguyên mẫu</a:t>
            </a:r>
            <a:r>
              <a:rPr lang="vi-VN" spc="-130" dirty="0">
                <a:solidFill>
                  <a:schemeClr val="tx1"/>
                </a:solidFill>
                <a:latin typeface="Arial"/>
                <a:cs typeface="Arial"/>
              </a:rPr>
              <a:t> </a:t>
            </a:r>
            <a:r>
              <a:rPr lang="vi-VN" dirty="0">
                <a:solidFill>
                  <a:schemeClr val="tx1"/>
                </a:solidFill>
                <a:latin typeface="Arial"/>
                <a:cs typeface="Arial"/>
              </a:rPr>
              <a:t>trước)</a:t>
            </a:r>
          </a:p>
          <a:p>
            <a:pPr marL="355600" marR="5080" indent="-342900">
              <a:spcBef>
                <a:spcPts val="480"/>
              </a:spcBef>
              <a:buClr>
                <a:srgbClr val="CC9900"/>
              </a:buClr>
              <a:buSzPct val="65000"/>
              <a:buFont typeface="Wingdings" panose="05000000000000000000" pitchFamily="2" charset="2"/>
              <a:buChar char="Ø"/>
              <a:tabLst>
                <a:tab pos="354965" algn="l"/>
                <a:tab pos="355600" algn="l"/>
              </a:tabLst>
            </a:pPr>
            <a:r>
              <a:rPr lang="vi-VN" dirty="0">
                <a:solidFill>
                  <a:schemeClr val="tx1"/>
                </a:solidFill>
                <a:latin typeface="Arial"/>
                <a:cs typeface="Arial"/>
              </a:rPr>
              <a:t>Nhờ việc sử dụng thử </a:t>
            </a:r>
            <a:r>
              <a:rPr lang="vi-VN" spc="-5" dirty="0">
                <a:solidFill>
                  <a:schemeClr val="tx1"/>
                </a:solidFill>
                <a:latin typeface="Arial"/>
                <a:cs typeface="Arial"/>
              </a:rPr>
              <a:t>nguyên </a:t>
            </a:r>
            <a:r>
              <a:rPr lang="vi-VN" dirty="0">
                <a:solidFill>
                  <a:schemeClr val="tx1"/>
                </a:solidFill>
                <a:latin typeface="Arial"/>
                <a:cs typeface="Arial"/>
              </a:rPr>
              <a:t>mẫu, khách hàng có thể có được  “cảm nhận thực tế” về </a:t>
            </a:r>
            <a:r>
              <a:rPr lang="vi-VN" spc="-5" dirty="0">
                <a:solidFill>
                  <a:schemeClr val="tx1"/>
                </a:solidFill>
                <a:latin typeface="Arial"/>
                <a:cs typeface="Arial"/>
              </a:rPr>
              <a:t>hệ </a:t>
            </a:r>
            <a:r>
              <a:rPr lang="vi-VN" dirty="0">
                <a:solidFill>
                  <a:schemeClr val="tx1"/>
                </a:solidFill>
                <a:latin typeface="Arial"/>
                <a:cs typeface="Arial"/>
              </a:rPr>
              <a:t>thống phần mềm</a:t>
            </a:r>
            <a:r>
              <a:rPr lang="en-US" dirty="0">
                <a:solidFill>
                  <a:schemeClr val="tx1"/>
                </a:solidFill>
                <a:latin typeface="Arial"/>
                <a:cs typeface="Arial"/>
              </a:rPr>
              <a:t>.</a:t>
            </a:r>
            <a:endParaRPr lang="vi-VN" dirty="0">
              <a:solidFill>
                <a:schemeClr val="tx1"/>
              </a:solidFill>
              <a:latin typeface="Arial"/>
              <a:cs typeface="Arial"/>
            </a:endParaRPr>
          </a:p>
          <a:p>
            <a:pPr marL="355600" marR="9525" indent="-342900">
              <a:spcBef>
                <a:spcPts val="484"/>
              </a:spcBef>
              <a:buClr>
                <a:srgbClr val="CC9900"/>
              </a:buClr>
              <a:buSzPct val="65000"/>
              <a:buFont typeface="Wingdings" panose="05000000000000000000" pitchFamily="2" charset="2"/>
              <a:buChar char="Ø"/>
              <a:tabLst>
                <a:tab pos="354965" algn="l"/>
                <a:tab pos="355600" algn="l"/>
              </a:tabLst>
            </a:pPr>
            <a:r>
              <a:rPr lang="vi-VN" dirty="0">
                <a:solidFill>
                  <a:schemeClr val="tx1"/>
                </a:solidFill>
                <a:latin typeface="Arial"/>
                <a:cs typeface="Arial"/>
              </a:rPr>
              <a:t>Sử dụng </a:t>
            </a:r>
            <a:r>
              <a:rPr lang="vi-VN" spc="-5" dirty="0">
                <a:solidFill>
                  <a:schemeClr val="tx1"/>
                </a:solidFill>
                <a:latin typeface="Arial"/>
                <a:cs typeface="Arial"/>
              </a:rPr>
              <a:t>nguyên </a:t>
            </a:r>
            <a:r>
              <a:rPr lang="vi-VN" dirty="0">
                <a:solidFill>
                  <a:schemeClr val="tx1"/>
                </a:solidFill>
                <a:latin typeface="Arial"/>
                <a:cs typeface="Arial"/>
              </a:rPr>
              <a:t>mẫu </a:t>
            </a:r>
            <a:r>
              <a:rPr lang="vi-VN" spc="-5" dirty="0">
                <a:solidFill>
                  <a:schemeClr val="tx1"/>
                </a:solidFill>
                <a:latin typeface="Arial"/>
                <a:cs typeface="Arial"/>
              </a:rPr>
              <a:t>là </a:t>
            </a:r>
            <a:r>
              <a:rPr lang="vi-VN" dirty="0">
                <a:solidFill>
                  <a:schemeClr val="tx1"/>
                </a:solidFill>
                <a:latin typeface="Arial"/>
                <a:cs typeface="Arial"/>
              </a:rPr>
              <a:t>hợp </a:t>
            </a:r>
            <a:r>
              <a:rPr lang="vi-VN" spc="-5" dirty="0">
                <a:solidFill>
                  <a:schemeClr val="tx1"/>
                </a:solidFill>
                <a:latin typeface="Arial"/>
                <a:cs typeface="Arial"/>
              </a:rPr>
              <a:t>lý </a:t>
            </a:r>
            <a:r>
              <a:rPr lang="vi-VN" dirty="0">
                <a:solidFill>
                  <a:schemeClr val="tx1"/>
                </a:solidFill>
                <a:latin typeface="Arial"/>
                <a:cs typeface="Arial"/>
              </a:rPr>
              <a:t>đối với </a:t>
            </a:r>
            <a:r>
              <a:rPr lang="vi-VN" spc="-5" dirty="0">
                <a:solidFill>
                  <a:schemeClr val="tx1"/>
                </a:solidFill>
                <a:latin typeface="Arial"/>
                <a:cs typeface="Arial"/>
              </a:rPr>
              <a:t>việc </a:t>
            </a:r>
            <a:r>
              <a:rPr lang="vi-VN" dirty="0">
                <a:solidFill>
                  <a:schemeClr val="tx1"/>
                </a:solidFill>
                <a:latin typeface="Arial"/>
                <a:cs typeface="Arial"/>
              </a:rPr>
              <a:t>phát triển các </a:t>
            </a:r>
            <a:r>
              <a:rPr lang="vi-VN" spc="-5" dirty="0">
                <a:solidFill>
                  <a:schemeClr val="tx1"/>
                </a:solidFill>
                <a:latin typeface="Arial"/>
                <a:cs typeface="Arial"/>
              </a:rPr>
              <a:t>hệ </a:t>
            </a:r>
            <a:r>
              <a:rPr lang="vi-VN" dirty="0">
                <a:solidFill>
                  <a:schemeClr val="tx1"/>
                </a:solidFill>
                <a:latin typeface="Arial"/>
                <a:cs typeface="Arial"/>
              </a:rPr>
              <a:t>thống  phần mềm lớn và phức tạp (khi không có quy trình thu thập yêu</a:t>
            </a:r>
            <a:r>
              <a:rPr lang="vi-VN" spc="-175" dirty="0">
                <a:solidFill>
                  <a:schemeClr val="tx1"/>
                </a:solidFill>
                <a:latin typeface="Arial"/>
                <a:cs typeface="Arial"/>
              </a:rPr>
              <a:t> </a:t>
            </a:r>
            <a:r>
              <a:rPr lang="vi-VN" dirty="0">
                <a:solidFill>
                  <a:schemeClr val="tx1"/>
                </a:solidFill>
                <a:latin typeface="Arial"/>
                <a:cs typeface="Arial"/>
              </a:rPr>
              <a:t>cầu  hoặc </a:t>
            </a:r>
            <a:r>
              <a:rPr lang="vi-VN" spc="-5" dirty="0">
                <a:solidFill>
                  <a:schemeClr val="tx1"/>
                </a:solidFill>
                <a:latin typeface="Arial"/>
                <a:cs typeface="Arial"/>
              </a:rPr>
              <a:t>hệ </a:t>
            </a:r>
            <a:r>
              <a:rPr lang="vi-VN" dirty="0">
                <a:solidFill>
                  <a:schemeClr val="tx1"/>
                </a:solidFill>
                <a:latin typeface="Arial"/>
                <a:cs typeface="Arial"/>
              </a:rPr>
              <a:t>thống sẵn có nào giúp xác định các yêu cầu phần mềm)</a:t>
            </a:r>
          </a:p>
          <a:p>
            <a:pPr marL="355600" marR="443230" indent="-342900" algn="just">
              <a:spcBef>
                <a:spcPts val="480"/>
              </a:spcBef>
              <a:buClr>
                <a:srgbClr val="CC9900"/>
              </a:buClr>
              <a:buSzPct val="65000"/>
              <a:buFont typeface="Wingdings" panose="05000000000000000000" pitchFamily="2" charset="2"/>
              <a:buChar char="Ø"/>
              <a:tabLst>
                <a:tab pos="355600" algn="l"/>
              </a:tabLst>
            </a:pPr>
            <a:r>
              <a:rPr lang="vi-VN" dirty="0">
                <a:solidFill>
                  <a:schemeClr val="tx1"/>
                </a:solidFill>
                <a:latin typeface="Arial"/>
                <a:cs typeface="Arial"/>
              </a:rPr>
              <a:t>Một nguyên mẫu thường không phải là một hệ thống phần mềm  hoàn chỉnh/hoàn thiện, và rất nhiều các chi tiết không được xây  dựng trong </a:t>
            </a:r>
            <a:r>
              <a:rPr lang="vi-VN" spc="-5" dirty="0">
                <a:solidFill>
                  <a:schemeClr val="tx1"/>
                </a:solidFill>
                <a:latin typeface="Arial"/>
                <a:cs typeface="Arial"/>
              </a:rPr>
              <a:t>nguyên</a:t>
            </a:r>
            <a:r>
              <a:rPr lang="vi-VN" spc="-55" dirty="0">
                <a:solidFill>
                  <a:schemeClr val="tx1"/>
                </a:solidFill>
                <a:latin typeface="Arial"/>
                <a:cs typeface="Arial"/>
              </a:rPr>
              <a:t> </a:t>
            </a:r>
            <a:r>
              <a:rPr lang="vi-VN" dirty="0">
                <a:solidFill>
                  <a:schemeClr val="tx1"/>
                </a:solidFill>
                <a:latin typeface="Arial"/>
                <a:cs typeface="Arial"/>
              </a:rPr>
              <a:t>mẫu</a:t>
            </a:r>
          </a:p>
        </p:txBody>
      </p:sp>
    </p:spTree>
    <p:extLst>
      <p:ext uri="{BB962C8B-B14F-4D97-AF65-F5344CB8AC3E}">
        <p14:creationId xmlns:p14="http://schemas.microsoft.com/office/powerpoint/2010/main" val="97691339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956891" y="1037396"/>
            <a:ext cx="8557591" cy="4692650"/>
          </a:xfrm>
        </p:spPr>
        <p:txBody>
          <a:bodyPr>
            <a:noAutofit/>
          </a:bodyPr>
          <a:lstStyle/>
          <a:p>
            <a:pPr marL="102235">
              <a:spcBef>
                <a:spcPts val="540"/>
              </a:spcBef>
              <a:buClr>
                <a:srgbClr val="CC9900"/>
              </a:buClr>
              <a:buSzPct val="63888"/>
              <a:tabLst>
                <a:tab pos="445770" algn="l"/>
                <a:tab pos="446405" algn="l"/>
              </a:tabLst>
            </a:pPr>
            <a:r>
              <a:rPr lang="vi-VN" b="1" spc="-5" dirty="0">
                <a:solidFill>
                  <a:schemeClr val="tx1"/>
                </a:solidFill>
                <a:latin typeface="+mj-lt"/>
                <a:cs typeface="Arial"/>
              </a:rPr>
              <a:t>Các ưu </a:t>
            </a:r>
            <a:r>
              <a:rPr lang="vi-VN" b="1" spc="-10" dirty="0">
                <a:solidFill>
                  <a:schemeClr val="tx1"/>
                </a:solidFill>
                <a:latin typeface="+mj-lt"/>
                <a:cs typeface="Arial"/>
              </a:rPr>
              <a:t>điểm</a:t>
            </a:r>
            <a:endParaRPr lang="vi-VN" b="1" dirty="0">
              <a:solidFill>
                <a:schemeClr val="tx1"/>
              </a:solidFill>
              <a:latin typeface="+mj-lt"/>
              <a:cs typeface="Arial"/>
            </a:endParaRPr>
          </a:p>
          <a:p>
            <a:pPr marL="88265" indent="-327025">
              <a:spcBef>
                <a:spcPts val="395"/>
              </a:spcBef>
              <a:buClr>
                <a:srgbClr val="3A812E"/>
              </a:buClr>
              <a:buSzPct val="59375"/>
              <a:buFont typeface="Wingdings" panose="05000000000000000000" pitchFamily="2" charset="2"/>
              <a:buChar char="Ø"/>
              <a:tabLst>
                <a:tab pos="774065" algn="l"/>
                <a:tab pos="774700" algn="l"/>
              </a:tabLst>
            </a:pPr>
            <a:r>
              <a:rPr lang="vi-VN" spc="-10" dirty="0">
                <a:solidFill>
                  <a:schemeClr val="tx1"/>
                </a:solidFill>
                <a:latin typeface="+mj-lt"/>
                <a:cs typeface="Arial"/>
              </a:rPr>
              <a:t>Người </a:t>
            </a:r>
            <a:r>
              <a:rPr lang="vi-VN" spc="-5" dirty="0">
                <a:solidFill>
                  <a:schemeClr val="tx1"/>
                </a:solidFill>
                <a:latin typeface="+mj-lt"/>
                <a:cs typeface="Arial"/>
              </a:rPr>
              <a:t>sử dụng </a:t>
            </a:r>
            <a:r>
              <a:rPr lang="vi-VN" spc="-10" dirty="0">
                <a:solidFill>
                  <a:schemeClr val="tx1"/>
                </a:solidFill>
                <a:latin typeface="+mj-lt"/>
                <a:cs typeface="Arial"/>
              </a:rPr>
              <a:t>được </a:t>
            </a:r>
            <a:r>
              <a:rPr lang="vi-VN" spc="-5" dirty="0">
                <a:solidFill>
                  <a:schemeClr val="tx1"/>
                </a:solidFill>
                <a:latin typeface="+mj-lt"/>
                <a:cs typeface="Arial"/>
              </a:rPr>
              <a:t>tham gia </a:t>
            </a:r>
            <a:r>
              <a:rPr lang="vi-VN" dirty="0">
                <a:solidFill>
                  <a:schemeClr val="tx1"/>
                </a:solidFill>
                <a:latin typeface="+mj-lt"/>
                <a:cs typeface="Arial"/>
              </a:rPr>
              <a:t>tích </a:t>
            </a:r>
            <a:r>
              <a:rPr lang="vi-VN" spc="-5" dirty="0">
                <a:solidFill>
                  <a:schemeClr val="tx1"/>
                </a:solidFill>
                <a:latin typeface="+mj-lt"/>
                <a:cs typeface="Arial"/>
              </a:rPr>
              <a:t>cực vào trong quá trình</a:t>
            </a:r>
            <a:r>
              <a:rPr lang="vi-VN" spc="120" dirty="0">
                <a:solidFill>
                  <a:schemeClr val="tx1"/>
                </a:solidFill>
                <a:latin typeface="+mj-lt"/>
                <a:cs typeface="Arial"/>
              </a:rPr>
              <a:t> </a:t>
            </a:r>
            <a:r>
              <a:rPr lang="vi-VN" spc="-5" dirty="0">
                <a:solidFill>
                  <a:schemeClr val="tx1"/>
                </a:solidFill>
                <a:latin typeface="+mj-lt"/>
                <a:cs typeface="Arial"/>
              </a:rPr>
              <a:t>PTPM</a:t>
            </a:r>
            <a:endParaRPr lang="vi-VN" dirty="0">
              <a:solidFill>
                <a:schemeClr val="tx1"/>
              </a:solidFill>
              <a:latin typeface="+mj-lt"/>
              <a:cs typeface="Arial"/>
            </a:endParaRPr>
          </a:p>
          <a:p>
            <a:pPr marL="88265" indent="-327025">
              <a:spcBef>
                <a:spcPts val="385"/>
              </a:spcBef>
              <a:buClr>
                <a:srgbClr val="3A812E"/>
              </a:buClr>
              <a:buSzPct val="59375"/>
              <a:buFont typeface="Wingdings" panose="05000000000000000000" pitchFamily="2" charset="2"/>
              <a:buChar char="Ø"/>
              <a:tabLst>
                <a:tab pos="774065" algn="l"/>
                <a:tab pos="774700" algn="l"/>
              </a:tabLst>
            </a:pPr>
            <a:r>
              <a:rPr lang="vi-VN" spc="-10" dirty="0">
                <a:solidFill>
                  <a:schemeClr val="tx1"/>
                </a:solidFill>
                <a:latin typeface="+mj-lt"/>
                <a:cs typeface="Arial"/>
              </a:rPr>
              <a:t>Các </a:t>
            </a:r>
            <a:r>
              <a:rPr lang="vi-VN" spc="-5" dirty="0">
                <a:solidFill>
                  <a:schemeClr val="tx1"/>
                </a:solidFill>
                <a:latin typeface="+mj-lt"/>
                <a:cs typeface="Arial"/>
              </a:rPr>
              <a:t>lỗi, vấn đề có thể </a:t>
            </a:r>
            <a:r>
              <a:rPr lang="vi-VN" spc="-10" dirty="0">
                <a:solidFill>
                  <a:schemeClr val="tx1"/>
                </a:solidFill>
                <a:latin typeface="+mj-lt"/>
                <a:cs typeface="Arial"/>
              </a:rPr>
              <a:t>được phát </a:t>
            </a:r>
            <a:r>
              <a:rPr lang="vi-VN" spc="-5" dirty="0">
                <a:solidFill>
                  <a:schemeClr val="tx1"/>
                </a:solidFill>
                <a:latin typeface="+mj-lt"/>
                <a:cs typeface="Arial"/>
              </a:rPr>
              <a:t>hiện từ </a:t>
            </a:r>
            <a:r>
              <a:rPr lang="vi-VN" spc="-10" dirty="0">
                <a:solidFill>
                  <a:schemeClr val="tx1"/>
                </a:solidFill>
                <a:latin typeface="+mj-lt"/>
                <a:cs typeface="Arial"/>
              </a:rPr>
              <a:t>(rất)</a:t>
            </a:r>
            <a:r>
              <a:rPr lang="vi-VN" spc="114" dirty="0">
                <a:solidFill>
                  <a:schemeClr val="tx1"/>
                </a:solidFill>
                <a:latin typeface="+mj-lt"/>
                <a:cs typeface="Arial"/>
              </a:rPr>
              <a:t> </a:t>
            </a:r>
            <a:r>
              <a:rPr lang="vi-VN" spc="-5" dirty="0">
                <a:solidFill>
                  <a:schemeClr val="tx1"/>
                </a:solidFill>
                <a:latin typeface="+mj-lt"/>
                <a:cs typeface="Arial"/>
              </a:rPr>
              <a:t>sớm</a:t>
            </a:r>
            <a:endParaRPr lang="vi-VN" dirty="0">
              <a:solidFill>
                <a:schemeClr val="tx1"/>
              </a:solidFill>
              <a:latin typeface="+mj-lt"/>
              <a:cs typeface="Arial"/>
            </a:endParaRPr>
          </a:p>
          <a:p>
            <a:pPr marL="88265" indent="-327025">
              <a:spcBef>
                <a:spcPts val="385"/>
              </a:spcBef>
              <a:buClr>
                <a:srgbClr val="3A812E"/>
              </a:buClr>
              <a:buSzPct val="59375"/>
              <a:buFont typeface="Wingdings" panose="05000000000000000000" pitchFamily="2" charset="2"/>
              <a:buChar char="Ø"/>
              <a:tabLst>
                <a:tab pos="774065" algn="l"/>
                <a:tab pos="774700" algn="l"/>
              </a:tabLst>
            </a:pPr>
            <a:r>
              <a:rPr lang="vi-VN" spc="-5" dirty="0">
                <a:solidFill>
                  <a:schemeClr val="tx1"/>
                </a:solidFill>
                <a:latin typeface="+mj-lt"/>
                <a:cs typeface="Arial"/>
              </a:rPr>
              <a:t>Sớm có </a:t>
            </a:r>
            <a:r>
              <a:rPr lang="vi-VN" spc="-10" dirty="0">
                <a:solidFill>
                  <a:schemeClr val="tx1"/>
                </a:solidFill>
                <a:latin typeface="+mj-lt"/>
                <a:cs typeface="Arial"/>
              </a:rPr>
              <a:t>được </a:t>
            </a:r>
            <a:r>
              <a:rPr lang="vi-VN" spc="-5" dirty="0">
                <a:solidFill>
                  <a:schemeClr val="tx1"/>
                </a:solidFill>
                <a:latin typeface="+mj-lt"/>
                <a:cs typeface="Arial"/>
              </a:rPr>
              <a:t>các phản hồi đánh giá từ </a:t>
            </a:r>
            <a:r>
              <a:rPr lang="vi-VN" spc="-10" dirty="0">
                <a:solidFill>
                  <a:schemeClr val="tx1"/>
                </a:solidFill>
                <a:latin typeface="+mj-lt"/>
                <a:cs typeface="Arial"/>
              </a:rPr>
              <a:t>người </a:t>
            </a:r>
            <a:r>
              <a:rPr lang="vi-VN" spc="-5" dirty="0">
                <a:solidFill>
                  <a:schemeClr val="tx1"/>
                </a:solidFill>
                <a:latin typeface="+mj-lt"/>
                <a:cs typeface="Arial"/>
              </a:rPr>
              <a:t>sử dụng</a:t>
            </a:r>
            <a:endParaRPr lang="en-US" spc="-5" dirty="0">
              <a:solidFill>
                <a:schemeClr val="tx1"/>
              </a:solidFill>
              <a:latin typeface="+mj-lt"/>
              <a:cs typeface="Arial"/>
            </a:endParaRPr>
          </a:p>
          <a:p>
            <a:pPr marL="88265" indent="-327025">
              <a:spcBef>
                <a:spcPts val="385"/>
              </a:spcBef>
              <a:buClr>
                <a:srgbClr val="3A812E"/>
              </a:buClr>
              <a:buSzPct val="59375"/>
              <a:buFont typeface="Wingdings" panose="05000000000000000000" pitchFamily="2" charset="2"/>
              <a:buChar char="Ø"/>
              <a:tabLst>
                <a:tab pos="774065" algn="l"/>
                <a:tab pos="774700" algn="l"/>
              </a:tabLst>
            </a:pPr>
            <a:r>
              <a:rPr lang="vi-VN" spc="-10" dirty="0">
                <a:solidFill>
                  <a:schemeClr val="tx1"/>
                </a:solidFill>
                <a:latin typeface="+mj-lt"/>
                <a:cs typeface="Arial"/>
              </a:rPr>
              <a:t>Các </a:t>
            </a:r>
            <a:r>
              <a:rPr lang="vi-VN" spc="-5" dirty="0">
                <a:solidFill>
                  <a:schemeClr val="tx1"/>
                </a:solidFill>
                <a:latin typeface="+mj-lt"/>
                <a:cs typeface="Arial"/>
              </a:rPr>
              <a:t>chức </a:t>
            </a:r>
            <a:r>
              <a:rPr lang="vi-VN" spc="-10" dirty="0">
                <a:solidFill>
                  <a:schemeClr val="tx1"/>
                </a:solidFill>
                <a:latin typeface="+mj-lt"/>
                <a:cs typeface="Arial"/>
              </a:rPr>
              <a:t>năng </a:t>
            </a:r>
            <a:r>
              <a:rPr lang="vi-VN" spc="-5" dirty="0">
                <a:solidFill>
                  <a:schemeClr val="tx1"/>
                </a:solidFill>
                <a:latin typeface="+mj-lt"/>
                <a:cs typeface="Arial"/>
              </a:rPr>
              <a:t>còn thiếu </a:t>
            </a:r>
            <a:r>
              <a:rPr lang="vi-VN" dirty="0">
                <a:solidFill>
                  <a:schemeClr val="tx1"/>
                </a:solidFill>
                <a:latin typeface="+mj-lt"/>
                <a:cs typeface="Arial"/>
              </a:rPr>
              <a:t>có </a:t>
            </a:r>
            <a:r>
              <a:rPr lang="vi-VN" spc="-5" dirty="0">
                <a:solidFill>
                  <a:schemeClr val="tx1"/>
                </a:solidFill>
                <a:latin typeface="+mj-lt"/>
                <a:cs typeface="Arial"/>
              </a:rPr>
              <a:t>thể </a:t>
            </a:r>
            <a:r>
              <a:rPr lang="vi-VN" spc="-10" dirty="0">
                <a:solidFill>
                  <a:schemeClr val="tx1"/>
                </a:solidFill>
                <a:latin typeface="+mj-lt"/>
                <a:cs typeface="Arial"/>
              </a:rPr>
              <a:t>được phát </a:t>
            </a:r>
            <a:r>
              <a:rPr lang="vi-VN" spc="-5" dirty="0">
                <a:solidFill>
                  <a:schemeClr val="tx1"/>
                </a:solidFill>
                <a:latin typeface="+mj-lt"/>
                <a:cs typeface="Arial"/>
              </a:rPr>
              <a:t>hiện</a:t>
            </a:r>
            <a:r>
              <a:rPr lang="vi-VN" spc="70" dirty="0">
                <a:solidFill>
                  <a:schemeClr val="tx1"/>
                </a:solidFill>
                <a:latin typeface="+mj-lt"/>
                <a:cs typeface="Arial"/>
              </a:rPr>
              <a:t> </a:t>
            </a:r>
            <a:r>
              <a:rPr lang="vi-VN" spc="-5" dirty="0">
                <a:solidFill>
                  <a:schemeClr val="tx1"/>
                </a:solidFill>
                <a:latin typeface="+mj-lt"/>
                <a:cs typeface="Arial"/>
              </a:rPr>
              <a:t>sớm</a:t>
            </a:r>
            <a:endParaRPr lang="vi-VN" dirty="0">
              <a:solidFill>
                <a:schemeClr val="tx1"/>
              </a:solidFill>
              <a:latin typeface="+mj-lt"/>
              <a:cs typeface="Arial"/>
            </a:endParaRPr>
          </a:p>
          <a:p>
            <a:pPr marL="88265" indent="-327025">
              <a:spcBef>
                <a:spcPts val="385"/>
              </a:spcBef>
              <a:buClr>
                <a:srgbClr val="3A812E"/>
              </a:buClr>
              <a:buSzPct val="59375"/>
              <a:buFont typeface="Wingdings" panose="05000000000000000000" pitchFamily="2" charset="2"/>
              <a:buChar char="Ø"/>
              <a:tabLst>
                <a:tab pos="774065" algn="l"/>
                <a:tab pos="774700" algn="l"/>
              </a:tabLst>
            </a:pPr>
            <a:r>
              <a:rPr lang="vi-VN" spc="-10" dirty="0">
                <a:solidFill>
                  <a:schemeClr val="tx1"/>
                </a:solidFill>
                <a:latin typeface="+mj-lt"/>
                <a:cs typeface="Arial"/>
              </a:rPr>
              <a:t>Các </a:t>
            </a:r>
            <a:r>
              <a:rPr lang="vi-VN" spc="-5" dirty="0">
                <a:solidFill>
                  <a:schemeClr val="tx1"/>
                </a:solidFill>
                <a:latin typeface="+mj-lt"/>
                <a:cs typeface="Arial"/>
              </a:rPr>
              <a:t>chức </a:t>
            </a:r>
            <a:r>
              <a:rPr lang="vi-VN" spc="-10" dirty="0">
                <a:solidFill>
                  <a:schemeClr val="tx1"/>
                </a:solidFill>
                <a:latin typeface="+mj-lt"/>
                <a:cs typeface="Arial"/>
              </a:rPr>
              <a:t>năng không </a:t>
            </a:r>
            <a:r>
              <a:rPr lang="vi-VN" spc="-5" dirty="0">
                <a:solidFill>
                  <a:schemeClr val="tx1"/>
                </a:solidFill>
                <a:latin typeface="+mj-lt"/>
                <a:cs typeface="Arial"/>
              </a:rPr>
              <a:t>rõ ràng </a:t>
            </a:r>
            <a:r>
              <a:rPr lang="vi-VN" spc="-10" dirty="0">
                <a:solidFill>
                  <a:schemeClr val="tx1"/>
                </a:solidFill>
                <a:latin typeface="+mj-lt"/>
                <a:cs typeface="Arial"/>
              </a:rPr>
              <a:t>hoặc </a:t>
            </a:r>
            <a:r>
              <a:rPr lang="vi-VN" spc="-5" dirty="0">
                <a:solidFill>
                  <a:schemeClr val="tx1"/>
                </a:solidFill>
                <a:latin typeface="+mj-lt"/>
                <a:cs typeface="Arial"/>
              </a:rPr>
              <a:t>khó thao tác có thể </a:t>
            </a:r>
            <a:r>
              <a:rPr lang="vi-VN" spc="-10" dirty="0">
                <a:solidFill>
                  <a:schemeClr val="tx1"/>
                </a:solidFill>
                <a:latin typeface="+mj-lt"/>
                <a:cs typeface="Arial"/>
              </a:rPr>
              <a:t>được phát</a:t>
            </a:r>
            <a:r>
              <a:rPr lang="vi-VN" spc="190" dirty="0">
                <a:solidFill>
                  <a:schemeClr val="tx1"/>
                </a:solidFill>
                <a:latin typeface="+mj-lt"/>
                <a:cs typeface="Arial"/>
              </a:rPr>
              <a:t> </a:t>
            </a:r>
            <a:r>
              <a:rPr lang="vi-VN" spc="-10" dirty="0">
                <a:solidFill>
                  <a:schemeClr val="tx1"/>
                </a:solidFill>
                <a:latin typeface="+mj-lt"/>
                <a:cs typeface="Arial"/>
              </a:rPr>
              <a:t>hiện</a:t>
            </a:r>
            <a:endParaRPr lang="vi-VN" dirty="0">
              <a:solidFill>
                <a:schemeClr val="tx1"/>
              </a:solidFill>
              <a:latin typeface="+mj-lt"/>
              <a:cs typeface="Arial"/>
            </a:endParaRPr>
          </a:p>
          <a:p>
            <a:pPr marL="102235">
              <a:spcBef>
                <a:spcPts val="425"/>
              </a:spcBef>
              <a:buClr>
                <a:srgbClr val="CC9900"/>
              </a:buClr>
              <a:buSzPct val="63888"/>
              <a:tabLst>
                <a:tab pos="445770" algn="l"/>
                <a:tab pos="446405" algn="l"/>
              </a:tabLst>
            </a:pPr>
            <a:r>
              <a:rPr lang="vi-VN" b="1" spc="-5" dirty="0">
                <a:solidFill>
                  <a:schemeClr val="tx1"/>
                </a:solidFill>
                <a:latin typeface="+mj-lt"/>
                <a:cs typeface="Arial"/>
              </a:rPr>
              <a:t>Các nhược</a:t>
            </a:r>
            <a:r>
              <a:rPr lang="vi-VN" b="1" spc="5" dirty="0">
                <a:solidFill>
                  <a:schemeClr val="tx1"/>
                </a:solidFill>
                <a:latin typeface="+mj-lt"/>
                <a:cs typeface="Arial"/>
              </a:rPr>
              <a:t> </a:t>
            </a:r>
            <a:r>
              <a:rPr lang="vi-VN" b="1" spc="-10" dirty="0">
                <a:solidFill>
                  <a:schemeClr val="tx1"/>
                </a:solidFill>
                <a:latin typeface="+mj-lt"/>
                <a:cs typeface="Arial"/>
              </a:rPr>
              <a:t>điểm</a:t>
            </a:r>
            <a:endParaRPr lang="vi-VN" b="1" dirty="0">
              <a:solidFill>
                <a:schemeClr val="tx1"/>
              </a:solidFill>
              <a:latin typeface="+mj-lt"/>
              <a:cs typeface="Arial"/>
            </a:endParaRPr>
          </a:p>
          <a:p>
            <a:pPr marL="457200" marR="310515" lvl="1" indent="-457200">
              <a:spcBef>
                <a:spcPts val="395"/>
              </a:spcBef>
              <a:buClr>
                <a:srgbClr val="3A812E"/>
              </a:buClr>
              <a:buSzPct val="59375"/>
              <a:buFont typeface="Wingdings" panose="05000000000000000000" pitchFamily="2" charset="2"/>
              <a:buChar char="Ø"/>
              <a:tabLst>
                <a:tab pos="228600" algn="l"/>
                <a:tab pos="403225" algn="l"/>
              </a:tabLst>
            </a:pPr>
            <a:r>
              <a:rPr lang="vi-VN" sz="2000" spc="-10" dirty="0">
                <a:latin typeface="+mj-lt"/>
                <a:cs typeface="Arial"/>
              </a:rPr>
              <a:t>Người </a:t>
            </a:r>
            <a:r>
              <a:rPr lang="vi-VN" sz="2000" spc="-5" dirty="0">
                <a:latin typeface="+mj-lt"/>
                <a:cs typeface="Arial"/>
              </a:rPr>
              <a:t>sử </a:t>
            </a:r>
            <a:r>
              <a:rPr lang="vi-VN" sz="2000" spc="-10" dirty="0">
                <a:latin typeface="+mj-lt"/>
                <a:cs typeface="Arial"/>
              </a:rPr>
              <a:t>dụng </a:t>
            </a:r>
            <a:r>
              <a:rPr lang="vi-VN" sz="2000" spc="-5" dirty="0">
                <a:latin typeface="+mj-lt"/>
                <a:cs typeface="Arial"/>
              </a:rPr>
              <a:t>có thể </a:t>
            </a:r>
            <a:r>
              <a:rPr lang="vi-VN" sz="2000" spc="-10" dirty="0">
                <a:latin typeface="+mj-lt"/>
                <a:cs typeface="Arial"/>
              </a:rPr>
              <a:t>nghĩ </a:t>
            </a:r>
            <a:r>
              <a:rPr lang="vi-VN" sz="2000" spc="-5" dirty="0">
                <a:latin typeface="+mj-lt"/>
                <a:cs typeface="Arial"/>
              </a:rPr>
              <a:t>rằng việc </a:t>
            </a:r>
            <a:r>
              <a:rPr lang="vi-VN" sz="2000" spc="-10" dirty="0">
                <a:latin typeface="+mj-lt"/>
                <a:cs typeface="Arial"/>
              </a:rPr>
              <a:t>phát </a:t>
            </a:r>
            <a:r>
              <a:rPr lang="vi-VN" sz="2000" spc="-5" dirty="0">
                <a:latin typeface="+mj-lt"/>
                <a:cs typeface="Arial"/>
              </a:rPr>
              <a:t>triển phần mềm là dễ dàng, và vì </a:t>
            </a:r>
            <a:r>
              <a:rPr lang="vi-VN" sz="2000" spc="-10" dirty="0">
                <a:latin typeface="+mj-lt"/>
                <a:cs typeface="Arial"/>
              </a:rPr>
              <a:t>vậy  </a:t>
            </a:r>
            <a:r>
              <a:rPr lang="vi-VN" sz="2000" spc="-5" dirty="0">
                <a:latin typeface="+mj-lt"/>
                <a:cs typeface="Arial"/>
              </a:rPr>
              <a:t>trở </a:t>
            </a:r>
            <a:r>
              <a:rPr lang="vi-VN" sz="2000" spc="-10" dirty="0">
                <a:latin typeface="+mj-lt"/>
                <a:cs typeface="Arial"/>
              </a:rPr>
              <a:t>nên không nhất quán </a:t>
            </a:r>
            <a:r>
              <a:rPr lang="vi-VN" sz="2000" spc="-5" dirty="0">
                <a:latin typeface="+mj-lt"/>
                <a:cs typeface="Arial"/>
              </a:rPr>
              <a:t>trong việc diễn </a:t>
            </a:r>
            <a:r>
              <a:rPr lang="vi-VN" sz="2000" spc="-10" dirty="0">
                <a:latin typeface="+mj-lt"/>
                <a:cs typeface="Arial"/>
              </a:rPr>
              <a:t>đạt </a:t>
            </a:r>
            <a:r>
              <a:rPr lang="vi-VN" sz="2000" spc="-5" dirty="0">
                <a:latin typeface="+mj-lt"/>
                <a:cs typeface="Arial"/>
              </a:rPr>
              <a:t>các </a:t>
            </a:r>
            <a:r>
              <a:rPr lang="vi-VN" sz="2000" spc="-15" dirty="0">
                <a:latin typeface="+mj-lt"/>
                <a:cs typeface="Arial"/>
              </a:rPr>
              <a:t>yêu</a:t>
            </a:r>
            <a:r>
              <a:rPr lang="vi-VN" sz="2000" spc="135" dirty="0">
                <a:latin typeface="+mj-lt"/>
                <a:cs typeface="Arial"/>
              </a:rPr>
              <a:t> </a:t>
            </a:r>
            <a:r>
              <a:rPr lang="vi-VN" sz="2000" spc="-10" dirty="0">
                <a:latin typeface="+mj-lt"/>
                <a:cs typeface="Arial"/>
              </a:rPr>
              <a:t>cầu</a:t>
            </a:r>
            <a:endParaRPr lang="vi-VN" sz="2000" dirty="0">
              <a:latin typeface="+mj-lt"/>
              <a:cs typeface="Arial"/>
            </a:endParaRPr>
          </a:p>
          <a:p>
            <a:pPr marL="457200" marR="237490" lvl="1" indent="-457200">
              <a:spcBef>
                <a:spcPts val="380"/>
              </a:spcBef>
              <a:buClr>
                <a:srgbClr val="3A812E"/>
              </a:buClr>
              <a:buSzPct val="59375"/>
              <a:buFont typeface="Wingdings" panose="05000000000000000000" pitchFamily="2" charset="2"/>
              <a:buChar char="Ø"/>
              <a:tabLst>
                <a:tab pos="228600" algn="l"/>
                <a:tab pos="403225" algn="l"/>
              </a:tabLst>
            </a:pPr>
            <a:r>
              <a:rPr lang="vi-VN" sz="2000" spc="-5" dirty="0">
                <a:latin typeface="+mj-lt"/>
                <a:cs typeface="Arial"/>
              </a:rPr>
              <a:t>Không có việc lập </a:t>
            </a:r>
            <a:r>
              <a:rPr lang="vi-VN" sz="2000" dirty="0">
                <a:latin typeface="+mj-lt"/>
                <a:cs typeface="Arial"/>
              </a:rPr>
              <a:t>kế </a:t>
            </a:r>
            <a:r>
              <a:rPr lang="vi-VN" sz="2000" spc="-5" dirty="0">
                <a:latin typeface="+mj-lt"/>
                <a:cs typeface="Arial"/>
              </a:rPr>
              <a:t>hoạch </a:t>
            </a:r>
            <a:r>
              <a:rPr lang="vi-VN" sz="2000" spc="-10" dirty="0">
                <a:latin typeface="+mj-lt"/>
                <a:cs typeface="Arial"/>
              </a:rPr>
              <a:t>ngay </a:t>
            </a:r>
            <a:r>
              <a:rPr lang="vi-VN" sz="2000" spc="-5" dirty="0">
                <a:latin typeface="+mj-lt"/>
                <a:cs typeface="Arial"/>
              </a:rPr>
              <a:t>từ </a:t>
            </a:r>
            <a:r>
              <a:rPr lang="vi-VN" sz="2000" spc="-10" dirty="0">
                <a:latin typeface="+mj-lt"/>
                <a:cs typeface="Arial"/>
              </a:rPr>
              <a:t>đầu, </a:t>
            </a:r>
            <a:r>
              <a:rPr lang="vi-VN" sz="2000" spc="-5" dirty="0">
                <a:latin typeface="+mj-lt"/>
                <a:cs typeface="Arial"/>
              </a:rPr>
              <a:t>có thể </a:t>
            </a:r>
            <a:r>
              <a:rPr lang="vi-VN" sz="2000" spc="-10" dirty="0">
                <a:latin typeface="+mj-lt"/>
                <a:cs typeface="Arial"/>
              </a:rPr>
              <a:t>dẫn đến </a:t>
            </a:r>
            <a:r>
              <a:rPr lang="vi-VN" sz="2000" spc="-5" dirty="0">
                <a:latin typeface="+mj-lt"/>
                <a:cs typeface="Arial"/>
              </a:rPr>
              <a:t>các vấn đề </a:t>
            </a:r>
            <a:r>
              <a:rPr lang="vi-VN" sz="2000" dirty="0">
                <a:latin typeface="+mj-lt"/>
                <a:cs typeface="Arial"/>
              </a:rPr>
              <a:t>về </a:t>
            </a:r>
            <a:r>
              <a:rPr lang="vi-VN" sz="2000" spc="-10" dirty="0">
                <a:latin typeface="+mj-lt"/>
                <a:cs typeface="Arial"/>
              </a:rPr>
              <a:t>quản </a:t>
            </a:r>
            <a:r>
              <a:rPr lang="vi-VN" sz="2000" spc="-5" dirty="0">
                <a:latin typeface="+mj-lt"/>
                <a:cs typeface="Arial"/>
              </a:rPr>
              <a:t>lý  dự </a:t>
            </a:r>
            <a:r>
              <a:rPr lang="vi-VN" sz="2000" spc="-10" dirty="0">
                <a:latin typeface="+mj-lt"/>
                <a:cs typeface="Arial"/>
              </a:rPr>
              <a:t>án: không </a:t>
            </a:r>
            <a:r>
              <a:rPr lang="vi-VN" sz="2000" spc="-5" dirty="0">
                <a:latin typeface="+mj-lt"/>
                <a:cs typeface="Arial"/>
              </a:rPr>
              <a:t>xác định </a:t>
            </a:r>
            <a:r>
              <a:rPr lang="vi-VN" sz="2000" spc="-10" dirty="0">
                <a:latin typeface="+mj-lt"/>
                <a:cs typeface="Arial"/>
              </a:rPr>
              <a:t>được </a:t>
            </a:r>
            <a:r>
              <a:rPr lang="vi-VN" sz="2000" spc="-5" dirty="0">
                <a:latin typeface="+mj-lt"/>
                <a:cs typeface="Arial"/>
              </a:rPr>
              <a:t>thời hạn </a:t>
            </a:r>
            <a:r>
              <a:rPr lang="vi-VN" sz="2000" spc="-10" dirty="0">
                <a:latin typeface="+mj-lt"/>
                <a:cs typeface="Arial"/>
              </a:rPr>
              <a:t>hoàn </a:t>
            </a:r>
            <a:r>
              <a:rPr lang="vi-VN" sz="2000" spc="-5" dirty="0">
                <a:latin typeface="+mj-lt"/>
                <a:cs typeface="Arial"/>
              </a:rPr>
              <a:t>thành, </a:t>
            </a:r>
            <a:r>
              <a:rPr lang="vi-VN" sz="2000" spc="-10" dirty="0">
                <a:latin typeface="+mj-lt"/>
                <a:cs typeface="Arial"/>
              </a:rPr>
              <a:t>ngân </a:t>
            </a:r>
            <a:r>
              <a:rPr lang="vi-VN" sz="2000" spc="-5" dirty="0">
                <a:latin typeface="+mj-lt"/>
                <a:cs typeface="Arial"/>
              </a:rPr>
              <a:t>sách và các kết </a:t>
            </a:r>
            <a:r>
              <a:rPr lang="vi-VN" sz="2000" spc="-10" dirty="0">
                <a:latin typeface="+mj-lt"/>
                <a:cs typeface="Arial"/>
              </a:rPr>
              <a:t>quả bàn  </a:t>
            </a:r>
            <a:r>
              <a:rPr lang="vi-VN" sz="2000" spc="-5" dirty="0">
                <a:latin typeface="+mj-lt"/>
                <a:cs typeface="Arial"/>
              </a:rPr>
              <a:t>giao</a:t>
            </a:r>
            <a:endParaRPr lang="vi-VN" sz="2000" dirty="0">
              <a:latin typeface="+mj-lt"/>
              <a:cs typeface="Arial"/>
            </a:endParaRPr>
          </a:p>
          <a:p>
            <a:pPr marL="457200" lvl="1" indent="-457200">
              <a:spcBef>
                <a:spcPts val="390"/>
              </a:spcBef>
              <a:buClr>
                <a:srgbClr val="3A812E"/>
              </a:buClr>
              <a:buSzPct val="59375"/>
              <a:buFont typeface="Wingdings" panose="05000000000000000000" pitchFamily="2" charset="2"/>
              <a:buChar char="Ø"/>
              <a:tabLst>
                <a:tab pos="228600" algn="l"/>
                <a:tab pos="403225" algn="l"/>
              </a:tabLst>
            </a:pPr>
            <a:r>
              <a:rPr lang="vi-VN" sz="2000" spc="-5" dirty="0">
                <a:latin typeface="+mj-lt"/>
                <a:cs typeface="Arial"/>
              </a:rPr>
              <a:t>Mô </a:t>
            </a:r>
            <a:r>
              <a:rPr lang="vi-VN" sz="2000" spc="-10" dirty="0">
                <a:latin typeface="+mj-lt"/>
                <a:cs typeface="Arial"/>
              </a:rPr>
              <a:t>hình này </a:t>
            </a:r>
            <a:r>
              <a:rPr lang="vi-VN" sz="2000" spc="-5" dirty="0">
                <a:latin typeface="+mj-lt"/>
                <a:cs typeface="Arial"/>
              </a:rPr>
              <a:t>thường </a:t>
            </a:r>
            <a:r>
              <a:rPr lang="vi-VN" sz="2000" spc="-10" dirty="0">
                <a:latin typeface="+mj-lt"/>
                <a:cs typeface="Arial"/>
              </a:rPr>
              <a:t>dẫn đến </a:t>
            </a:r>
            <a:r>
              <a:rPr lang="vi-VN" sz="2000" spc="-5" dirty="0">
                <a:latin typeface="+mj-lt"/>
                <a:cs typeface="Arial"/>
              </a:rPr>
              <a:t>kéo </a:t>
            </a:r>
            <a:r>
              <a:rPr lang="vi-VN" sz="2000" spc="-10" dirty="0">
                <a:latin typeface="+mj-lt"/>
                <a:cs typeface="Arial"/>
              </a:rPr>
              <a:t>dài quá </a:t>
            </a:r>
            <a:r>
              <a:rPr lang="vi-VN" sz="2000" spc="-5" dirty="0">
                <a:latin typeface="+mj-lt"/>
                <a:cs typeface="Arial"/>
              </a:rPr>
              <a:t>trình</a:t>
            </a:r>
            <a:r>
              <a:rPr lang="vi-VN" sz="2000" spc="145" dirty="0">
                <a:latin typeface="+mj-lt"/>
                <a:cs typeface="Arial"/>
              </a:rPr>
              <a:t> </a:t>
            </a:r>
            <a:r>
              <a:rPr lang="vi-VN" sz="2000" spc="-5" dirty="0">
                <a:latin typeface="+mj-lt"/>
                <a:cs typeface="Arial"/>
              </a:rPr>
              <a:t>PTPM</a:t>
            </a:r>
            <a:endParaRPr lang="vi-VN" sz="2000" dirty="0">
              <a:latin typeface="+mj-lt"/>
              <a:cs typeface="Arial"/>
            </a:endParaRPr>
          </a:p>
          <a:p>
            <a:pPr marL="457200" lvl="1" indent="-457200">
              <a:spcBef>
                <a:spcPts val="380"/>
              </a:spcBef>
              <a:buClr>
                <a:srgbClr val="3A812E"/>
              </a:buClr>
              <a:buSzPct val="59375"/>
              <a:buFont typeface="Wingdings" panose="05000000000000000000" pitchFamily="2" charset="2"/>
              <a:buChar char="Ø"/>
              <a:tabLst>
                <a:tab pos="228600" algn="l"/>
                <a:tab pos="403225" algn="l"/>
              </a:tabLst>
            </a:pPr>
            <a:r>
              <a:rPr lang="vi-VN" sz="2000" spc="-10" dirty="0">
                <a:latin typeface="+mj-lt"/>
                <a:cs typeface="Arial"/>
              </a:rPr>
              <a:t>Các người phát </a:t>
            </a:r>
            <a:r>
              <a:rPr lang="vi-VN" sz="2000" spc="-5" dirty="0">
                <a:latin typeface="+mj-lt"/>
                <a:cs typeface="Arial"/>
              </a:rPr>
              <a:t>triển có </a:t>
            </a:r>
            <a:r>
              <a:rPr lang="vi-VN" sz="2000" spc="-10" dirty="0">
                <a:latin typeface="+mj-lt"/>
                <a:cs typeface="Arial"/>
              </a:rPr>
              <a:t>xu hướng bàn </a:t>
            </a:r>
            <a:r>
              <a:rPr lang="vi-VN" sz="2000" spc="-5" dirty="0">
                <a:latin typeface="+mj-lt"/>
                <a:cs typeface="Arial"/>
              </a:rPr>
              <a:t>giao một </a:t>
            </a:r>
            <a:r>
              <a:rPr lang="vi-VN" sz="2000" spc="-10" dirty="0">
                <a:latin typeface="+mj-lt"/>
                <a:cs typeface="Arial"/>
              </a:rPr>
              <a:t>nguyên </a:t>
            </a:r>
            <a:r>
              <a:rPr lang="vi-VN" sz="2000" spc="-5" dirty="0">
                <a:latin typeface="+mj-lt"/>
                <a:cs typeface="Arial"/>
              </a:rPr>
              <a:t>mẫu </a:t>
            </a:r>
            <a:r>
              <a:rPr lang="vi-VN" sz="2000" spc="-10" dirty="0">
                <a:latin typeface="+mj-lt"/>
                <a:cs typeface="Arial"/>
              </a:rPr>
              <a:t>hoạt động </a:t>
            </a:r>
            <a:r>
              <a:rPr lang="vi-VN" sz="2000" dirty="0">
                <a:latin typeface="+mj-lt"/>
                <a:cs typeface="Arial"/>
              </a:rPr>
              <a:t>cơ</a:t>
            </a:r>
            <a:r>
              <a:rPr lang="vi-VN" sz="2000" spc="235" dirty="0">
                <a:latin typeface="+mj-lt"/>
                <a:cs typeface="Arial"/>
              </a:rPr>
              <a:t> </a:t>
            </a:r>
            <a:r>
              <a:rPr lang="vi-VN" sz="2000" spc="-10" dirty="0">
                <a:latin typeface="+mj-lt"/>
                <a:cs typeface="Arial"/>
              </a:rPr>
              <a:t>bản,</a:t>
            </a:r>
            <a:r>
              <a:rPr lang="en-US" sz="2000" spc="-10" dirty="0">
                <a:latin typeface="+mj-lt"/>
                <a:cs typeface="Arial"/>
              </a:rPr>
              <a:t> </a:t>
            </a:r>
            <a:r>
              <a:rPr lang="vi-VN" sz="2000" u="heavy" spc="-5" dirty="0">
                <a:solidFill>
                  <a:schemeClr val="tx1"/>
                </a:solidFill>
                <a:uFill>
                  <a:solidFill>
                    <a:srgbClr val="CC9900"/>
                  </a:solidFill>
                </a:uFill>
                <a:latin typeface="+mj-lt"/>
                <a:cs typeface="Arial"/>
              </a:rPr>
              <a:t>thay vì </a:t>
            </a:r>
            <a:r>
              <a:rPr lang="vi-VN" sz="2000" u="heavy" spc="-10" dirty="0">
                <a:solidFill>
                  <a:schemeClr val="tx1"/>
                </a:solidFill>
                <a:uFill>
                  <a:solidFill>
                    <a:srgbClr val="CC9900"/>
                  </a:solidFill>
                </a:uFill>
                <a:latin typeface="+mj-lt"/>
                <a:cs typeface="Arial"/>
              </a:rPr>
              <a:t>bàn </a:t>
            </a:r>
            <a:r>
              <a:rPr lang="vi-VN" sz="2000" u="heavy" spc="-5" dirty="0">
                <a:solidFill>
                  <a:schemeClr val="tx1"/>
                </a:solidFill>
                <a:uFill>
                  <a:solidFill>
                    <a:srgbClr val="CC9900"/>
                  </a:solidFill>
                </a:uFill>
                <a:latin typeface="+mj-lt"/>
                <a:cs typeface="Arial"/>
              </a:rPr>
              <a:t>giao một sản </a:t>
            </a:r>
            <a:r>
              <a:rPr lang="vi-VN" sz="2000" u="heavy" spc="-10" dirty="0">
                <a:solidFill>
                  <a:schemeClr val="tx1"/>
                </a:solidFill>
                <a:uFill>
                  <a:solidFill>
                    <a:srgbClr val="CC9900"/>
                  </a:solidFill>
                </a:uFill>
                <a:latin typeface="+mj-lt"/>
                <a:cs typeface="Arial"/>
              </a:rPr>
              <a:t>phẩm hoàn </a:t>
            </a:r>
            <a:r>
              <a:rPr lang="vi-VN" sz="2000" u="heavy" spc="-5" dirty="0">
                <a:solidFill>
                  <a:schemeClr val="tx1"/>
                </a:solidFill>
                <a:uFill>
                  <a:solidFill>
                    <a:srgbClr val="CC9900"/>
                  </a:solidFill>
                </a:uFill>
                <a:latin typeface="+mj-lt"/>
                <a:cs typeface="Arial"/>
              </a:rPr>
              <a:t>thiện thực</a:t>
            </a:r>
            <a:r>
              <a:rPr lang="vi-VN" sz="2000" u="heavy" spc="105" dirty="0">
                <a:solidFill>
                  <a:schemeClr val="tx1"/>
                </a:solidFill>
                <a:uFill>
                  <a:solidFill>
                    <a:srgbClr val="CC9900"/>
                  </a:solidFill>
                </a:uFill>
                <a:latin typeface="+mj-lt"/>
                <a:cs typeface="Arial"/>
              </a:rPr>
              <a:t> </a:t>
            </a:r>
            <a:r>
              <a:rPr lang="vi-VN" sz="2000" u="heavy" spc="-5" dirty="0">
                <a:solidFill>
                  <a:schemeClr val="tx1"/>
                </a:solidFill>
                <a:uFill>
                  <a:solidFill>
                    <a:srgbClr val="CC9900"/>
                  </a:solidFill>
                </a:uFill>
                <a:latin typeface="+mj-lt"/>
                <a:cs typeface="Arial"/>
              </a:rPr>
              <a:t>sự</a:t>
            </a:r>
            <a:endParaRPr lang="vi-VN" sz="2000" dirty="0">
              <a:solidFill>
                <a:schemeClr val="tx1"/>
              </a:solidFill>
              <a:latin typeface="+mj-lt"/>
              <a:cs typeface="Arial"/>
            </a:endParaRPr>
          </a:p>
        </p:txBody>
      </p:sp>
    </p:spTree>
    <p:extLst>
      <p:ext uri="{BB962C8B-B14F-4D97-AF65-F5344CB8AC3E}">
        <p14:creationId xmlns:p14="http://schemas.microsoft.com/office/powerpoint/2010/main" val="408100637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bản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mẫu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nhanh</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932042" y="1285875"/>
            <a:ext cx="8562561" cy="4692650"/>
          </a:xfrm>
        </p:spPr>
        <p:txBody>
          <a:bodyPr>
            <a:noAutofit/>
          </a:bodyPr>
          <a:lstStyle/>
          <a:p>
            <a:pPr marL="12700">
              <a:spcBef>
                <a:spcPts val="675"/>
              </a:spcBef>
              <a:buClr>
                <a:srgbClr val="CC9900"/>
              </a:buClr>
              <a:buSzPct val="64583"/>
              <a:tabLst>
                <a:tab pos="354965" algn="l"/>
                <a:tab pos="355600" algn="l"/>
              </a:tabLst>
            </a:pPr>
            <a:r>
              <a:rPr lang="vi-VN" sz="2100" dirty="0">
                <a:solidFill>
                  <a:schemeClr val="tx1"/>
                </a:solidFill>
                <a:latin typeface="Arial"/>
                <a:cs typeface="Arial"/>
              </a:rPr>
              <a:t>Khi </a:t>
            </a:r>
            <a:r>
              <a:rPr lang="vi-VN" sz="2100" spc="-5" dirty="0">
                <a:solidFill>
                  <a:schemeClr val="tx1"/>
                </a:solidFill>
                <a:latin typeface="Arial"/>
                <a:cs typeface="Arial"/>
              </a:rPr>
              <a:t>nào nên dùng </a:t>
            </a:r>
            <a:r>
              <a:rPr lang="vi-VN" sz="2100" dirty="0">
                <a:solidFill>
                  <a:schemeClr val="tx1"/>
                </a:solidFill>
                <a:latin typeface="Arial"/>
                <a:cs typeface="Arial"/>
              </a:rPr>
              <a:t>mô </a:t>
            </a:r>
            <a:r>
              <a:rPr lang="vi-VN" sz="2100" spc="-5" dirty="0">
                <a:solidFill>
                  <a:schemeClr val="tx1"/>
                </a:solidFill>
                <a:latin typeface="Arial"/>
                <a:cs typeface="Arial"/>
              </a:rPr>
              <a:t>hình nguyên</a:t>
            </a:r>
            <a:r>
              <a:rPr lang="vi-VN" sz="2100" spc="70" dirty="0">
                <a:solidFill>
                  <a:schemeClr val="tx1"/>
                </a:solidFill>
                <a:latin typeface="Arial"/>
                <a:cs typeface="Arial"/>
              </a:rPr>
              <a:t> </a:t>
            </a:r>
            <a:r>
              <a:rPr lang="vi-VN" sz="2100" spc="-5" dirty="0">
                <a:solidFill>
                  <a:schemeClr val="tx1"/>
                </a:solidFill>
                <a:latin typeface="Arial"/>
                <a:cs typeface="Arial"/>
              </a:rPr>
              <a:t>mẫu?</a:t>
            </a:r>
            <a:endParaRPr lang="vi-VN" sz="2100" dirty="0">
              <a:solidFill>
                <a:schemeClr val="tx1"/>
              </a:solidFill>
              <a:latin typeface="Arial"/>
              <a:cs typeface="Arial"/>
            </a:endParaRPr>
          </a:p>
          <a:p>
            <a:pPr marL="13335" marR="28638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Khi các yêu cầu </a:t>
            </a:r>
            <a:r>
              <a:rPr lang="vi-VN" sz="2100" spc="-5" dirty="0">
                <a:solidFill>
                  <a:schemeClr val="tx1"/>
                </a:solidFill>
                <a:latin typeface="Arial"/>
                <a:cs typeface="Arial"/>
              </a:rPr>
              <a:t>phần </a:t>
            </a:r>
            <a:r>
              <a:rPr lang="vi-VN" sz="2100" dirty="0">
                <a:solidFill>
                  <a:schemeClr val="tx1"/>
                </a:solidFill>
                <a:latin typeface="Arial"/>
                <a:cs typeface="Arial"/>
              </a:rPr>
              <a:t>mềm không thể được xác </a:t>
            </a:r>
            <a:r>
              <a:rPr lang="vi-VN" sz="2100" spc="-5" dirty="0">
                <a:solidFill>
                  <a:schemeClr val="tx1"/>
                </a:solidFill>
                <a:latin typeface="Arial"/>
                <a:cs typeface="Arial"/>
              </a:rPr>
              <a:t>định </a:t>
            </a:r>
            <a:r>
              <a:rPr lang="vi-VN" sz="2100" dirty="0">
                <a:solidFill>
                  <a:schemeClr val="tx1"/>
                </a:solidFill>
                <a:latin typeface="Arial"/>
                <a:cs typeface="Arial"/>
              </a:rPr>
              <a:t>tại</a:t>
            </a:r>
            <a:r>
              <a:rPr lang="vi-VN" sz="2100" spc="-195" dirty="0">
                <a:solidFill>
                  <a:schemeClr val="tx1"/>
                </a:solidFill>
                <a:latin typeface="Arial"/>
                <a:cs typeface="Arial"/>
              </a:rPr>
              <a:t> </a:t>
            </a:r>
            <a:r>
              <a:rPr lang="vi-VN" sz="2100" dirty="0">
                <a:solidFill>
                  <a:schemeClr val="tx1"/>
                </a:solidFill>
                <a:latin typeface="Arial"/>
                <a:cs typeface="Arial"/>
              </a:rPr>
              <a:t>thời  </a:t>
            </a:r>
            <a:r>
              <a:rPr lang="vi-VN" sz="2100" spc="-5" dirty="0">
                <a:solidFill>
                  <a:schemeClr val="tx1"/>
                </a:solidFill>
                <a:latin typeface="Arial"/>
                <a:cs typeface="Arial"/>
              </a:rPr>
              <a:t>điểm bắt đầu </a:t>
            </a:r>
            <a:r>
              <a:rPr lang="vi-VN" sz="2100" dirty="0">
                <a:solidFill>
                  <a:schemeClr val="tx1"/>
                </a:solidFill>
                <a:latin typeface="Arial"/>
                <a:cs typeface="Arial"/>
              </a:rPr>
              <a:t>dự</a:t>
            </a:r>
            <a:r>
              <a:rPr lang="vi-VN" sz="2100" spc="-60" dirty="0">
                <a:solidFill>
                  <a:schemeClr val="tx1"/>
                </a:solidFill>
                <a:latin typeface="Arial"/>
                <a:cs typeface="Arial"/>
              </a:rPr>
              <a:t> </a:t>
            </a:r>
            <a:r>
              <a:rPr lang="vi-VN" sz="2100" spc="-5" dirty="0">
                <a:solidFill>
                  <a:schemeClr val="tx1"/>
                </a:solidFill>
                <a:latin typeface="Arial"/>
                <a:cs typeface="Arial"/>
              </a:rPr>
              <a:t>án</a:t>
            </a:r>
            <a:endParaRPr lang="vi-VN" sz="2100" dirty="0">
              <a:solidFill>
                <a:schemeClr val="tx1"/>
              </a:solidFill>
              <a:latin typeface="Arial"/>
              <a:cs typeface="Arial"/>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Khi những người sử dụng </a:t>
            </a:r>
            <a:r>
              <a:rPr lang="vi-VN" sz="2100" spc="-10" dirty="0">
                <a:solidFill>
                  <a:schemeClr val="tx1"/>
                </a:solidFill>
                <a:latin typeface="Arial"/>
                <a:cs typeface="Arial"/>
              </a:rPr>
              <a:t>(vì </a:t>
            </a:r>
            <a:r>
              <a:rPr lang="vi-VN" sz="2100" dirty="0">
                <a:solidFill>
                  <a:schemeClr val="tx1"/>
                </a:solidFill>
                <a:latin typeface="Arial"/>
                <a:cs typeface="Arial"/>
              </a:rPr>
              <a:t>các lý do </a:t>
            </a:r>
            <a:r>
              <a:rPr lang="vi-VN" sz="2100" spc="-5" dirty="0">
                <a:solidFill>
                  <a:schemeClr val="tx1"/>
                </a:solidFill>
                <a:latin typeface="Arial"/>
                <a:cs typeface="Arial"/>
              </a:rPr>
              <a:t>khác </a:t>
            </a:r>
            <a:r>
              <a:rPr lang="vi-VN" sz="2100" dirty="0">
                <a:solidFill>
                  <a:schemeClr val="tx1"/>
                </a:solidFill>
                <a:latin typeface="Arial"/>
                <a:cs typeface="Arial"/>
              </a:rPr>
              <a:t>nhau)</a:t>
            </a:r>
            <a:r>
              <a:rPr lang="vi-VN" sz="2100" spc="-114" dirty="0">
                <a:solidFill>
                  <a:schemeClr val="tx1"/>
                </a:solidFill>
                <a:latin typeface="Arial"/>
                <a:cs typeface="Arial"/>
              </a:rPr>
              <a:t> </a:t>
            </a:r>
            <a:r>
              <a:rPr lang="vi-VN" sz="2100" spc="-5" dirty="0">
                <a:solidFill>
                  <a:schemeClr val="tx1"/>
                </a:solidFill>
                <a:latin typeface="Arial"/>
                <a:cs typeface="Arial"/>
              </a:rPr>
              <a:t>không</a:t>
            </a:r>
            <a:r>
              <a:rPr lang="en-US" sz="2100" spc="-5" dirty="0">
                <a:solidFill>
                  <a:schemeClr val="tx1"/>
                </a:solidFill>
                <a:latin typeface="Arial"/>
                <a:cs typeface="Arial"/>
              </a:rPr>
              <a:t> </a:t>
            </a:r>
            <a:r>
              <a:rPr lang="vi-VN" sz="2100" dirty="0">
                <a:solidFill>
                  <a:schemeClr val="tx1"/>
                </a:solidFill>
                <a:latin typeface="Arial"/>
                <a:cs typeface="Arial"/>
              </a:rPr>
              <a:t>thể diễn đạt </a:t>
            </a:r>
            <a:r>
              <a:rPr lang="vi-VN" sz="2100" spc="-5" dirty="0">
                <a:solidFill>
                  <a:schemeClr val="tx1"/>
                </a:solidFill>
                <a:latin typeface="Arial"/>
                <a:cs typeface="Arial"/>
              </a:rPr>
              <a:t>các </a:t>
            </a:r>
            <a:r>
              <a:rPr lang="vi-VN" sz="2100" spc="-15" dirty="0">
                <a:solidFill>
                  <a:schemeClr val="tx1"/>
                </a:solidFill>
                <a:latin typeface="Arial"/>
                <a:cs typeface="Arial"/>
              </a:rPr>
              <a:t>yêu </a:t>
            </a:r>
            <a:r>
              <a:rPr lang="vi-VN" sz="2100" spc="-5" dirty="0">
                <a:solidFill>
                  <a:schemeClr val="tx1"/>
                </a:solidFill>
                <a:latin typeface="Arial"/>
                <a:cs typeface="Arial"/>
              </a:rPr>
              <a:t>cầu của </a:t>
            </a:r>
            <a:r>
              <a:rPr lang="vi-VN" sz="2100" dirty="0">
                <a:solidFill>
                  <a:schemeClr val="tx1"/>
                </a:solidFill>
                <a:latin typeface="Arial"/>
                <a:cs typeface="Arial"/>
              </a:rPr>
              <a:t>họ </a:t>
            </a:r>
            <a:r>
              <a:rPr lang="vi-VN" sz="2100" spc="-5" dirty="0">
                <a:solidFill>
                  <a:schemeClr val="tx1"/>
                </a:solidFill>
                <a:latin typeface="Arial"/>
                <a:cs typeface="Arial"/>
              </a:rPr>
              <a:t>một cách rõ</a:t>
            </a:r>
            <a:r>
              <a:rPr lang="vi-VN" sz="2100" spc="-45" dirty="0">
                <a:solidFill>
                  <a:schemeClr val="tx1"/>
                </a:solidFill>
                <a:latin typeface="Arial"/>
                <a:cs typeface="Arial"/>
              </a:rPr>
              <a:t> </a:t>
            </a:r>
            <a:r>
              <a:rPr lang="vi-VN" sz="2100" spc="-5" dirty="0">
                <a:solidFill>
                  <a:schemeClr val="tx1"/>
                </a:solidFill>
                <a:latin typeface="Arial"/>
                <a:cs typeface="Arial"/>
              </a:rPr>
              <a:t>ràng</a:t>
            </a:r>
            <a:endParaRPr lang="vi-VN" sz="2100" dirty="0">
              <a:solidFill>
                <a:schemeClr val="tx1"/>
              </a:solidFill>
              <a:latin typeface="Arial"/>
              <a:cs typeface="Arial"/>
            </a:endParaRPr>
          </a:p>
          <a:p>
            <a:pPr marL="13335" marR="5080" indent="-342900" algn="just">
              <a:spcBef>
                <a:spcPts val="480"/>
              </a:spcBef>
              <a:buClr>
                <a:srgbClr val="3A812E"/>
              </a:buClr>
              <a:buSzPct val="60000"/>
              <a:buFont typeface="Wingdings" panose="05000000000000000000" pitchFamily="2" charset="2"/>
              <a:buChar char="Ø"/>
              <a:tabLst>
                <a:tab pos="683895" algn="l"/>
              </a:tabLst>
            </a:pPr>
            <a:r>
              <a:rPr lang="vi-VN" sz="2100" dirty="0">
                <a:solidFill>
                  <a:schemeClr val="tx1"/>
                </a:solidFill>
                <a:latin typeface="Arial"/>
                <a:cs typeface="Arial"/>
              </a:rPr>
              <a:t>Mô </a:t>
            </a:r>
            <a:r>
              <a:rPr lang="vi-VN" sz="2100" spc="-5" dirty="0">
                <a:solidFill>
                  <a:schemeClr val="tx1"/>
                </a:solidFill>
                <a:latin typeface="Arial"/>
                <a:cs typeface="Arial"/>
              </a:rPr>
              <a:t>hình </a:t>
            </a:r>
            <a:r>
              <a:rPr lang="vi-VN" sz="2100" dirty="0">
                <a:solidFill>
                  <a:schemeClr val="tx1"/>
                </a:solidFill>
                <a:latin typeface="Arial"/>
                <a:cs typeface="Arial"/>
              </a:rPr>
              <a:t>PTPM </a:t>
            </a:r>
            <a:r>
              <a:rPr lang="vi-VN" sz="2100" spc="-5" dirty="0">
                <a:solidFill>
                  <a:schemeClr val="tx1"/>
                </a:solidFill>
                <a:latin typeface="Arial"/>
                <a:cs typeface="Arial"/>
              </a:rPr>
              <a:t>này </a:t>
            </a:r>
            <a:r>
              <a:rPr lang="vi-VN" sz="2100" dirty="0">
                <a:solidFill>
                  <a:schemeClr val="tx1"/>
                </a:solidFill>
                <a:latin typeface="Arial"/>
                <a:cs typeface="Arial"/>
              </a:rPr>
              <a:t>rất </a:t>
            </a:r>
            <a:r>
              <a:rPr lang="vi-VN" sz="2100" spc="-5" dirty="0">
                <a:solidFill>
                  <a:schemeClr val="tx1"/>
                </a:solidFill>
                <a:latin typeface="Arial"/>
                <a:cs typeface="Arial"/>
              </a:rPr>
              <a:t>phù </a:t>
            </a:r>
            <a:r>
              <a:rPr lang="vi-VN" sz="2100" dirty="0">
                <a:solidFill>
                  <a:schemeClr val="tx1"/>
                </a:solidFill>
                <a:latin typeface="Arial"/>
                <a:cs typeface="Arial"/>
              </a:rPr>
              <a:t>hợp </a:t>
            </a:r>
            <a:r>
              <a:rPr lang="vi-VN" sz="2100" spc="-5" dirty="0">
                <a:solidFill>
                  <a:schemeClr val="tx1"/>
                </a:solidFill>
                <a:latin typeface="Arial"/>
                <a:cs typeface="Arial"/>
              </a:rPr>
              <a:t>để phát </a:t>
            </a:r>
            <a:r>
              <a:rPr lang="vi-VN" sz="2100" dirty="0">
                <a:solidFill>
                  <a:schemeClr val="tx1"/>
                </a:solidFill>
                <a:latin typeface="Arial"/>
                <a:cs typeface="Arial"/>
              </a:rPr>
              <a:t>triển “cảm nhận” (look  </a:t>
            </a:r>
            <a:r>
              <a:rPr lang="vi-VN" sz="2100" spc="-5" dirty="0">
                <a:solidFill>
                  <a:schemeClr val="tx1"/>
                </a:solidFill>
                <a:latin typeface="Arial"/>
                <a:cs typeface="Arial"/>
              </a:rPr>
              <a:t>and </a:t>
            </a:r>
            <a:r>
              <a:rPr lang="vi-VN" sz="2100" dirty="0">
                <a:solidFill>
                  <a:schemeClr val="tx1"/>
                </a:solidFill>
                <a:latin typeface="Arial"/>
                <a:cs typeface="Arial"/>
              </a:rPr>
              <a:t>feel) </a:t>
            </a:r>
            <a:r>
              <a:rPr lang="vi-VN" sz="2100" spc="-5" dirty="0">
                <a:solidFill>
                  <a:schemeClr val="tx1"/>
                </a:solidFill>
                <a:latin typeface="Arial"/>
                <a:cs typeface="Arial"/>
              </a:rPr>
              <a:t>hoặc giao diện </a:t>
            </a:r>
            <a:r>
              <a:rPr lang="vi-VN" sz="2100" dirty="0">
                <a:solidFill>
                  <a:schemeClr val="tx1"/>
                </a:solidFill>
                <a:latin typeface="Arial"/>
                <a:cs typeface="Arial"/>
              </a:rPr>
              <a:t>sử </a:t>
            </a:r>
            <a:r>
              <a:rPr lang="vi-VN" sz="2100" spc="-5" dirty="0">
                <a:solidFill>
                  <a:schemeClr val="tx1"/>
                </a:solidFill>
                <a:latin typeface="Arial"/>
                <a:cs typeface="Arial"/>
              </a:rPr>
              <a:t>dụng </a:t>
            </a:r>
            <a:r>
              <a:rPr lang="vi-VN" sz="2100" dirty="0">
                <a:solidFill>
                  <a:schemeClr val="tx1"/>
                </a:solidFill>
                <a:latin typeface="Arial"/>
                <a:cs typeface="Arial"/>
              </a:rPr>
              <a:t>của </a:t>
            </a:r>
            <a:r>
              <a:rPr lang="vi-VN" sz="2100" spc="-5" dirty="0">
                <a:solidFill>
                  <a:schemeClr val="tx1"/>
                </a:solidFill>
                <a:latin typeface="Arial"/>
                <a:cs typeface="Arial"/>
              </a:rPr>
              <a:t>hệ </a:t>
            </a:r>
            <a:r>
              <a:rPr lang="vi-VN" sz="2100" dirty="0">
                <a:solidFill>
                  <a:schemeClr val="tx1"/>
                </a:solidFill>
                <a:latin typeface="Arial"/>
                <a:cs typeface="Arial"/>
              </a:rPr>
              <a:t>thống, bởi </a:t>
            </a:r>
            <a:r>
              <a:rPr lang="vi-VN" sz="2100" spc="-10" dirty="0">
                <a:solidFill>
                  <a:schemeClr val="tx1"/>
                </a:solidFill>
                <a:latin typeface="Arial"/>
                <a:cs typeface="Arial"/>
              </a:rPr>
              <a:t>vì </a:t>
            </a:r>
            <a:r>
              <a:rPr lang="vi-VN" sz="2100" dirty="0">
                <a:solidFill>
                  <a:schemeClr val="tx1"/>
                </a:solidFill>
                <a:latin typeface="Arial"/>
                <a:cs typeface="Arial"/>
              </a:rPr>
              <a:t>các </a:t>
            </a:r>
            <a:r>
              <a:rPr lang="vi-VN" sz="2100" spc="-5" dirty="0">
                <a:solidFill>
                  <a:schemeClr val="tx1"/>
                </a:solidFill>
                <a:latin typeface="Arial"/>
                <a:cs typeface="Arial"/>
              </a:rPr>
              <a:t>đặc  điểm </a:t>
            </a:r>
            <a:r>
              <a:rPr lang="vi-VN" sz="2100" dirty="0">
                <a:solidFill>
                  <a:schemeClr val="tx1"/>
                </a:solidFill>
                <a:latin typeface="Arial"/>
                <a:cs typeface="Arial"/>
              </a:rPr>
              <a:t>này </a:t>
            </a:r>
            <a:r>
              <a:rPr lang="vi-VN" sz="2100" i="1" dirty="0">
                <a:solidFill>
                  <a:schemeClr val="tx1"/>
                </a:solidFill>
                <a:latin typeface="Arial"/>
                <a:cs typeface="Arial"/>
              </a:rPr>
              <a:t>rất khó để </a:t>
            </a:r>
            <a:r>
              <a:rPr lang="vi-VN" sz="2100" i="1" spc="-5" dirty="0">
                <a:solidFill>
                  <a:schemeClr val="tx1"/>
                </a:solidFill>
                <a:latin typeface="Arial"/>
                <a:cs typeface="Arial"/>
              </a:rPr>
              <a:t>miêu </a:t>
            </a:r>
            <a:r>
              <a:rPr lang="vi-VN" sz="2100" i="1" dirty="0">
                <a:solidFill>
                  <a:schemeClr val="tx1"/>
                </a:solidFill>
                <a:latin typeface="Arial"/>
                <a:cs typeface="Arial"/>
              </a:rPr>
              <a:t>tả </a:t>
            </a:r>
            <a:r>
              <a:rPr lang="vi-VN" sz="2100" i="1" spc="-5" dirty="0">
                <a:solidFill>
                  <a:schemeClr val="tx1"/>
                </a:solidFill>
                <a:latin typeface="Arial"/>
                <a:cs typeface="Arial"/>
              </a:rPr>
              <a:t>bằng </a:t>
            </a:r>
            <a:r>
              <a:rPr lang="vi-VN" sz="2100" i="1" dirty="0">
                <a:solidFill>
                  <a:schemeClr val="tx1"/>
                </a:solidFill>
                <a:latin typeface="Arial"/>
                <a:cs typeface="Arial"/>
              </a:rPr>
              <a:t>tài </a:t>
            </a:r>
            <a:r>
              <a:rPr lang="vi-VN" sz="2100" i="1" spc="-5" dirty="0">
                <a:solidFill>
                  <a:schemeClr val="tx1"/>
                </a:solidFill>
                <a:latin typeface="Arial"/>
                <a:cs typeface="Arial"/>
              </a:rPr>
              <a:t>liệu</a:t>
            </a:r>
            <a:r>
              <a:rPr lang="vi-VN" sz="2100" spc="-5" dirty="0">
                <a:solidFill>
                  <a:schemeClr val="tx1"/>
                </a:solidFill>
                <a:latin typeface="Arial"/>
                <a:cs typeface="Arial"/>
              </a:rPr>
              <a:t>, </a:t>
            </a:r>
            <a:r>
              <a:rPr lang="vi-VN" sz="2100" dirty="0">
                <a:solidFill>
                  <a:schemeClr val="tx1"/>
                </a:solidFill>
                <a:latin typeface="Arial"/>
                <a:cs typeface="Arial"/>
              </a:rPr>
              <a:t>mà thường thu</a:t>
            </a:r>
            <a:r>
              <a:rPr lang="vi-VN" sz="2100" spc="-155" dirty="0">
                <a:solidFill>
                  <a:schemeClr val="tx1"/>
                </a:solidFill>
                <a:latin typeface="Arial"/>
                <a:cs typeface="Arial"/>
              </a:rPr>
              <a:t> </a:t>
            </a:r>
            <a:r>
              <a:rPr lang="vi-VN" sz="2100" spc="-5" dirty="0">
                <a:solidFill>
                  <a:schemeClr val="tx1"/>
                </a:solidFill>
                <a:latin typeface="Arial"/>
                <a:cs typeface="Arial"/>
              </a:rPr>
              <a:t>được  </a:t>
            </a:r>
            <a:r>
              <a:rPr lang="vi-VN" sz="2100" dirty="0">
                <a:solidFill>
                  <a:schemeClr val="tx1"/>
                </a:solidFill>
                <a:latin typeface="Arial"/>
                <a:cs typeface="Arial"/>
              </a:rPr>
              <a:t>thông </a:t>
            </a:r>
            <a:r>
              <a:rPr lang="vi-VN" sz="2100" spc="-5" dirty="0">
                <a:solidFill>
                  <a:schemeClr val="tx1"/>
                </a:solidFill>
                <a:latin typeface="Arial"/>
                <a:cs typeface="Arial"/>
              </a:rPr>
              <a:t>qua việc dùng </a:t>
            </a:r>
            <a:r>
              <a:rPr lang="vi-VN" sz="2100" dirty="0">
                <a:solidFill>
                  <a:schemeClr val="tx1"/>
                </a:solidFill>
                <a:latin typeface="Arial"/>
                <a:cs typeface="Arial"/>
              </a:rPr>
              <a:t>thử</a:t>
            </a:r>
            <a:r>
              <a:rPr lang="vi-VN" sz="2100" spc="-70" dirty="0">
                <a:solidFill>
                  <a:schemeClr val="tx1"/>
                </a:solidFill>
                <a:latin typeface="Arial"/>
                <a:cs typeface="Arial"/>
              </a:rPr>
              <a:t> </a:t>
            </a:r>
            <a:r>
              <a:rPr lang="vi-VN" sz="2100" spc="-5" dirty="0">
                <a:solidFill>
                  <a:schemeClr val="tx1"/>
                </a:solidFill>
                <a:latin typeface="Arial"/>
                <a:cs typeface="Arial"/>
              </a:rPr>
              <a:t>nghiệm</a:t>
            </a:r>
            <a:endParaRPr lang="vi-VN" sz="2100" dirty="0">
              <a:solidFill>
                <a:schemeClr val="tx1"/>
              </a:solidFill>
              <a:latin typeface="Arial"/>
              <a:cs typeface="Arial"/>
            </a:endParaRPr>
          </a:p>
          <a:p>
            <a:pPr marL="13335" indent="-342900" algn="just">
              <a:spcBef>
                <a:spcPts val="480"/>
              </a:spcBef>
              <a:buClr>
                <a:srgbClr val="3A812E"/>
              </a:buClr>
              <a:buSzPct val="60000"/>
              <a:buFont typeface="Wingdings" panose="05000000000000000000" pitchFamily="2" charset="2"/>
              <a:buChar char="Ø"/>
              <a:tabLst>
                <a:tab pos="683895" algn="l"/>
              </a:tabLst>
            </a:pPr>
            <a:r>
              <a:rPr lang="vi-VN" sz="2100" dirty="0">
                <a:solidFill>
                  <a:schemeClr val="tx1"/>
                </a:solidFill>
                <a:latin typeface="Arial"/>
                <a:cs typeface="Arial"/>
              </a:rPr>
              <a:t>Khi khách </a:t>
            </a:r>
            <a:r>
              <a:rPr lang="vi-VN" sz="2100" spc="-5" dirty="0">
                <a:solidFill>
                  <a:schemeClr val="tx1"/>
                </a:solidFill>
                <a:latin typeface="Arial"/>
                <a:cs typeface="Arial"/>
              </a:rPr>
              <a:t>hàng </a:t>
            </a:r>
            <a:r>
              <a:rPr lang="vi-VN" sz="2100" dirty="0">
                <a:solidFill>
                  <a:schemeClr val="tx1"/>
                </a:solidFill>
                <a:latin typeface="Arial"/>
                <a:cs typeface="Arial"/>
              </a:rPr>
              <a:t>yêu cầu chứng minh </a:t>
            </a:r>
            <a:r>
              <a:rPr lang="vi-VN" sz="2100" spc="-5" dirty="0">
                <a:solidFill>
                  <a:schemeClr val="tx1"/>
                </a:solidFill>
                <a:latin typeface="Arial"/>
                <a:cs typeface="Arial"/>
              </a:rPr>
              <a:t>tính </a:t>
            </a:r>
            <a:r>
              <a:rPr lang="vi-VN" sz="2100" dirty="0">
                <a:solidFill>
                  <a:schemeClr val="tx1"/>
                </a:solidFill>
                <a:latin typeface="Arial"/>
                <a:cs typeface="Arial"/>
              </a:rPr>
              <a:t>khả</a:t>
            </a:r>
            <a:r>
              <a:rPr lang="vi-VN" sz="2100" spc="-170" dirty="0">
                <a:solidFill>
                  <a:schemeClr val="tx1"/>
                </a:solidFill>
                <a:latin typeface="Arial"/>
                <a:cs typeface="Arial"/>
              </a:rPr>
              <a:t> </a:t>
            </a:r>
            <a:r>
              <a:rPr lang="vi-VN" sz="2100" dirty="0">
                <a:solidFill>
                  <a:schemeClr val="tx1"/>
                </a:solidFill>
                <a:latin typeface="Arial"/>
                <a:cs typeface="Arial"/>
              </a:rPr>
              <a:t>thi</a:t>
            </a:r>
          </a:p>
          <a:p>
            <a:pPr marL="13335" indent="-342900" algn="just">
              <a:spcBef>
                <a:spcPts val="480"/>
              </a:spcBef>
              <a:buClr>
                <a:srgbClr val="3A812E"/>
              </a:buClr>
              <a:buSzPct val="60000"/>
              <a:buFont typeface="Wingdings" panose="05000000000000000000" pitchFamily="2" charset="2"/>
              <a:buChar char="Ø"/>
              <a:tabLst>
                <a:tab pos="683895" algn="l"/>
              </a:tabLst>
            </a:pPr>
            <a:r>
              <a:rPr lang="vi-VN" sz="2100" spc="-5" dirty="0">
                <a:solidFill>
                  <a:schemeClr val="tx1"/>
                </a:solidFill>
                <a:latin typeface="Arial"/>
                <a:cs typeface="Arial"/>
              </a:rPr>
              <a:t>Khi </a:t>
            </a:r>
            <a:r>
              <a:rPr lang="vi-VN" sz="2100" dirty="0">
                <a:solidFill>
                  <a:schemeClr val="tx1"/>
                </a:solidFill>
                <a:latin typeface="Arial"/>
                <a:cs typeface="Arial"/>
              </a:rPr>
              <a:t>cần có các </a:t>
            </a:r>
            <a:r>
              <a:rPr lang="vi-VN" sz="2100" spc="-5" dirty="0">
                <a:solidFill>
                  <a:schemeClr val="tx1"/>
                </a:solidFill>
                <a:latin typeface="Arial"/>
                <a:cs typeface="Arial"/>
              </a:rPr>
              <a:t>demos </a:t>
            </a:r>
            <a:r>
              <a:rPr lang="vi-VN" sz="2100" dirty="0">
                <a:solidFill>
                  <a:schemeClr val="tx1"/>
                </a:solidFill>
                <a:latin typeface="Arial"/>
                <a:cs typeface="Arial"/>
              </a:rPr>
              <a:t>cho các cấp </a:t>
            </a:r>
            <a:r>
              <a:rPr lang="vi-VN" sz="2100" spc="-5" dirty="0">
                <a:solidFill>
                  <a:schemeClr val="tx1"/>
                </a:solidFill>
                <a:latin typeface="Arial"/>
                <a:cs typeface="Arial"/>
              </a:rPr>
              <a:t>quản lý </a:t>
            </a:r>
            <a:r>
              <a:rPr lang="vi-VN" sz="2100" dirty="0">
                <a:solidFill>
                  <a:schemeClr val="tx1"/>
                </a:solidFill>
                <a:latin typeface="Arial"/>
                <a:cs typeface="Arial"/>
              </a:rPr>
              <a:t>ở mức</a:t>
            </a:r>
            <a:r>
              <a:rPr lang="vi-VN" sz="2100" spc="-140" dirty="0">
                <a:solidFill>
                  <a:schemeClr val="tx1"/>
                </a:solidFill>
                <a:latin typeface="Arial"/>
                <a:cs typeface="Arial"/>
              </a:rPr>
              <a:t> </a:t>
            </a:r>
            <a:r>
              <a:rPr lang="vi-VN" sz="2100" dirty="0">
                <a:solidFill>
                  <a:schemeClr val="tx1"/>
                </a:solidFill>
                <a:latin typeface="Arial"/>
                <a:cs typeface="Arial"/>
              </a:rPr>
              <a:t>cao</a:t>
            </a:r>
          </a:p>
          <a:p>
            <a:pPr marL="13335" indent="-342900" algn="just">
              <a:spcBef>
                <a:spcPts val="484"/>
              </a:spcBef>
              <a:buClr>
                <a:srgbClr val="3A812E"/>
              </a:buClr>
              <a:buSzPct val="60000"/>
              <a:buFont typeface="Wingdings" panose="05000000000000000000" pitchFamily="2" charset="2"/>
              <a:buChar char="Ø"/>
              <a:tabLst>
                <a:tab pos="683895" algn="l"/>
              </a:tabLst>
            </a:pPr>
            <a:r>
              <a:rPr lang="vi-VN" sz="2100" dirty="0">
                <a:solidFill>
                  <a:schemeClr val="tx1"/>
                </a:solidFill>
                <a:latin typeface="Arial"/>
                <a:cs typeface="Arial"/>
              </a:rPr>
              <a:t>Khi các vấn </a:t>
            </a:r>
            <a:r>
              <a:rPr lang="vi-VN" sz="2100" spc="-5" dirty="0">
                <a:solidFill>
                  <a:schemeClr val="tx1"/>
                </a:solidFill>
                <a:latin typeface="Arial"/>
                <a:cs typeface="Arial"/>
              </a:rPr>
              <a:t>đề về </a:t>
            </a:r>
            <a:r>
              <a:rPr lang="vi-VN" sz="2100" dirty="0">
                <a:solidFill>
                  <a:schemeClr val="tx1"/>
                </a:solidFill>
                <a:latin typeface="Arial"/>
                <a:cs typeface="Arial"/>
              </a:rPr>
              <a:t>công </a:t>
            </a:r>
            <a:r>
              <a:rPr lang="vi-VN" sz="2100" spc="-5" dirty="0">
                <a:solidFill>
                  <a:schemeClr val="tx1"/>
                </a:solidFill>
                <a:latin typeface="Arial"/>
                <a:cs typeface="Arial"/>
              </a:rPr>
              <a:t>nghệ </a:t>
            </a:r>
            <a:r>
              <a:rPr lang="vi-VN" sz="2100" dirty="0">
                <a:solidFill>
                  <a:schemeClr val="tx1"/>
                </a:solidFill>
                <a:latin typeface="Arial"/>
                <a:cs typeface="Arial"/>
              </a:rPr>
              <a:t>cần được thử </a:t>
            </a:r>
            <a:r>
              <a:rPr lang="vi-VN" sz="2100" spc="-5" dirty="0">
                <a:solidFill>
                  <a:schemeClr val="tx1"/>
                </a:solidFill>
                <a:latin typeface="Arial"/>
                <a:cs typeface="Arial"/>
              </a:rPr>
              <a:t>nghiệm, </a:t>
            </a:r>
            <a:r>
              <a:rPr lang="vi-VN" sz="2100" dirty="0">
                <a:solidFill>
                  <a:schemeClr val="tx1"/>
                </a:solidFill>
                <a:latin typeface="Arial"/>
                <a:cs typeface="Arial"/>
              </a:rPr>
              <a:t>kiểm</a:t>
            </a:r>
            <a:r>
              <a:rPr lang="vi-VN" sz="2100" spc="-190" dirty="0">
                <a:solidFill>
                  <a:schemeClr val="tx1"/>
                </a:solidFill>
                <a:latin typeface="Arial"/>
                <a:cs typeface="Arial"/>
              </a:rPr>
              <a:t> </a:t>
            </a:r>
            <a:r>
              <a:rPr lang="vi-VN" sz="2100" dirty="0">
                <a:solidFill>
                  <a:schemeClr val="tx1"/>
                </a:solidFill>
                <a:latin typeface="Arial"/>
                <a:cs typeface="Arial"/>
              </a:rPr>
              <a:t>tra</a:t>
            </a:r>
          </a:p>
        </p:txBody>
      </p:sp>
    </p:spTree>
    <p:extLst>
      <p:ext uri="{BB962C8B-B14F-4D97-AF65-F5344CB8AC3E}">
        <p14:creationId xmlns:p14="http://schemas.microsoft.com/office/powerpoint/2010/main" val="198396781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xoắn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ốc</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509630" y="1285875"/>
            <a:ext cx="8984974" cy="4692650"/>
          </a:xfrm>
        </p:spPr>
        <p:txBody>
          <a:bodyPr>
            <a:noAutofit/>
          </a:bodyPr>
          <a:lstStyle/>
          <a:p>
            <a:pPr marL="0" marR="0" algn="just">
              <a:lnSpc>
                <a:spcPct val="110000"/>
              </a:lnSpc>
              <a:spcBef>
                <a:spcPts val="0"/>
              </a:spcBef>
              <a:spcAft>
                <a:spcPts val="0"/>
              </a:spcAft>
              <a:tabLst>
                <a:tab pos="1234440" algn="l"/>
              </a:tabLst>
            </a:pPr>
            <a:r>
              <a:rPr lang="de-DE" sz="2100" dirty="0">
                <a:solidFill>
                  <a:schemeClr val="tx1"/>
                </a:solidFill>
                <a:latin typeface="+mj-lt"/>
              </a:rPr>
              <a:t>Là mô hình bản mẫu nhanh kết hợp với phân tích rủi ro đi kèm ở mỗi pha</a:t>
            </a:r>
            <a:endParaRPr lang="en-US" sz="2100" dirty="0">
              <a:solidFill>
                <a:schemeClr val="tx1"/>
              </a:solidFill>
              <a:latin typeface="+mj-lt"/>
            </a:endParaRPr>
          </a:p>
          <a:p>
            <a:pPr marL="0" marR="0" algn="just">
              <a:lnSpc>
                <a:spcPct val="110000"/>
              </a:lnSpc>
              <a:spcBef>
                <a:spcPts val="0"/>
              </a:spcBef>
              <a:spcAft>
                <a:spcPts val="0"/>
              </a:spcAft>
              <a:tabLst>
                <a:tab pos="1234440" algn="l"/>
              </a:tabLst>
            </a:pPr>
            <a:r>
              <a:rPr lang="de-DE" sz="2100" dirty="0">
                <a:solidFill>
                  <a:schemeClr val="tx1"/>
                </a:solidFill>
                <a:latin typeface="+mj-lt"/>
              </a:rPr>
              <a:t>Đặc điểm chính của mô hình xoán ốc: Nếu các rủi ro không được làm giảm bớt, thì dự án bị kết thúc ngay lập tức.</a:t>
            </a:r>
          </a:p>
          <a:p>
            <a:pPr marL="0" marR="0" lvl="0" indent="0" algn="l" defTabSz="914400" rtl="0" eaLnBrk="0" fontAlgn="base" latinLnBrk="0" hangingPunct="0">
              <a:lnSpc>
                <a:spcPct val="110000"/>
              </a:lnSpc>
              <a:spcBef>
                <a:spcPct val="0"/>
              </a:spcBef>
              <a:spcAft>
                <a:spcPct val="0"/>
              </a:spcAft>
              <a:buClrTx/>
              <a:buSzTx/>
              <a:buFontTx/>
              <a:buNone/>
              <a:tabLst>
                <a:tab pos="1235075" algn="l"/>
              </a:tabLst>
            </a:pPr>
            <a:endParaRPr lang="en-US" altLang="en-US" sz="2100" dirty="0">
              <a:solidFill>
                <a:schemeClr val="tx1"/>
              </a:solidFill>
              <a:latin typeface="+mj-lt"/>
            </a:endParaRPr>
          </a:p>
          <a:p>
            <a:pPr marL="0" marR="0" lvl="0" indent="0" algn="l" defTabSz="914400" rtl="0" eaLnBrk="0" fontAlgn="base" latinLnBrk="0" hangingPunct="0">
              <a:lnSpc>
                <a:spcPct val="110000"/>
              </a:lnSpc>
              <a:spcBef>
                <a:spcPct val="0"/>
              </a:spcBef>
              <a:spcAft>
                <a:spcPct val="0"/>
              </a:spcAft>
              <a:buClrTx/>
              <a:buSzTx/>
              <a:buFontTx/>
              <a:buNone/>
              <a:tabLst>
                <a:tab pos="1235075" algn="l"/>
              </a:tabLst>
            </a:pPr>
            <a:r>
              <a:rPr lang="en-US" altLang="en-US" sz="2100" dirty="0" err="1">
                <a:solidFill>
                  <a:schemeClr val="tx1"/>
                </a:solidFill>
                <a:latin typeface="+mj-lt"/>
              </a:rPr>
              <a:t>Mô</a:t>
            </a:r>
            <a:r>
              <a:rPr lang="en-US" altLang="en-US" sz="2100" dirty="0">
                <a:solidFill>
                  <a:schemeClr val="tx1"/>
                </a:solidFill>
                <a:latin typeface="+mj-lt"/>
              </a:rPr>
              <a:t> </a:t>
            </a:r>
            <a:r>
              <a:rPr lang="en-US" altLang="en-US" sz="2100" dirty="0" err="1">
                <a:solidFill>
                  <a:schemeClr val="tx1"/>
                </a:solidFill>
                <a:latin typeface="+mj-lt"/>
              </a:rPr>
              <a:t>hình</a:t>
            </a:r>
            <a:r>
              <a:rPr lang="en-US" altLang="en-US" sz="2100" dirty="0">
                <a:solidFill>
                  <a:schemeClr val="tx1"/>
                </a:solidFill>
                <a:latin typeface="+mj-lt"/>
              </a:rPr>
              <a:t> </a:t>
            </a:r>
            <a:r>
              <a:rPr lang="en-US" altLang="en-US" sz="2100" dirty="0" err="1">
                <a:solidFill>
                  <a:schemeClr val="tx1"/>
                </a:solidFill>
                <a:latin typeface="+mj-lt"/>
              </a:rPr>
              <a:t>xoắn</a:t>
            </a:r>
            <a:r>
              <a:rPr lang="en-US" altLang="en-US" sz="2100" dirty="0">
                <a:solidFill>
                  <a:schemeClr val="tx1"/>
                </a:solidFill>
                <a:latin typeface="+mj-lt"/>
              </a:rPr>
              <a:t> </a:t>
            </a:r>
            <a:r>
              <a:rPr lang="en-US" altLang="en-US" sz="2100" dirty="0" err="1">
                <a:solidFill>
                  <a:schemeClr val="tx1"/>
                </a:solidFill>
                <a:latin typeface="+mj-lt"/>
              </a:rPr>
              <a:t>ốc</a:t>
            </a:r>
            <a:r>
              <a:rPr lang="en-US" altLang="en-US" sz="2100" dirty="0">
                <a:solidFill>
                  <a:schemeClr val="tx1"/>
                </a:solidFill>
                <a:latin typeface="+mj-lt"/>
              </a:rPr>
              <a:t> </a:t>
            </a:r>
            <a:r>
              <a:rPr lang="en-US" altLang="en-US" sz="2100" dirty="0" err="1">
                <a:solidFill>
                  <a:schemeClr val="tx1"/>
                </a:solidFill>
                <a:latin typeface="+mj-lt"/>
              </a:rPr>
              <a:t>đầy</a:t>
            </a:r>
            <a:r>
              <a:rPr lang="en-US" altLang="en-US" sz="2100" dirty="0">
                <a:solidFill>
                  <a:schemeClr val="tx1"/>
                </a:solidFill>
                <a:latin typeface="+mj-lt"/>
              </a:rPr>
              <a:t> </a:t>
            </a:r>
            <a:r>
              <a:rPr lang="en-US" altLang="en-US" sz="2100" dirty="0" err="1">
                <a:solidFill>
                  <a:schemeClr val="tx1"/>
                </a:solidFill>
                <a:latin typeface="+mj-lt"/>
              </a:rPr>
              <a:t>đủ</a:t>
            </a:r>
            <a:r>
              <a:rPr lang="en-US" altLang="en-US" sz="2100" dirty="0">
                <a:solidFill>
                  <a:schemeClr val="tx1"/>
                </a:solidFill>
                <a:latin typeface="+mj-lt"/>
              </a:rPr>
              <a:t>:</a:t>
            </a: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a:solidFill>
                  <a:schemeClr val="tx1"/>
                </a:solidFill>
                <a:latin typeface="+mj-lt"/>
              </a:rPr>
              <a:t>Ở </a:t>
            </a:r>
            <a:r>
              <a:rPr lang="en-US" altLang="en-US" sz="2100" dirty="0" err="1">
                <a:solidFill>
                  <a:schemeClr val="tx1"/>
                </a:solidFill>
                <a:latin typeface="+mj-lt"/>
              </a:rPr>
              <a:t>trước</a:t>
            </a:r>
            <a:r>
              <a:rPr lang="en-US" altLang="en-US" sz="2100" dirty="0">
                <a:solidFill>
                  <a:schemeClr val="tx1"/>
                </a:solidFill>
                <a:latin typeface="+mj-lt"/>
              </a:rPr>
              <a:t> </a:t>
            </a:r>
            <a:r>
              <a:rPr lang="en-US" altLang="en-US" sz="2100" dirty="0" err="1">
                <a:solidFill>
                  <a:schemeClr val="tx1"/>
                </a:solidFill>
                <a:latin typeface="+mj-lt"/>
              </a:rPr>
              <a:t>mỗi</a:t>
            </a:r>
            <a:r>
              <a:rPr lang="en-US" altLang="en-US" sz="2100" dirty="0">
                <a:solidFill>
                  <a:schemeClr val="tx1"/>
                </a:solidFill>
                <a:latin typeface="+mj-lt"/>
              </a:rPr>
              <a:t> </a:t>
            </a:r>
            <a:r>
              <a:rPr lang="en-US" altLang="en-US" sz="2100" dirty="0" err="1">
                <a:solidFill>
                  <a:schemeClr val="tx1"/>
                </a:solidFill>
                <a:latin typeface="+mj-lt"/>
              </a:rPr>
              <a:t>pha</a:t>
            </a:r>
            <a:r>
              <a:rPr lang="en-US" altLang="en-US" sz="2100" dirty="0">
                <a:solidFill>
                  <a:schemeClr val="tx1"/>
                </a:solidFill>
                <a:latin typeface="+mj-lt"/>
              </a:rPr>
              <a:t> </a:t>
            </a:r>
            <a:r>
              <a:rPr lang="en-US" altLang="en-US" sz="2100" dirty="0" err="1">
                <a:solidFill>
                  <a:schemeClr val="tx1"/>
                </a:solidFill>
                <a:latin typeface="+mj-lt"/>
              </a:rPr>
              <a:t>là</a:t>
            </a:r>
            <a:r>
              <a:rPr lang="en-US" altLang="en-US" sz="2100" dirty="0">
                <a:solidFill>
                  <a:schemeClr val="tx1"/>
                </a:solidFill>
                <a:latin typeface="+mj-lt"/>
              </a:rPr>
              <a:t> </a:t>
            </a:r>
            <a:r>
              <a:rPr lang="en-US" altLang="en-US" sz="2100" dirty="0" err="1">
                <a:solidFill>
                  <a:schemeClr val="tx1"/>
                </a:solidFill>
                <a:latin typeface="+mj-lt"/>
              </a:rPr>
              <a:t>các</a:t>
            </a:r>
            <a:r>
              <a:rPr lang="en-US" altLang="en-US" sz="2100" dirty="0">
                <a:solidFill>
                  <a:schemeClr val="tx1"/>
                </a:solidFill>
                <a:latin typeface="+mj-lt"/>
              </a:rPr>
              <a:t> </a:t>
            </a:r>
            <a:r>
              <a:rPr lang="en-US" altLang="en-US" sz="2100" dirty="0" err="1">
                <a:solidFill>
                  <a:schemeClr val="tx1"/>
                </a:solidFill>
                <a:latin typeface="+mj-lt"/>
              </a:rPr>
              <a:t>giải</a:t>
            </a:r>
            <a:r>
              <a:rPr lang="en-US" altLang="en-US" sz="2100" dirty="0">
                <a:solidFill>
                  <a:schemeClr val="tx1"/>
                </a:solidFill>
                <a:latin typeface="+mj-lt"/>
              </a:rPr>
              <a:t> </a:t>
            </a:r>
            <a:r>
              <a:rPr lang="en-US" altLang="en-US" sz="2100" dirty="0" err="1">
                <a:solidFill>
                  <a:schemeClr val="tx1"/>
                </a:solidFill>
                <a:latin typeface="+mj-lt"/>
              </a:rPr>
              <a:t>pháp</a:t>
            </a:r>
            <a:r>
              <a:rPr lang="en-US" altLang="en-US" sz="2100" dirty="0">
                <a:solidFill>
                  <a:schemeClr val="tx1"/>
                </a:solidFill>
                <a:latin typeface="+mj-lt"/>
              </a:rPr>
              <a:t> </a:t>
            </a:r>
            <a:r>
              <a:rPr lang="en-US" altLang="en-US" sz="2100" dirty="0" err="1">
                <a:solidFill>
                  <a:schemeClr val="tx1"/>
                </a:solidFill>
                <a:latin typeface="+mj-lt"/>
              </a:rPr>
              <a:t>và</a:t>
            </a:r>
            <a:r>
              <a:rPr lang="en-US" altLang="en-US" sz="2100" dirty="0">
                <a:solidFill>
                  <a:schemeClr val="tx1"/>
                </a:solidFill>
                <a:latin typeface="+mj-lt"/>
              </a:rPr>
              <a:t> </a:t>
            </a:r>
            <a:r>
              <a:rPr lang="en-US" altLang="en-US" sz="2100" dirty="0" err="1">
                <a:solidFill>
                  <a:schemeClr val="tx1"/>
                </a:solidFill>
                <a:latin typeface="+mj-lt"/>
              </a:rPr>
              <a:t>phân</a:t>
            </a:r>
            <a:r>
              <a:rPr lang="en-US" altLang="en-US" sz="2100" dirty="0">
                <a:solidFill>
                  <a:schemeClr val="tx1"/>
                </a:solidFill>
                <a:latin typeface="+mj-lt"/>
              </a:rPr>
              <a:t> </a:t>
            </a:r>
            <a:r>
              <a:rPr lang="en-US" altLang="en-US" sz="2100" dirty="0" err="1">
                <a:solidFill>
                  <a:schemeClr val="tx1"/>
                </a:solidFill>
                <a:latin typeface="+mj-lt"/>
              </a:rPr>
              <a:t>tích</a:t>
            </a:r>
            <a:r>
              <a:rPr lang="en-US" altLang="en-US" sz="2100" dirty="0">
                <a:solidFill>
                  <a:schemeClr val="tx1"/>
                </a:solidFill>
                <a:latin typeface="+mj-lt"/>
              </a:rPr>
              <a:t> </a:t>
            </a:r>
            <a:r>
              <a:rPr lang="en-US" altLang="en-US" sz="2100" dirty="0" err="1">
                <a:solidFill>
                  <a:schemeClr val="tx1"/>
                </a:solidFill>
                <a:latin typeface="+mj-lt"/>
              </a:rPr>
              <a:t>rủi</a:t>
            </a:r>
            <a:r>
              <a:rPr lang="en-US" altLang="en-US" sz="2100" dirty="0">
                <a:solidFill>
                  <a:schemeClr val="tx1"/>
                </a:solidFill>
                <a:latin typeface="+mj-lt"/>
              </a:rPr>
              <a:t> </a:t>
            </a:r>
            <a:r>
              <a:rPr lang="en-US" altLang="en-US" sz="2100" dirty="0" err="1">
                <a:solidFill>
                  <a:schemeClr val="tx1"/>
                </a:solidFill>
                <a:latin typeface="+mj-lt"/>
              </a:rPr>
              <a:t>ro</a:t>
            </a:r>
            <a:endParaRPr lang="en-US" altLang="en-US" sz="2100" dirty="0">
              <a:solidFill>
                <a:schemeClr val="tx1"/>
              </a:solidFill>
              <a:latin typeface="+mj-lt"/>
            </a:endParaRP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a:solidFill>
                  <a:schemeClr val="tx1"/>
                </a:solidFill>
                <a:latin typeface="+mj-lt"/>
              </a:rPr>
              <a:t>Theo </a:t>
            </a:r>
            <a:r>
              <a:rPr lang="en-US" altLang="en-US" sz="2100" dirty="0" err="1">
                <a:solidFill>
                  <a:schemeClr val="tx1"/>
                </a:solidFill>
                <a:latin typeface="+mj-lt"/>
              </a:rPr>
              <a:t>sau</a:t>
            </a:r>
            <a:r>
              <a:rPr lang="en-US" altLang="en-US" sz="2100" dirty="0">
                <a:solidFill>
                  <a:schemeClr val="tx1"/>
                </a:solidFill>
                <a:latin typeface="+mj-lt"/>
              </a:rPr>
              <a:t> </a:t>
            </a:r>
            <a:r>
              <a:rPr lang="en-US" altLang="en-US" sz="2100" dirty="0" err="1">
                <a:solidFill>
                  <a:schemeClr val="tx1"/>
                </a:solidFill>
                <a:latin typeface="+mj-lt"/>
              </a:rPr>
              <a:t>mỗi</a:t>
            </a:r>
            <a:r>
              <a:rPr lang="en-US" altLang="en-US" sz="2100" dirty="0">
                <a:solidFill>
                  <a:schemeClr val="tx1"/>
                </a:solidFill>
                <a:latin typeface="+mj-lt"/>
              </a:rPr>
              <a:t> </a:t>
            </a:r>
            <a:r>
              <a:rPr lang="en-US" altLang="en-US" sz="2100" dirty="0" err="1">
                <a:solidFill>
                  <a:schemeClr val="tx1"/>
                </a:solidFill>
                <a:latin typeface="+mj-lt"/>
              </a:rPr>
              <a:t>pha</a:t>
            </a:r>
            <a:r>
              <a:rPr lang="en-US" altLang="en-US" sz="2100" dirty="0">
                <a:solidFill>
                  <a:schemeClr val="tx1"/>
                </a:solidFill>
                <a:latin typeface="+mj-lt"/>
              </a:rPr>
              <a:t> </a:t>
            </a:r>
            <a:r>
              <a:rPr lang="en-US" altLang="en-US" sz="2100" dirty="0" err="1">
                <a:solidFill>
                  <a:schemeClr val="tx1"/>
                </a:solidFill>
                <a:latin typeface="+mj-lt"/>
              </a:rPr>
              <a:t>là</a:t>
            </a:r>
            <a:r>
              <a:rPr lang="en-US" altLang="en-US" sz="2100" dirty="0">
                <a:solidFill>
                  <a:schemeClr val="tx1"/>
                </a:solidFill>
                <a:latin typeface="+mj-lt"/>
              </a:rPr>
              <a:t>: </a:t>
            </a:r>
            <a:r>
              <a:rPr lang="en-US" altLang="en-US" sz="2100" dirty="0" err="1">
                <a:solidFill>
                  <a:schemeClr val="tx1"/>
                </a:solidFill>
                <a:latin typeface="+mj-lt"/>
              </a:rPr>
              <a:t>Đánh</a:t>
            </a:r>
            <a:r>
              <a:rPr lang="en-US" altLang="en-US" sz="2100" dirty="0">
                <a:solidFill>
                  <a:schemeClr val="tx1"/>
                </a:solidFill>
                <a:latin typeface="+mj-lt"/>
              </a:rPr>
              <a:t> </a:t>
            </a:r>
            <a:r>
              <a:rPr lang="en-US" altLang="en-US" sz="2100" dirty="0" err="1">
                <a:solidFill>
                  <a:schemeClr val="tx1"/>
                </a:solidFill>
                <a:latin typeface="+mj-lt"/>
              </a:rPr>
              <a:t>giá</a:t>
            </a:r>
            <a:r>
              <a:rPr lang="en-US" altLang="en-US" sz="2100" dirty="0">
                <a:solidFill>
                  <a:schemeClr val="tx1"/>
                </a:solidFill>
                <a:latin typeface="+mj-lt"/>
              </a:rPr>
              <a:t> </a:t>
            </a:r>
            <a:r>
              <a:rPr lang="en-US" altLang="en-US" sz="2100" dirty="0" err="1">
                <a:solidFill>
                  <a:schemeClr val="tx1"/>
                </a:solidFill>
                <a:latin typeface="+mj-lt"/>
              </a:rPr>
              <a:t>và</a:t>
            </a:r>
            <a:r>
              <a:rPr lang="en-US" altLang="en-US" sz="2100" dirty="0">
                <a:solidFill>
                  <a:schemeClr val="tx1"/>
                </a:solidFill>
                <a:latin typeface="+mj-lt"/>
              </a:rPr>
              <a:t> </a:t>
            </a:r>
            <a:r>
              <a:rPr lang="en-US" altLang="en-US" sz="2100" dirty="0" err="1">
                <a:solidFill>
                  <a:schemeClr val="tx1"/>
                </a:solidFill>
                <a:latin typeface="+mj-lt"/>
              </a:rPr>
              <a:t>lập</a:t>
            </a:r>
            <a:r>
              <a:rPr lang="en-US" altLang="en-US" sz="2100" dirty="0">
                <a:solidFill>
                  <a:schemeClr val="tx1"/>
                </a:solidFill>
                <a:latin typeface="+mj-lt"/>
              </a:rPr>
              <a:t> </a:t>
            </a:r>
            <a:r>
              <a:rPr lang="en-US" altLang="en-US" sz="2100" dirty="0" err="1">
                <a:solidFill>
                  <a:schemeClr val="tx1"/>
                </a:solidFill>
                <a:latin typeface="+mj-lt"/>
              </a:rPr>
              <a:t>kế</a:t>
            </a:r>
            <a:r>
              <a:rPr lang="en-US" altLang="en-US" sz="2100" dirty="0">
                <a:solidFill>
                  <a:schemeClr val="tx1"/>
                </a:solidFill>
                <a:latin typeface="+mj-lt"/>
              </a:rPr>
              <a:t> </a:t>
            </a:r>
            <a:r>
              <a:rPr lang="en-US" altLang="en-US" sz="2100" dirty="0" err="1">
                <a:solidFill>
                  <a:schemeClr val="tx1"/>
                </a:solidFill>
                <a:latin typeface="+mj-lt"/>
              </a:rPr>
              <a:t>hoạch</a:t>
            </a:r>
            <a:r>
              <a:rPr lang="en-US" altLang="en-US" sz="2100" dirty="0">
                <a:solidFill>
                  <a:schemeClr val="tx1"/>
                </a:solidFill>
                <a:latin typeface="+mj-lt"/>
              </a:rPr>
              <a:t> </a:t>
            </a:r>
            <a:r>
              <a:rPr lang="en-US" altLang="en-US" sz="2100" dirty="0" err="1">
                <a:solidFill>
                  <a:schemeClr val="tx1"/>
                </a:solidFill>
                <a:latin typeface="+mj-lt"/>
              </a:rPr>
              <a:t>cho</a:t>
            </a:r>
            <a:r>
              <a:rPr lang="en-US" altLang="en-US" sz="2100" dirty="0">
                <a:solidFill>
                  <a:schemeClr val="tx1"/>
                </a:solidFill>
                <a:latin typeface="+mj-lt"/>
              </a:rPr>
              <a:t> </a:t>
            </a:r>
            <a:r>
              <a:rPr lang="en-US" altLang="en-US" sz="2100" dirty="0" err="1">
                <a:solidFill>
                  <a:schemeClr val="tx1"/>
                </a:solidFill>
                <a:latin typeface="+mj-lt"/>
              </a:rPr>
              <a:t>pha</a:t>
            </a:r>
            <a:r>
              <a:rPr lang="en-US" altLang="en-US" sz="2100" dirty="0">
                <a:solidFill>
                  <a:schemeClr val="tx1"/>
                </a:solidFill>
                <a:latin typeface="+mj-lt"/>
              </a:rPr>
              <a:t> </a:t>
            </a:r>
            <a:r>
              <a:rPr lang="en-US" altLang="en-US" sz="2100" dirty="0" err="1">
                <a:solidFill>
                  <a:schemeClr val="tx1"/>
                </a:solidFill>
                <a:latin typeface="+mj-lt"/>
              </a:rPr>
              <a:t>tiếp</a:t>
            </a:r>
            <a:r>
              <a:rPr lang="en-US" altLang="en-US" sz="2100" dirty="0">
                <a:solidFill>
                  <a:schemeClr val="tx1"/>
                </a:solidFill>
                <a:latin typeface="+mj-lt"/>
              </a:rPr>
              <a:t> </a:t>
            </a:r>
            <a:r>
              <a:rPr lang="en-US" altLang="en-US" sz="2100" dirty="0" err="1">
                <a:solidFill>
                  <a:schemeClr val="tx1"/>
                </a:solidFill>
                <a:latin typeface="+mj-lt"/>
              </a:rPr>
              <a:t>theo</a:t>
            </a:r>
            <a:endParaRPr lang="en-US" altLang="en-US" sz="2100" dirty="0">
              <a:solidFill>
                <a:schemeClr val="tx1"/>
              </a:solidFill>
              <a:latin typeface="+mj-lt"/>
            </a:endParaRP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err="1">
                <a:solidFill>
                  <a:schemeClr val="tx1"/>
                </a:solidFill>
                <a:latin typeface="+mj-lt"/>
              </a:rPr>
              <a:t>Chiều</a:t>
            </a:r>
            <a:r>
              <a:rPr lang="en-US" altLang="en-US" sz="2100" dirty="0">
                <a:solidFill>
                  <a:schemeClr val="tx1"/>
                </a:solidFill>
                <a:latin typeface="+mj-lt"/>
              </a:rPr>
              <a:t> </a:t>
            </a:r>
            <a:r>
              <a:rPr lang="en-US" altLang="en-US" sz="2100" dirty="0" err="1">
                <a:solidFill>
                  <a:schemeClr val="tx1"/>
                </a:solidFill>
                <a:latin typeface="+mj-lt"/>
              </a:rPr>
              <a:t>bán</a:t>
            </a:r>
            <a:r>
              <a:rPr lang="en-US" altLang="en-US" sz="2100" dirty="0">
                <a:solidFill>
                  <a:schemeClr val="tx1"/>
                </a:solidFill>
                <a:latin typeface="+mj-lt"/>
              </a:rPr>
              <a:t> </a:t>
            </a:r>
            <a:r>
              <a:rPr lang="en-US" altLang="en-US" sz="2100" dirty="0" err="1">
                <a:solidFill>
                  <a:schemeClr val="tx1"/>
                </a:solidFill>
                <a:latin typeface="+mj-lt"/>
              </a:rPr>
              <a:t>kính</a:t>
            </a:r>
            <a:r>
              <a:rPr lang="en-US" altLang="en-US" sz="2100" dirty="0">
                <a:solidFill>
                  <a:schemeClr val="tx1"/>
                </a:solidFill>
                <a:latin typeface="+mj-lt"/>
              </a:rPr>
              <a:t>: Chi </a:t>
            </a:r>
            <a:r>
              <a:rPr lang="en-US" altLang="en-US" sz="2100" dirty="0" err="1">
                <a:solidFill>
                  <a:schemeClr val="tx1"/>
                </a:solidFill>
                <a:latin typeface="+mj-lt"/>
              </a:rPr>
              <a:t>phí</a:t>
            </a:r>
            <a:r>
              <a:rPr lang="en-US" altLang="en-US" sz="2100" dirty="0">
                <a:solidFill>
                  <a:schemeClr val="tx1"/>
                </a:solidFill>
                <a:latin typeface="+mj-lt"/>
              </a:rPr>
              <a:t> </a:t>
            </a:r>
            <a:r>
              <a:rPr lang="en-US" altLang="en-US" sz="2100" dirty="0" err="1">
                <a:solidFill>
                  <a:schemeClr val="tx1"/>
                </a:solidFill>
                <a:latin typeface="+mj-lt"/>
              </a:rPr>
              <a:t>tích</a:t>
            </a:r>
            <a:r>
              <a:rPr lang="en-US" altLang="en-US" sz="2100" dirty="0">
                <a:solidFill>
                  <a:schemeClr val="tx1"/>
                </a:solidFill>
                <a:latin typeface="+mj-lt"/>
              </a:rPr>
              <a:t> </a:t>
            </a:r>
            <a:r>
              <a:rPr lang="en-US" altLang="en-US" sz="2100" dirty="0" err="1">
                <a:solidFill>
                  <a:schemeClr val="tx1"/>
                </a:solidFill>
                <a:latin typeface="+mj-lt"/>
              </a:rPr>
              <a:t>lũy</a:t>
            </a:r>
            <a:r>
              <a:rPr lang="en-US" altLang="en-US" sz="2100" dirty="0">
                <a:solidFill>
                  <a:schemeClr val="tx1"/>
                </a:solidFill>
                <a:latin typeface="+mj-lt"/>
              </a:rPr>
              <a:t> </a:t>
            </a:r>
            <a:r>
              <a:rPr lang="en-US" altLang="en-US" sz="2100" dirty="0" err="1">
                <a:solidFill>
                  <a:schemeClr val="tx1"/>
                </a:solidFill>
                <a:latin typeface="+mj-lt"/>
              </a:rPr>
              <a:t>cho</a:t>
            </a:r>
            <a:r>
              <a:rPr lang="en-US" altLang="en-US" sz="2100" dirty="0">
                <a:solidFill>
                  <a:schemeClr val="tx1"/>
                </a:solidFill>
                <a:latin typeface="+mj-lt"/>
              </a:rPr>
              <a:t> </a:t>
            </a:r>
            <a:r>
              <a:rPr lang="en-US" altLang="en-US" sz="2100" dirty="0" err="1">
                <a:solidFill>
                  <a:schemeClr val="tx1"/>
                </a:solidFill>
                <a:latin typeface="+mj-lt"/>
              </a:rPr>
              <a:t>đến</a:t>
            </a:r>
            <a:r>
              <a:rPr lang="en-US" altLang="en-US" sz="2100" dirty="0">
                <a:solidFill>
                  <a:schemeClr val="tx1"/>
                </a:solidFill>
                <a:latin typeface="+mj-lt"/>
              </a:rPr>
              <a:t> </a:t>
            </a:r>
            <a:r>
              <a:rPr lang="en-US" altLang="en-US" sz="2100" dirty="0" err="1">
                <a:solidFill>
                  <a:schemeClr val="tx1"/>
                </a:solidFill>
                <a:latin typeface="+mj-lt"/>
              </a:rPr>
              <a:t>hiện</a:t>
            </a:r>
            <a:r>
              <a:rPr lang="en-US" altLang="en-US" sz="2100" dirty="0">
                <a:solidFill>
                  <a:schemeClr val="tx1"/>
                </a:solidFill>
                <a:latin typeface="+mj-lt"/>
              </a:rPr>
              <a:t> </a:t>
            </a:r>
            <a:r>
              <a:rPr lang="en-US" altLang="en-US" sz="2100" dirty="0" err="1">
                <a:solidFill>
                  <a:schemeClr val="tx1"/>
                </a:solidFill>
                <a:latin typeface="+mj-lt"/>
              </a:rPr>
              <a:t>tại</a:t>
            </a:r>
            <a:endParaRPr lang="en-US" altLang="en-US" sz="2100" dirty="0">
              <a:solidFill>
                <a:schemeClr val="tx1"/>
              </a:solidFill>
              <a:latin typeface="+mj-lt"/>
            </a:endParaRPr>
          </a:p>
          <a:p>
            <a:pPr marL="342900" marR="0" lvl="0" indent="-342900" algn="l" defTabSz="914400" rtl="0" eaLnBrk="0" fontAlgn="base" latinLnBrk="0" hangingPunct="0">
              <a:lnSpc>
                <a:spcPct val="110000"/>
              </a:lnSpc>
              <a:spcBef>
                <a:spcPct val="0"/>
              </a:spcBef>
              <a:spcAft>
                <a:spcPct val="0"/>
              </a:spcAft>
              <a:buClrTx/>
              <a:buSzTx/>
              <a:buFont typeface="Wingdings" panose="05000000000000000000" pitchFamily="2" charset="2"/>
              <a:buChar char="Ø"/>
              <a:tabLst>
                <a:tab pos="1235075" algn="l"/>
              </a:tabLst>
            </a:pPr>
            <a:r>
              <a:rPr lang="en-US" altLang="en-US" sz="2100" dirty="0" err="1">
                <a:solidFill>
                  <a:schemeClr val="tx1"/>
                </a:solidFill>
                <a:latin typeface="+mj-lt"/>
              </a:rPr>
              <a:t>Chiều</a:t>
            </a:r>
            <a:r>
              <a:rPr lang="en-US" altLang="en-US" sz="2100" dirty="0">
                <a:solidFill>
                  <a:schemeClr val="tx1"/>
                </a:solidFill>
                <a:latin typeface="+mj-lt"/>
              </a:rPr>
              <a:t> </a:t>
            </a:r>
            <a:r>
              <a:rPr lang="en-US" altLang="en-US" sz="2100" dirty="0" err="1">
                <a:solidFill>
                  <a:schemeClr val="tx1"/>
                </a:solidFill>
                <a:latin typeface="+mj-lt"/>
              </a:rPr>
              <a:t>góc</a:t>
            </a:r>
            <a:r>
              <a:rPr lang="en-US" altLang="en-US" sz="2100" dirty="0">
                <a:solidFill>
                  <a:schemeClr val="tx1"/>
                </a:solidFill>
                <a:latin typeface="+mj-lt"/>
              </a:rPr>
              <a:t>: </a:t>
            </a:r>
            <a:r>
              <a:rPr lang="en-US" altLang="en-US" sz="2100" dirty="0" err="1">
                <a:solidFill>
                  <a:schemeClr val="tx1"/>
                </a:solidFill>
                <a:latin typeface="+mj-lt"/>
              </a:rPr>
              <a:t>sự</a:t>
            </a:r>
            <a:r>
              <a:rPr lang="en-US" altLang="en-US" sz="2100" dirty="0">
                <a:solidFill>
                  <a:schemeClr val="tx1"/>
                </a:solidFill>
                <a:latin typeface="+mj-lt"/>
              </a:rPr>
              <a:t> </a:t>
            </a:r>
            <a:r>
              <a:rPr lang="en-US" altLang="en-US" sz="2100" dirty="0" err="1">
                <a:solidFill>
                  <a:schemeClr val="tx1"/>
                </a:solidFill>
                <a:latin typeface="+mj-lt"/>
              </a:rPr>
              <a:t>đi</a:t>
            </a:r>
            <a:r>
              <a:rPr lang="en-US" altLang="en-US" sz="2100" dirty="0">
                <a:solidFill>
                  <a:schemeClr val="tx1"/>
                </a:solidFill>
                <a:latin typeface="+mj-lt"/>
              </a:rPr>
              <a:t> </a:t>
            </a:r>
            <a:r>
              <a:rPr lang="en-US" altLang="en-US" sz="2100" dirty="0" err="1">
                <a:solidFill>
                  <a:schemeClr val="tx1"/>
                </a:solidFill>
                <a:latin typeface="+mj-lt"/>
              </a:rPr>
              <a:t>lên</a:t>
            </a:r>
            <a:r>
              <a:rPr lang="en-US" altLang="en-US" sz="2100" dirty="0">
                <a:solidFill>
                  <a:schemeClr val="tx1"/>
                </a:solidFill>
                <a:latin typeface="+mj-lt"/>
              </a:rPr>
              <a:t> </a:t>
            </a:r>
            <a:r>
              <a:rPr lang="en-US" altLang="en-US" sz="2100" dirty="0" err="1">
                <a:solidFill>
                  <a:schemeClr val="tx1"/>
                </a:solidFill>
                <a:latin typeface="+mj-lt"/>
              </a:rPr>
              <a:t>theo</a:t>
            </a:r>
            <a:r>
              <a:rPr lang="en-US" altLang="en-US" sz="2100" dirty="0">
                <a:solidFill>
                  <a:schemeClr val="tx1"/>
                </a:solidFill>
                <a:latin typeface="+mj-lt"/>
              </a:rPr>
              <a:t> </a:t>
            </a:r>
            <a:r>
              <a:rPr lang="en-US" altLang="en-US" sz="2100" dirty="0" err="1">
                <a:solidFill>
                  <a:schemeClr val="tx1"/>
                </a:solidFill>
                <a:latin typeface="+mj-lt"/>
              </a:rPr>
              <a:t>vòng</a:t>
            </a:r>
            <a:r>
              <a:rPr lang="en-US" altLang="en-US" sz="2100" dirty="0">
                <a:solidFill>
                  <a:schemeClr val="tx1"/>
                </a:solidFill>
                <a:latin typeface="+mj-lt"/>
              </a:rPr>
              <a:t> </a:t>
            </a:r>
            <a:r>
              <a:rPr lang="en-US" altLang="en-US" sz="2100" dirty="0" err="1">
                <a:solidFill>
                  <a:schemeClr val="tx1"/>
                </a:solidFill>
                <a:latin typeface="+mj-lt"/>
              </a:rPr>
              <a:t>ốc</a:t>
            </a:r>
            <a:endParaRPr lang="en-US" altLang="en-US" sz="2100" dirty="0">
              <a:solidFill>
                <a:schemeClr val="tx1"/>
              </a:solidFill>
              <a:latin typeface="+mj-lt"/>
            </a:endParaRPr>
          </a:p>
          <a:p>
            <a:pPr marL="0" marR="0" lvl="0" indent="0" algn="l" defTabSz="914400" rtl="0" eaLnBrk="0" fontAlgn="base" latinLnBrk="0" hangingPunct="0">
              <a:lnSpc>
                <a:spcPct val="100000"/>
              </a:lnSpc>
              <a:spcBef>
                <a:spcPct val="0"/>
              </a:spcBef>
              <a:spcAft>
                <a:spcPct val="0"/>
              </a:spcAft>
              <a:buClrTx/>
              <a:buSzTx/>
              <a:buFontTx/>
              <a:buNone/>
              <a:tabLst>
                <a:tab pos="1235075" algn="l"/>
              </a:tabLst>
            </a:pPr>
            <a:endParaRPr kumimoji="0" lang="en-US" altLang="en-US" sz="3600" b="0" i="0" u="none" strike="noStrike" cap="none" normalizeH="0" baseline="0" dirty="0">
              <a:ln>
                <a:noFill/>
              </a:ln>
              <a:solidFill>
                <a:schemeClr val="tx1"/>
              </a:solidFill>
              <a:effectLst/>
              <a:latin typeface="Arial" panose="020B0604020202020204" pitchFamily="34" charset="0"/>
            </a:endParaRPr>
          </a:p>
          <a:p>
            <a:pPr marL="0" marR="0" algn="just">
              <a:lnSpc>
                <a:spcPct val="120000"/>
              </a:lnSpc>
              <a:spcBef>
                <a:spcPts val="0"/>
              </a:spcBef>
              <a:spcAft>
                <a:spcPts val="0"/>
              </a:spcAft>
              <a:tabLst>
                <a:tab pos="1234440" algn="l"/>
              </a:tabLst>
            </a:pPr>
            <a:endParaRPr lang="de-DE" sz="2100" dirty="0">
              <a:solidFill>
                <a:schemeClr val="tx1"/>
              </a:solidFill>
              <a:effectLst/>
              <a:latin typeface="+mj-lt"/>
              <a:ea typeface="Times New Roman" panose="02020603050405020304" pitchFamily="18" charset="0"/>
            </a:endParaRPr>
          </a:p>
          <a:p>
            <a:pPr marL="0" marR="0" algn="just">
              <a:lnSpc>
                <a:spcPct val="120000"/>
              </a:lnSpc>
              <a:spcBef>
                <a:spcPts val="0"/>
              </a:spcBef>
              <a:spcAft>
                <a:spcPts val="0"/>
              </a:spcAft>
              <a:tabLst>
                <a:tab pos="1234440" algn="l"/>
              </a:tabLst>
            </a:pPr>
            <a:endParaRPr lang="de-DE" sz="2100" dirty="0">
              <a:solidFill>
                <a:schemeClr val="tx1"/>
              </a:solidFill>
              <a:latin typeface="+mj-lt"/>
              <a:ea typeface="Times New Roman" panose="02020603050405020304" pitchFamily="18" charset="0"/>
            </a:endParaRPr>
          </a:p>
          <a:p>
            <a:pPr marL="0" marR="0" algn="just">
              <a:lnSpc>
                <a:spcPct val="120000"/>
              </a:lnSpc>
              <a:spcBef>
                <a:spcPts val="0"/>
              </a:spcBef>
              <a:spcAft>
                <a:spcPts val="0"/>
              </a:spcAft>
              <a:tabLst>
                <a:tab pos="1234440" algn="l"/>
              </a:tabLst>
            </a:pPr>
            <a:endParaRPr lang="en-US" sz="2100" dirty="0">
              <a:solidFill>
                <a:schemeClr val="tx1"/>
              </a:solidFill>
              <a:effectLst/>
              <a:latin typeface="+mj-lt"/>
              <a:ea typeface="Times New Roman" panose="02020603050405020304" pitchFamily="18" charset="0"/>
            </a:endParaRPr>
          </a:p>
        </p:txBody>
      </p:sp>
    </p:spTree>
    <p:extLst>
      <p:ext uri="{BB962C8B-B14F-4D97-AF65-F5344CB8AC3E}">
        <p14:creationId xmlns:p14="http://schemas.microsoft.com/office/powerpoint/2010/main" val="25182777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xoắn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ốc</a:t>
            </a:r>
            <a:endParaRPr lang="aa-ET" sz="2800" dirty="0"/>
          </a:p>
        </p:txBody>
      </p:sp>
      <p:sp>
        <p:nvSpPr>
          <p:cNvPr id="4" name="object 4">
            <a:extLst>
              <a:ext uri="{FF2B5EF4-FFF2-40B4-BE49-F238E27FC236}">
                <a16:creationId xmlns:a16="http://schemas.microsoft.com/office/drawing/2014/main" id="{0446D17A-6C73-490D-8EBF-66DFF93D14C3}"/>
              </a:ext>
            </a:extLst>
          </p:cNvPr>
          <p:cNvSpPr/>
          <p:nvPr/>
        </p:nvSpPr>
        <p:spPr>
          <a:xfrm>
            <a:off x="3137834" y="1260613"/>
            <a:ext cx="7886213" cy="4753502"/>
          </a:xfrm>
          <a:prstGeom prst="rect">
            <a:avLst/>
          </a:prstGeom>
          <a:blipFill>
            <a:blip r:embed="rId2" cstate="print"/>
            <a:stretch>
              <a:fillRect/>
            </a:stretch>
          </a:blipFill>
        </p:spPr>
        <p:txBody>
          <a:bodyPr wrap="square" lIns="0" tIns="0" rIns="0" bIns="0" rtlCol="0"/>
          <a:lstStyle/>
          <a:p>
            <a:endParaRPr/>
          </a:p>
        </p:txBody>
      </p:sp>
    </p:spTree>
    <p:extLst>
      <p:ext uri="{BB962C8B-B14F-4D97-AF65-F5344CB8AC3E}">
        <p14:creationId xmlns:p14="http://schemas.microsoft.com/office/powerpoint/2010/main" val="31112354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xoắn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ốc</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3011555" y="1032427"/>
            <a:ext cx="8492987" cy="4692650"/>
          </a:xfrm>
        </p:spPr>
        <p:txBody>
          <a:bodyPr>
            <a:noAutofit/>
          </a:bodyPr>
          <a:lstStyle/>
          <a:p>
            <a:pPr marL="12700">
              <a:spcBef>
                <a:spcPts val="580"/>
              </a:spcBef>
              <a:buClr>
                <a:srgbClr val="CC9900"/>
              </a:buClr>
              <a:buSzPct val="65000"/>
              <a:tabLst>
                <a:tab pos="354965" algn="l"/>
                <a:tab pos="355600" algn="l"/>
              </a:tabLst>
            </a:pPr>
            <a:r>
              <a:rPr lang="vi-VN" sz="2100" b="1" dirty="0">
                <a:solidFill>
                  <a:schemeClr val="tx1"/>
                </a:solidFill>
                <a:latin typeface="Arial"/>
                <a:cs typeface="Arial"/>
              </a:rPr>
              <a:t>Các ưu</a:t>
            </a:r>
            <a:r>
              <a:rPr lang="vi-VN" sz="2100" b="1" spc="-20" dirty="0">
                <a:solidFill>
                  <a:schemeClr val="tx1"/>
                </a:solidFill>
                <a:latin typeface="Arial"/>
                <a:cs typeface="Arial"/>
              </a:rPr>
              <a:t> </a:t>
            </a:r>
            <a:r>
              <a:rPr lang="vi-VN" sz="2100" b="1" dirty="0">
                <a:solidFill>
                  <a:schemeClr val="tx1"/>
                </a:solidFill>
                <a:latin typeface="Arial"/>
                <a:cs typeface="Arial"/>
              </a:rPr>
              <a:t>điểm</a:t>
            </a:r>
          </a:p>
          <a:p>
            <a:pPr marL="13335" marR="5080"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Chú trọng vào </a:t>
            </a:r>
            <a:r>
              <a:rPr lang="vi-VN" sz="2100" spc="-5" dirty="0">
                <a:solidFill>
                  <a:schemeClr val="tx1"/>
                </a:solidFill>
                <a:latin typeface="Arial"/>
                <a:cs typeface="Arial"/>
              </a:rPr>
              <a:t>phân tích </a:t>
            </a:r>
            <a:r>
              <a:rPr lang="vi-VN" sz="2100" dirty="0">
                <a:solidFill>
                  <a:schemeClr val="tx1"/>
                </a:solidFill>
                <a:latin typeface="Arial"/>
                <a:cs typeface="Arial"/>
              </a:rPr>
              <a:t>rủi ro (risk </a:t>
            </a:r>
            <a:r>
              <a:rPr lang="vi-VN" sz="2100" spc="-5" dirty="0">
                <a:solidFill>
                  <a:schemeClr val="tx1"/>
                </a:solidFill>
                <a:latin typeface="Arial"/>
                <a:cs typeface="Arial"/>
              </a:rPr>
              <a:t>analysis), nhờ đó giúp giảm </a:t>
            </a:r>
            <a:r>
              <a:rPr lang="vi-VN" sz="2100" dirty="0">
                <a:solidFill>
                  <a:schemeClr val="tx1"/>
                </a:solidFill>
                <a:latin typeface="Arial"/>
                <a:cs typeface="Arial"/>
              </a:rPr>
              <a:t>thiểu rủi </a:t>
            </a:r>
            <a:r>
              <a:rPr lang="en-US" sz="2100" dirty="0" err="1">
                <a:solidFill>
                  <a:schemeClr val="tx1"/>
                </a:solidFill>
                <a:latin typeface="Arial"/>
                <a:cs typeface="Arial"/>
              </a:rPr>
              <a:t>ro</a:t>
            </a:r>
            <a:endParaRPr lang="vi-VN" sz="2100" dirty="0">
              <a:solidFill>
                <a:schemeClr val="tx1"/>
              </a:solidFill>
              <a:latin typeface="Arial"/>
              <a:cs typeface="Arial"/>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spc="-5" dirty="0">
                <a:solidFill>
                  <a:schemeClr val="tx1"/>
                </a:solidFill>
                <a:latin typeface="Arial"/>
                <a:cs typeface="Arial"/>
              </a:rPr>
              <a:t>Phù </a:t>
            </a:r>
            <a:r>
              <a:rPr lang="vi-VN" sz="2100" dirty="0">
                <a:solidFill>
                  <a:schemeClr val="tx1"/>
                </a:solidFill>
                <a:latin typeface="Arial"/>
                <a:cs typeface="Arial"/>
              </a:rPr>
              <a:t>hợp </a:t>
            </a:r>
            <a:r>
              <a:rPr lang="vi-VN" sz="2100" spc="-5" dirty="0">
                <a:solidFill>
                  <a:schemeClr val="tx1"/>
                </a:solidFill>
                <a:latin typeface="Arial"/>
                <a:cs typeface="Arial"/>
              </a:rPr>
              <a:t>đối với </a:t>
            </a:r>
            <a:r>
              <a:rPr lang="vi-VN" sz="2100" dirty="0">
                <a:solidFill>
                  <a:schemeClr val="tx1"/>
                </a:solidFill>
                <a:latin typeface="Arial"/>
                <a:cs typeface="Arial"/>
              </a:rPr>
              <a:t>các dự án </a:t>
            </a:r>
            <a:r>
              <a:rPr lang="vi-VN" sz="2100" spc="-5" dirty="0">
                <a:solidFill>
                  <a:schemeClr val="tx1"/>
                </a:solidFill>
                <a:latin typeface="Arial"/>
                <a:cs typeface="Arial"/>
              </a:rPr>
              <a:t>lớn và quan </a:t>
            </a:r>
            <a:r>
              <a:rPr lang="vi-VN" sz="2100" dirty="0">
                <a:solidFill>
                  <a:schemeClr val="tx1"/>
                </a:solidFill>
                <a:latin typeface="Arial"/>
                <a:cs typeface="Arial"/>
              </a:rPr>
              <a:t>trọng đặc</a:t>
            </a:r>
            <a:r>
              <a:rPr lang="vi-VN" sz="2100" spc="-135" dirty="0">
                <a:solidFill>
                  <a:schemeClr val="tx1"/>
                </a:solidFill>
                <a:latin typeface="Arial"/>
                <a:cs typeface="Arial"/>
              </a:rPr>
              <a:t> </a:t>
            </a:r>
            <a:r>
              <a:rPr lang="vi-VN" sz="2100" spc="-5" dirty="0">
                <a:solidFill>
                  <a:schemeClr val="tx1"/>
                </a:solidFill>
                <a:latin typeface="Arial"/>
                <a:cs typeface="Arial"/>
              </a:rPr>
              <a:t>biệt</a:t>
            </a:r>
            <a:endParaRPr lang="vi-VN" sz="2100" dirty="0">
              <a:solidFill>
                <a:schemeClr val="tx1"/>
              </a:solidFill>
              <a:latin typeface="Arial"/>
              <a:cs typeface="Arial"/>
            </a:endParaRP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Các chức </a:t>
            </a:r>
            <a:r>
              <a:rPr lang="vi-VN" sz="2100" spc="-5" dirty="0">
                <a:solidFill>
                  <a:schemeClr val="tx1"/>
                </a:solidFill>
                <a:latin typeface="Arial"/>
                <a:cs typeface="Arial"/>
              </a:rPr>
              <a:t>năng </a:t>
            </a:r>
            <a:r>
              <a:rPr lang="vi-VN" sz="2100" dirty="0">
                <a:solidFill>
                  <a:schemeClr val="tx1"/>
                </a:solidFill>
                <a:latin typeface="Arial"/>
                <a:cs typeface="Arial"/>
              </a:rPr>
              <a:t>mới có thể được </a:t>
            </a:r>
            <a:r>
              <a:rPr lang="vi-VN" sz="2100" spc="-5" dirty="0">
                <a:solidFill>
                  <a:schemeClr val="tx1"/>
                </a:solidFill>
                <a:latin typeface="Arial"/>
                <a:cs typeface="Arial"/>
              </a:rPr>
              <a:t>bổ </a:t>
            </a:r>
            <a:r>
              <a:rPr lang="vi-VN" sz="2100" dirty="0">
                <a:solidFill>
                  <a:schemeClr val="tx1"/>
                </a:solidFill>
                <a:latin typeface="Arial"/>
                <a:cs typeface="Arial"/>
              </a:rPr>
              <a:t>sung vào</a:t>
            </a:r>
            <a:r>
              <a:rPr lang="vi-VN" sz="2100" spc="-190" dirty="0">
                <a:solidFill>
                  <a:schemeClr val="tx1"/>
                </a:solidFill>
                <a:latin typeface="Arial"/>
                <a:cs typeface="Arial"/>
              </a:rPr>
              <a:t> </a:t>
            </a:r>
            <a:r>
              <a:rPr lang="vi-VN" sz="2100" dirty="0">
                <a:solidFill>
                  <a:schemeClr val="tx1"/>
                </a:solidFill>
                <a:latin typeface="Arial"/>
                <a:cs typeface="Arial"/>
              </a:rPr>
              <a:t>sau</a:t>
            </a: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Các </a:t>
            </a:r>
            <a:r>
              <a:rPr lang="vi-VN" sz="2100" spc="-5" dirty="0">
                <a:solidFill>
                  <a:schemeClr val="tx1"/>
                </a:solidFill>
                <a:latin typeface="Arial"/>
                <a:cs typeface="Arial"/>
              </a:rPr>
              <a:t>phiên bản đầu </a:t>
            </a:r>
            <a:r>
              <a:rPr lang="vi-VN" sz="2100" dirty="0">
                <a:solidFill>
                  <a:schemeClr val="tx1"/>
                </a:solidFill>
                <a:latin typeface="Arial"/>
                <a:cs typeface="Arial"/>
              </a:rPr>
              <a:t>của </a:t>
            </a:r>
            <a:r>
              <a:rPr lang="vi-VN" sz="2100" spc="-5" dirty="0">
                <a:solidFill>
                  <a:schemeClr val="tx1"/>
                </a:solidFill>
                <a:latin typeface="Arial"/>
                <a:cs typeface="Arial"/>
              </a:rPr>
              <a:t>hệ thống phần </a:t>
            </a:r>
            <a:r>
              <a:rPr lang="vi-VN" sz="2100" dirty="0">
                <a:solidFill>
                  <a:schemeClr val="tx1"/>
                </a:solidFill>
                <a:latin typeface="Arial"/>
                <a:cs typeface="Arial"/>
              </a:rPr>
              <a:t>mềm được tạo ra</a:t>
            </a:r>
            <a:r>
              <a:rPr lang="vi-VN" sz="2100" spc="-185" dirty="0">
                <a:solidFill>
                  <a:schemeClr val="tx1"/>
                </a:solidFill>
                <a:latin typeface="Arial"/>
                <a:cs typeface="Arial"/>
              </a:rPr>
              <a:t> </a:t>
            </a:r>
            <a:r>
              <a:rPr lang="vi-VN" sz="2100" spc="5" dirty="0">
                <a:solidFill>
                  <a:schemeClr val="tx1"/>
                </a:solidFill>
                <a:latin typeface="Arial"/>
                <a:cs typeface="Arial"/>
              </a:rPr>
              <a:t>sớm</a:t>
            </a:r>
            <a:endParaRPr lang="en-US" sz="2100" spc="5" dirty="0">
              <a:solidFill>
                <a:schemeClr val="tx1"/>
              </a:solidFill>
              <a:latin typeface="Arial"/>
              <a:cs typeface="Arial"/>
            </a:endParaRPr>
          </a:p>
          <a:p>
            <a:pPr marL="12700">
              <a:spcBef>
                <a:spcPts val="480"/>
              </a:spcBef>
              <a:buClr>
                <a:srgbClr val="CC9900"/>
              </a:buClr>
              <a:buSzPct val="65000"/>
              <a:tabLst>
                <a:tab pos="354965" algn="l"/>
                <a:tab pos="355600" algn="l"/>
              </a:tabLst>
            </a:pPr>
            <a:r>
              <a:rPr lang="vi-VN" sz="2100" b="1" dirty="0">
                <a:solidFill>
                  <a:schemeClr val="tx1"/>
                </a:solidFill>
                <a:latin typeface="Arial"/>
                <a:cs typeface="Arial"/>
              </a:rPr>
              <a:t>Các nhược</a:t>
            </a:r>
            <a:r>
              <a:rPr lang="vi-VN" sz="2100" b="1" spc="-45" dirty="0">
                <a:solidFill>
                  <a:schemeClr val="tx1"/>
                </a:solidFill>
                <a:latin typeface="Arial"/>
                <a:cs typeface="Arial"/>
              </a:rPr>
              <a:t> </a:t>
            </a:r>
            <a:r>
              <a:rPr lang="vi-VN" sz="2100" b="1" dirty="0">
                <a:solidFill>
                  <a:schemeClr val="tx1"/>
                </a:solidFill>
                <a:latin typeface="Arial"/>
                <a:cs typeface="Arial"/>
              </a:rPr>
              <a:t>điểm</a:t>
            </a:r>
          </a:p>
          <a:p>
            <a:pPr marL="13335" indent="-342900">
              <a:spcBef>
                <a:spcPts val="484"/>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Chi phí cao (thời gian, nguồn lực, tiền bạc) để áp dụng</a:t>
            </a:r>
          </a:p>
          <a:p>
            <a:pPr marL="13335" marR="56324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Việc phân tích rủi ro (risk analysis) đòi hỏi kỹ năng và kinh  nghiệm cao</a:t>
            </a: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Thành công của dự án phụ thuộc rất nhiều vào giai đoạn phân</a:t>
            </a:r>
            <a:r>
              <a:rPr lang="en-US" sz="2100" dirty="0">
                <a:solidFill>
                  <a:schemeClr val="tx1"/>
                </a:solidFill>
                <a:latin typeface="Arial"/>
                <a:cs typeface="Arial"/>
              </a:rPr>
              <a:t> </a:t>
            </a:r>
            <a:r>
              <a:rPr lang="vi-VN" sz="2100" dirty="0">
                <a:solidFill>
                  <a:schemeClr val="tx1"/>
                </a:solidFill>
                <a:latin typeface="Arial"/>
                <a:cs typeface="Arial"/>
              </a:rPr>
              <a:t>tích rủi ro</a:t>
            </a:r>
          </a:p>
          <a:p>
            <a:pPr marL="13335" indent="-342900">
              <a:spcBef>
                <a:spcPts val="480"/>
              </a:spcBef>
              <a:buClr>
                <a:srgbClr val="3A812E"/>
              </a:buClr>
              <a:buSzPct val="60000"/>
              <a:buFont typeface="Wingdings" panose="05000000000000000000" pitchFamily="2" charset="2"/>
              <a:buChar char="Ø"/>
              <a:tabLst>
                <a:tab pos="683260" algn="l"/>
                <a:tab pos="683895" algn="l"/>
              </a:tabLst>
            </a:pPr>
            <a:r>
              <a:rPr lang="vi-VN" sz="2100" dirty="0">
                <a:solidFill>
                  <a:schemeClr val="tx1"/>
                </a:solidFill>
                <a:latin typeface="Arial"/>
                <a:cs typeface="Arial"/>
              </a:rPr>
              <a:t>Không phù hợp cho các dự án nhỏ</a:t>
            </a:r>
          </a:p>
        </p:txBody>
      </p:sp>
    </p:spTree>
    <p:extLst>
      <p:ext uri="{BB962C8B-B14F-4D97-AF65-F5344CB8AC3E}">
        <p14:creationId xmlns:p14="http://schemas.microsoft.com/office/powerpoint/2010/main" val="31171132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678596" y="1285875"/>
            <a:ext cx="8816008" cy="4692650"/>
          </a:xfrm>
        </p:spPr>
        <p:txBody>
          <a:bodyPr>
            <a:noAutofit/>
          </a:bodyPr>
          <a:lstStyle/>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err="1">
                <a:solidFill>
                  <a:schemeClr val="tx1"/>
                </a:solidFill>
                <a:effectLst/>
                <a:latin typeface="+mj-lt"/>
                <a:ea typeface="+mn-ea"/>
              </a:rPr>
              <a:t>Bốn</a:t>
            </a:r>
            <a:r>
              <a:rPr lang="en-US" sz="2100" dirty="0">
                <a:solidFill>
                  <a:schemeClr val="tx1"/>
                </a:solidFill>
                <a:effectLst/>
                <a:latin typeface="+mj-lt"/>
                <a:ea typeface="+mn-ea"/>
              </a:rPr>
              <a:t> </a:t>
            </a:r>
            <a:r>
              <a:rPr lang="en-US" sz="2100" dirty="0" err="1">
                <a:solidFill>
                  <a:schemeClr val="tx1"/>
                </a:solidFill>
                <a:effectLst/>
                <a:latin typeface="+mj-lt"/>
                <a:ea typeface="+mn-ea"/>
              </a:rPr>
              <a:t>quá</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tăng</a:t>
            </a:r>
            <a:r>
              <a:rPr lang="en-US" sz="2100" dirty="0">
                <a:solidFill>
                  <a:schemeClr val="tx1"/>
                </a:solidFill>
                <a:effectLst/>
                <a:latin typeface="+mj-lt"/>
                <a:ea typeface="+mn-ea"/>
              </a:rPr>
              <a:t> </a:t>
            </a:r>
            <a:r>
              <a:rPr lang="en-US" sz="2100" dirty="0" err="1">
                <a:solidFill>
                  <a:schemeClr val="tx1"/>
                </a:solidFill>
                <a:effectLst/>
                <a:latin typeface="+mj-lt"/>
                <a:ea typeface="+mn-ea"/>
              </a:rPr>
              <a:t>mang</a:t>
            </a:r>
            <a:r>
              <a:rPr lang="en-US" sz="2100" dirty="0">
                <a:solidFill>
                  <a:schemeClr val="tx1"/>
                </a:solidFill>
                <a:effectLst/>
                <a:latin typeface="+mj-lt"/>
                <a:ea typeface="+mn-ea"/>
              </a:rPr>
              <a:t> </a:t>
            </a:r>
            <a:r>
              <a:rPr lang="en-US" sz="2100" dirty="0" err="1">
                <a:solidFill>
                  <a:schemeClr val="tx1"/>
                </a:solidFill>
                <a:effectLst/>
                <a:latin typeface="+mj-lt"/>
                <a:ea typeface="+mn-ea"/>
              </a:rPr>
              <a:t>tên</a:t>
            </a:r>
            <a:r>
              <a:rPr lang="en-US" sz="2100" dirty="0">
                <a:solidFill>
                  <a:schemeClr val="tx1"/>
                </a:solidFill>
                <a:effectLst/>
                <a:latin typeface="+mj-lt"/>
                <a:ea typeface="+mn-ea"/>
              </a:rPr>
              <a:t>:</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khởi</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đầu</a:t>
            </a:r>
            <a:r>
              <a:rPr lang="en-US" sz="2100" dirty="0">
                <a:effectLst/>
                <a:latin typeface="+mj-lt"/>
                <a:ea typeface="Times New Roman" panose="02020603050405020304" pitchFamily="18" charset="0"/>
                <a:cs typeface="Courier New" panose="02070309020205020404" pitchFamily="49" charset="0"/>
              </a:rPr>
              <a:t> – Inception Phase</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chi </a:t>
            </a:r>
            <a:r>
              <a:rPr lang="en-US" sz="2100" dirty="0" err="1">
                <a:effectLst/>
                <a:latin typeface="+mj-lt"/>
                <a:ea typeface="Times New Roman" panose="02020603050405020304" pitchFamily="18" charset="0"/>
                <a:cs typeface="Courier New" panose="02070309020205020404" pitchFamily="49" charset="0"/>
              </a:rPr>
              <a:t>tiết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hóa</a:t>
            </a:r>
            <a:r>
              <a:rPr lang="en-US" sz="2100" dirty="0">
                <a:effectLst/>
                <a:latin typeface="+mj-lt"/>
                <a:ea typeface="Times New Roman" panose="02020603050405020304" pitchFamily="18" charset="0"/>
                <a:cs typeface="Courier New" panose="02070309020205020404" pitchFamily="49" charset="0"/>
              </a:rPr>
              <a:t> - Elaboration phase</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xây</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dựng</a:t>
            </a:r>
            <a:r>
              <a:rPr lang="en-US" sz="2100" dirty="0">
                <a:effectLst/>
                <a:latin typeface="+mj-lt"/>
                <a:ea typeface="Times New Roman" panose="02020603050405020304" pitchFamily="18" charset="0"/>
                <a:cs typeface="Courier New" panose="02070309020205020404" pitchFamily="49" charset="0"/>
              </a:rPr>
              <a:t> - Construction phase</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chuyển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giao</a:t>
            </a:r>
            <a:r>
              <a:rPr lang="en-US" sz="2100" dirty="0">
                <a:effectLst/>
                <a:latin typeface="+mj-lt"/>
                <a:ea typeface="Times New Roman" panose="02020603050405020304" pitchFamily="18" charset="0"/>
                <a:cs typeface="Courier New" panose="02070309020205020404" pitchFamily="49" charset="0"/>
              </a:rPr>
              <a:t> - Transition phase</a:t>
            </a: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err="1">
                <a:solidFill>
                  <a:schemeClr val="tx1"/>
                </a:solidFill>
                <a:latin typeface="+mj-lt"/>
              </a:rPr>
              <a:t>Các</a:t>
            </a:r>
            <a:r>
              <a:rPr lang="en-US" sz="2100" dirty="0">
                <a:solidFill>
                  <a:schemeClr val="tx1"/>
                </a:solidFill>
                <a:effectLst/>
                <a:latin typeface="+mj-lt"/>
                <a:ea typeface="+mn-ea"/>
              </a:rPr>
              <a:t> </a:t>
            </a:r>
            <a:r>
              <a:rPr lang="en-US" sz="2100" dirty="0" err="1">
                <a:solidFill>
                  <a:schemeClr val="tx1"/>
                </a:solidFill>
                <a:effectLst/>
                <a:latin typeface="+mj-lt"/>
                <a:ea typeface="+mn-ea"/>
              </a:rPr>
              <a:t>pha</a:t>
            </a:r>
            <a:r>
              <a:rPr lang="en-US" sz="2100" dirty="0">
                <a:solidFill>
                  <a:schemeClr val="tx1"/>
                </a:solidFill>
                <a:effectLst/>
                <a:latin typeface="+mj-lt"/>
                <a:ea typeface="+mn-ea"/>
              </a:rPr>
              <a:t> </a:t>
            </a:r>
            <a:r>
              <a:rPr lang="en-US" sz="2100" dirty="0" err="1">
                <a:solidFill>
                  <a:schemeClr val="tx1"/>
                </a:solidFill>
                <a:effectLst/>
                <a:latin typeface="+mj-lt"/>
                <a:ea typeface="+mn-ea"/>
              </a:rPr>
              <a:t>của</a:t>
            </a:r>
            <a:r>
              <a:rPr lang="en-US" sz="2100" dirty="0">
                <a:solidFill>
                  <a:schemeClr val="tx1"/>
                </a:solidFill>
                <a:effectLst/>
                <a:latin typeface="+mj-lt"/>
                <a:ea typeface="+mn-ea"/>
              </a:rPr>
              <a:t> </a:t>
            </a:r>
            <a:r>
              <a:rPr lang="en-US" sz="2100" dirty="0" err="1">
                <a:solidFill>
                  <a:schemeClr val="tx1"/>
                </a:solidFill>
                <a:effectLst/>
                <a:latin typeface="+mj-lt"/>
                <a:ea typeface="+mn-ea"/>
              </a:rPr>
              <a:t>tiến</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hợp</a:t>
            </a:r>
            <a:r>
              <a:rPr lang="en-US" sz="2100" dirty="0">
                <a:solidFill>
                  <a:schemeClr val="tx1"/>
                </a:solidFill>
                <a:effectLst/>
                <a:latin typeface="+mj-lt"/>
                <a:ea typeface="+mn-ea"/>
              </a:rPr>
              <a:t> </a:t>
            </a:r>
            <a:r>
              <a:rPr lang="en-US" sz="2100" dirty="0" err="1">
                <a:solidFill>
                  <a:schemeClr val="tx1"/>
                </a:solidFill>
                <a:effectLst/>
                <a:latin typeface="+mj-lt"/>
                <a:ea typeface="+mn-ea"/>
              </a:rPr>
              <a:t>nhất</a:t>
            </a:r>
            <a:r>
              <a:rPr lang="en-US" sz="2100" dirty="0">
                <a:solidFill>
                  <a:schemeClr val="tx1"/>
                </a:solidFill>
                <a:effectLst/>
                <a:latin typeface="+mj-lt"/>
                <a:ea typeface="+mn-ea"/>
              </a:rPr>
              <a:t> </a:t>
            </a:r>
            <a:r>
              <a:rPr lang="en-US" sz="2100" dirty="0" err="1">
                <a:solidFill>
                  <a:schemeClr val="tx1"/>
                </a:solidFill>
                <a:effectLst/>
                <a:latin typeface="+mj-lt"/>
                <a:ea typeface="+mn-ea"/>
              </a:rPr>
              <a:t>là</a:t>
            </a:r>
            <a:r>
              <a:rPr lang="en-US" sz="2100" dirty="0">
                <a:solidFill>
                  <a:schemeClr val="tx1"/>
                </a:solidFill>
                <a:effectLst/>
                <a:latin typeface="+mj-lt"/>
                <a:ea typeface="+mn-ea"/>
              </a:rPr>
              <a:t> </a:t>
            </a:r>
            <a:r>
              <a:rPr lang="en-US" sz="2100" dirty="0" err="1">
                <a:solidFill>
                  <a:schemeClr val="tx1"/>
                </a:solidFill>
                <a:effectLst/>
                <a:latin typeface="+mj-lt"/>
                <a:ea typeface="+mn-ea"/>
              </a:rPr>
              <a:t>tăng</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a:solidFill>
                  <a:schemeClr val="tx1"/>
                </a:solidFill>
                <a:effectLst/>
                <a:latin typeface="+mj-lt"/>
                <a:ea typeface="+mn-ea"/>
              </a:rPr>
              <a:t>Theo </a:t>
            </a:r>
            <a:r>
              <a:rPr lang="en-US" sz="2100" dirty="0" err="1">
                <a:solidFill>
                  <a:schemeClr val="tx1"/>
                </a:solidFill>
                <a:effectLst/>
                <a:latin typeface="+mj-lt"/>
                <a:ea typeface="+mn-ea"/>
              </a:rPr>
              <a:t>lý</a:t>
            </a:r>
            <a:r>
              <a:rPr lang="en-US" sz="2100" dirty="0">
                <a:solidFill>
                  <a:schemeClr val="tx1"/>
                </a:solidFill>
                <a:effectLst/>
                <a:latin typeface="+mj-lt"/>
                <a:ea typeface="+mn-ea"/>
              </a:rPr>
              <a:t> </a:t>
            </a:r>
            <a:r>
              <a:rPr lang="en-US" sz="2100" dirty="0" err="1">
                <a:solidFill>
                  <a:schemeClr val="tx1"/>
                </a:solidFill>
                <a:effectLst/>
                <a:latin typeface="+mj-lt"/>
                <a:ea typeface="+mn-ea"/>
              </a:rPr>
              <a:t>thuyết</a:t>
            </a:r>
            <a:r>
              <a:rPr lang="en-US" sz="2100" dirty="0">
                <a:solidFill>
                  <a:schemeClr val="tx1"/>
                </a:solidFill>
                <a:effectLst/>
                <a:latin typeface="+mj-lt"/>
                <a:ea typeface="+mn-ea"/>
              </a:rPr>
              <a:t>, </a:t>
            </a:r>
            <a:r>
              <a:rPr lang="en-US" sz="2100" dirty="0" err="1">
                <a:solidFill>
                  <a:schemeClr val="tx1"/>
                </a:solidFill>
                <a:effectLst/>
                <a:latin typeface="+mj-lt"/>
                <a:ea typeface="+mn-ea"/>
              </a:rPr>
              <a:t>số</a:t>
            </a:r>
            <a:r>
              <a:rPr lang="en-US" sz="2100" dirty="0">
                <a:solidFill>
                  <a:schemeClr val="tx1"/>
                </a:solidFill>
                <a:effectLst/>
                <a:latin typeface="+mj-lt"/>
                <a:ea typeface="+mn-ea"/>
              </a:rPr>
              <a:t> </a:t>
            </a:r>
            <a:r>
              <a:rPr lang="en-US" sz="2100" dirty="0" err="1">
                <a:solidFill>
                  <a:schemeClr val="tx1"/>
                </a:solidFill>
                <a:effectLst/>
                <a:latin typeface="+mj-lt"/>
                <a:ea typeface="+mn-ea"/>
              </a:rPr>
              <a:t>lượng</a:t>
            </a:r>
            <a:r>
              <a:rPr lang="en-US" sz="2100" dirty="0">
                <a:solidFill>
                  <a:schemeClr val="tx1"/>
                </a:solidFill>
                <a:effectLst/>
                <a:latin typeface="+mj-lt"/>
                <a:ea typeface="+mn-ea"/>
              </a:rPr>
              <a:t> </a:t>
            </a:r>
            <a:r>
              <a:rPr lang="en-US" sz="2100" dirty="0" err="1">
                <a:solidFill>
                  <a:schemeClr val="tx1"/>
                </a:solidFill>
                <a:effectLst/>
                <a:latin typeface="+mj-lt"/>
                <a:ea typeface="+mn-ea"/>
              </a:rPr>
              <a:t>quá</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tăng</a:t>
            </a:r>
            <a:r>
              <a:rPr lang="en-US" sz="2100" dirty="0">
                <a:solidFill>
                  <a:schemeClr val="tx1"/>
                </a:solidFill>
                <a:effectLst/>
                <a:latin typeface="+mj-lt"/>
                <a:ea typeface="+mn-ea"/>
              </a:rPr>
              <a:t> </a:t>
            </a:r>
            <a:r>
              <a:rPr lang="en-US" sz="2100" dirty="0" err="1">
                <a:solidFill>
                  <a:schemeClr val="tx1"/>
                </a:solidFill>
                <a:effectLst/>
                <a:latin typeface="+mj-lt"/>
                <a:ea typeface="+mn-ea"/>
              </a:rPr>
              <a:t>là</a:t>
            </a:r>
            <a:r>
              <a:rPr lang="en-US" sz="2100" dirty="0">
                <a:solidFill>
                  <a:schemeClr val="tx1"/>
                </a:solidFill>
                <a:effectLst/>
                <a:latin typeface="+mj-lt"/>
                <a:ea typeface="+mn-ea"/>
              </a:rPr>
              <a:t> </a:t>
            </a:r>
            <a:r>
              <a:rPr lang="en-US" sz="2100" dirty="0" err="1">
                <a:solidFill>
                  <a:schemeClr val="tx1"/>
                </a:solidFill>
                <a:effectLst/>
                <a:latin typeface="+mj-lt"/>
                <a:ea typeface="+mn-ea"/>
              </a:rPr>
              <a:t>bất</a:t>
            </a:r>
            <a:r>
              <a:rPr lang="en-US" sz="2100" dirty="0">
                <a:solidFill>
                  <a:schemeClr val="tx1"/>
                </a:solidFill>
                <a:effectLst/>
                <a:latin typeface="+mj-lt"/>
                <a:ea typeface="+mn-ea"/>
              </a:rPr>
              <a:t> </a:t>
            </a:r>
            <a:r>
              <a:rPr lang="en-US" sz="2100" dirty="0" err="1">
                <a:solidFill>
                  <a:schemeClr val="tx1"/>
                </a:solidFill>
                <a:effectLst/>
                <a:latin typeface="+mj-lt"/>
                <a:ea typeface="+mn-ea"/>
              </a:rPr>
              <a:t>kỳ</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Trong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thực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tế</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quá</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trình</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phát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triển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thường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gồm</a:t>
            </a:r>
            <a:r>
              <a:rPr lang="en-US" sz="2100" dirty="0">
                <a:effectLst/>
                <a:latin typeface="+mj-lt"/>
                <a:ea typeface="Times New Roman" panose="02020603050405020304" pitchFamily="18" charset="0"/>
                <a:cs typeface="Courier New" panose="02070309020205020404" pitchFamily="49" charset="0"/>
              </a:rPr>
              <a:t> 4 </a:t>
            </a:r>
            <a:r>
              <a:rPr lang="en-US" sz="2100" dirty="0" err="1">
                <a:effectLst/>
                <a:latin typeface="+mj-lt"/>
                <a:ea typeface="Times New Roman" panose="02020603050405020304" pitchFamily="18" charset="0"/>
                <a:cs typeface="Courier New" panose="02070309020205020404" pitchFamily="49" charset="0"/>
              </a:rPr>
              <a:t>quá</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trình</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tăng</a:t>
            </a:r>
            <a:r>
              <a:rPr lang="en-US" sz="2100" dirty="0">
                <a:effectLst/>
                <a:latin typeface="+mj-lt"/>
                <a:ea typeface="Times New Roman" panose="02020603050405020304" pitchFamily="18" charset="0"/>
                <a:cs typeface="Courier New" panose="02070309020205020404" pitchFamily="49" charset="0"/>
              </a:rPr>
              <a:t> </a:t>
            </a:r>
          </a:p>
          <a:p>
            <a:pPr marL="342900" marR="0" lvl="0" indent="-342900" algn="just" eaLnBrk="0" fontAlgn="base" hangingPunct="0">
              <a:lnSpc>
                <a:spcPct val="120000"/>
              </a:lnSpc>
              <a:spcBef>
                <a:spcPts val="0"/>
              </a:spcBef>
              <a:spcAft>
                <a:spcPts val="0"/>
              </a:spcAft>
              <a:buFont typeface="Wingdings" panose="05000000000000000000" pitchFamily="2" charset="2"/>
              <a:buChar char="Ø"/>
              <a:tabLst>
                <a:tab pos="457200" algn="l"/>
              </a:tabLst>
            </a:pPr>
            <a:r>
              <a:rPr lang="en-US" sz="2100" dirty="0" err="1">
                <a:solidFill>
                  <a:schemeClr val="tx1"/>
                </a:solidFill>
                <a:effectLst/>
                <a:latin typeface="+mj-lt"/>
                <a:ea typeface="+mn-ea"/>
              </a:rPr>
              <a:t>Mỗi</a:t>
            </a:r>
            <a:r>
              <a:rPr lang="en-US" sz="2100" dirty="0">
                <a:solidFill>
                  <a:schemeClr val="tx1"/>
                </a:solidFill>
                <a:effectLst/>
                <a:latin typeface="+mj-lt"/>
                <a:ea typeface="+mn-ea"/>
              </a:rPr>
              <a:t> </a:t>
            </a:r>
            <a:r>
              <a:rPr lang="en-US" sz="2100" dirty="0" err="1">
                <a:solidFill>
                  <a:schemeClr val="tx1"/>
                </a:solidFill>
                <a:effectLst/>
                <a:latin typeface="+mj-lt"/>
                <a:ea typeface="+mn-ea"/>
              </a:rPr>
              <a:t>bước</a:t>
            </a:r>
            <a:r>
              <a:rPr lang="en-US" sz="2100" dirty="0">
                <a:solidFill>
                  <a:schemeClr val="tx1"/>
                </a:solidFill>
                <a:effectLst/>
                <a:latin typeface="+mj-lt"/>
                <a:ea typeface="+mn-ea"/>
              </a:rPr>
              <a:t> </a:t>
            </a:r>
            <a:r>
              <a:rPr lang="en-US" sz="2100" dirty="0" err="1">
                <a:solidFill>
                  <a:schemeClr val="tx1"/>
                </a:solidFill>
                <a:effectLst/>
                <a:latin typeface="+mj-lt"/>
                <a:ea typeface="+mn-ea"/>
              </a:rPr>
              <a:t>thực</a:t>
            </a:r>
            <a:r>
              <a:rPr lang="en-US" sz="2100" dirty="0">
                <a:solidFill>
                  <a:schemeClr val="tx1"/>
                </a:solidFill>
                <a:effectLst/>
                <a:latin typeface="+mj-lt"/>
                <a:ea typeface="+mn-ea"/>
              </a:rPr>
              <a:t> </a:t>
            </a:r>
            <a:r>
              <a:rPr lang="en-US" sz="2100" dirty="0" err="1">
                <a:solidFill>
                  <a:schemeClr val="tx1"/>
                </a:solidFill>
                <a:effectLst/>
                <a:latin typeface="+mj-lt"/>
                <a:ea typeface="+mn-ea"/>
              </a:rPr>
              <a:t>hiện</a:t>
            </a:r>
            <a:r>
              <a:rPr lang="en-US" sz="2100" dirty="0">
                <a:solidFill>
                  <a:schemeClr val="tx1"/>
                </a:solidFill>
                <a:effectLst/>
                <a:latin typeface="+mj-lt"/>
                <a:ea typeface="+mn-ea"/>
              </a:rPr>
              <a:t> </a:t>
            </a:r>
            <a:r>
              <a:rPr lang="en-US" sz="2100" dirty="0" err="1">
                <a:solidFill>
                  <a:schemeClr val="tx1"/>
                </a:solidFill>
                <a:effectLst/>
                <a:latin typeface="+mj-lt"/>
                <a:ea typeface="+mn-ea"/>
              </a:rPr>
              <a:t>trong</a:t>
            </a:r>
            <a:r>
              <a:rPr lang="en-US" sz="2100" dirty="0">
                <a:solidFill>
                  <a:schemeClr val="tx1"/>
                </a:solidFill>
                <a:effectLst/>
                <a:latin typeface="+mj-lt"/>
                <a:ea typeface="+mn-ea"/>
              </a:rPr>
              <a:t> </a:t>
            </a:r>
            <a:r>
              <a:rPr lang="en-US" sz="2100" dirty="0" err="1">
                <a:solidFill>
                  <a:schemeClr val="tx1"/>
                </a:solidFill>
                <a:effectLst/>
                <a:latin typeface="+mj-lt"/>
                <a:ea typeface="+mn-ea"/>
              </a:rPr>
              <a:t>tiến</a:t>
            </a:r>
            <a:r>
              <a:rPr lang="en-US" sz="2100" dirty="0">
                <a:solidFill>
                  <a:schemeClr val="tx1"/>
                </a:solidFill>
                <a:effectLst/>
                <a:latin typeface="+mj-lt"/>
                <a:ea typeface="+mn-ea"/>
              </a:rPr>
              <a:t> </a:t>
            </a:r>
            <a:r>
              <a:rPr lang="en-US" sz="2100" dirty="0" err="1">
                <a:solidFill>
                  <a:schemeClr val="tx1"/>
                </a:solidFill>
                <a:effectLst/>
                <a:latin typeface="+mj-lt"/>
                <a:ea typeface="+mn-ea"/>
              </a:rPr>
              <a:t>trình</a:t>
            </a:r>
            <a:r>
              <a:rPr lang="en-US" sz="2100" dirty="0">
                <a:solidFill>
                  <a:schemeClr val="tx1"/>
                </a:solidFill>
                <a:effectLst/>
                <a:latin typeface="+mj-lt"/>
                <a:ea typeface="+mn-ea"/>
              </a:rPr>
              <a:t> </a:t>
            </a:r>
            <a:r>
              <a:rPr lang="en-US" sz="2100" dirty="0" err="1">
                <a:solidFill>
                  <a:schemeClr val="tx1"/>
                </a:solidFill>
                <a:effectLst/>
                <a:latin typeface="+mj-lt"/>
                <a:ea typeface="+mn-ea"/>
              </a:rPr>
              <a:t>hợp</a:t>
            </a:r>
            <a:r>
              <a:rPr lang="en-US" sz="2100" dirty="0">
                <a:solidFill>
                  <a:schemeClr val="tx1"/>
                </a:solidFill>
                <a:effectLst/>
                <a:latin typeface="+mj-lt"/>
                <a:ea typeface="+mn-ea"/>
              </a:rPr>
              <a:t> </a:t>
            </a:r>
            <a:r>
              <a:rPr lang="en-US" sz="2100" dirty="0" err="1">
                <a:solidFill>
                  <a:schemeClr val="tx1"/>
                </a:solidFill>
                <a:effectLst/>
                <a:latin typeface="+mj-lt"/>
                <a:ea typeface="+mn-ea"/>
              </a:rPr>
              <a:t>nhất</a:t>
            </a:r>
            <a:r>
              <a:rPr lang="en-US" sz="2100" dirty="0">
                <a:solidFill>
                  <a:schemeClr val="tx1"/>
                </a:solidFill>
                <a:effectLst/>
                <a:latin typeface="+mj-lt"/>
                <a:ea typeface="+mn-ea"/>
              </a:rPr>
              <a:t> </a:t>
            </a:r>
            <a:r>
              <a:rPr lang="en-US" sz="2100" dirty="0" err="1">
                <a:solidFill>
                  <a:schemeClr val="tx1"/>
                </a:solidFill>
                <a:effectLst/>
                <a:latin typeface="+mj-lt"/>
                <a:ea typeface="+mn-ea"/>
              </a:rPr>
              <a:t>được</a:t>
            </a:r>
            <a:r>
              <a:rPr lang="en-US" sz="2100" dirty="0">
                <a:solidFill>
                  <a:schemeClr val="tx1"/>
                </a:solidFill>
                <a:effectLst/>
                <a:latin typeface="+mj-lt"/>
                <a:ea typeface="+mn-ea"/>
              </a:rPr>
              <a:t> chia </a:t>
            </a:r>
            <a:r>
              <a:rPr lang="en-US" sz="2100" dirty="0" err="1">
                <a:solidFill>
                  <a:schemeClr val="tx1"/>
                </a:solidFill>
                <a:effectLst/>
                <a:latin typeface="+mj-lt"/>
                <a:ea typeface="+mn-ea"/>
              </a:rPr>
              <a:t>thành</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Một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trong</a:t>
            </a:r>
            <a:r>
              <a:rPr lang="en-US" sz="2100" dirty="0">
                <a:effectLst/>
                <a:latin typeface="+mj-lt"/>
                <a:ea typeface="Times New Roman" panose="02020603050405020304" pitchFamily="18" charset="0"/>
                <a:cs typeface="Courier New" panose="02070309020205020404" pitchFamily="49" charset="0"/>
              </a:rPr>
              <a:t> 5 </a:t>
            </a:r>
            <a:r>
              <a:rPr lang="en-US" sz="2100" dirty="0" err="1">
                <a:effectLst/>
                <a:latin typeface="+mj-lt"/>
                <a:ea typeface="Times New Roman" panose="02020603050405020304" pitchFamily="18" charset="0"/>
                <a:cs typeface="Courier New" panose="02070309020205020404" pitchFamily="49" charset="0"/>
              </a:rPr>
              <a:t>luồng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công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việc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chính</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và</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cũng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có</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thể</a:t>
            </a:r>
            <a:r>
              <a:rPr lang="en-US" sz="21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Một</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trong</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bốn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pha</a:t>
            </a:r>
            <a:r>
              <a:rPr lang="en-US" sz="2100" dirty="0">
                <a:effectLst/>
                <a:latin typeface="+mj-lt"/>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408871946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pic>
        <p:nvPicPr>
          <p:cNvPr id="4" name="Picture 3">
            <a:extLst>
              <a:ext uri="{FF2B5EF4-FFF2-40B4-BE49-F238E27FC236}">
                <a16:creationId xmlns:a16="http://schemas.microsoft.com/office/drawing/2014/main" id="{C77C0796-2969-48A8-883A-EBE1B1179E5B}"/>
              </a:ext>
            </a:extLst>
          </p:cNvPr>
          <p:cNvPicPr>
            <a:picLocks noChangeAspect="1"/>
          </p:cNvPicPr>
          <p:nvPr/>
        </p:nvPicPr>
        <p:blipFill>
          <a:blip r:embed="rId2"/>
          <a:stretch>
            <a:fillRect/>
          </a:stretch>
        </p:blipFill>
        <p:spPr>
          <a:xfrm>
            <a:off x="3720645" y="1204291"/>
            <a:ext cx="7064221" cy="4943061"/>
          </a:xfrm>
          <a:prstGeom prst="rect">
            <a:avLst/>
          </a:prstGeom>
        </p:spPr>
      </p:pic>
    </p:spTree>
    <p:extLst>
      <p:ext uri="{BB962C8B-B14F-4D97-AF65-F5344CB8AC3E}">
        <p14:creationId xmlns:p14="http://schemas.microsoft.com/office/powerpoint/2010/main" val="191128393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63078" y="1285875"/>
            <a:ext cx="8731526" cy="4692650"/>
          </a:xfrm>
        </p:spPr>
        <p:txBody>
          <a:bodyPr>
            <a:noAutofit/>
          </a:bodyPr>
          <a:lstStyle/>
          <a:p>
            <a:pPr marL="0" marR="0" algn="just">
              <a:lnSpc>
                <a:spcPct val="120000"/>
              </a:lnSpc>
              <a:spcBef>
                <a:spcPts val="0"/>
              </a:spcBef>
              <a:spcAft>
                <a:spcPts val="0"/>
              </a:spcAft>
              <a:tabLst>
                <a:tab pos="1234440" algn="l"/>
              </a:tabLst>
            </a:pPr>
            <a:r>
              <a:rPr lang="en-US" sz="2100" b="1" dirty="0" err="1">
                <a:solidFill>
                  <a:schemeClr val="tx1"/>
                </a:solidFill>
                <a:effectLst/>
                <a:latin typeface="+mj-lt"/>
                <a:ea typeface="Times New Roman" panose="02020603050405020304" pitchFamily="18" charset="0"/>
              </a:rPr>
              <a:t>Pha</a:t>
            </a:r>
            <a:r>
              <a:rPr lang="en-US" sz="2100" b="1" dirty="0">
                <a:solidFill>
                  <a:schemeClr val="tx1"/>
                </a:solidFill>
                <a:effectLst/>
                <a:latin typeface="+mj-lt"/>
                <a:ea typeface="Times New Roman" panose="02020603050405020304" pitchFamily="18" charset="0"/>
              </a:rPr>
              <a:t> </a:t>
            </a:r>
            <a:r>
              <a:rPr lang="en-US" sz="2100" b="1" dirty="0" err="1">
                <a:solidFill>
                  <a:schemeClr val="tx1"/>
                </a:solidFill>
                <a:effectLst/>
                <a:latin typeface="+mj-lt"/>
                <a:ea typeface="Times New Roman" panose="02020603050405020304" pitchFamily="18" charset="0"/>
              </a:rPr>
              <a:t>khởi</a:t>
            </a:r>
            <a:r>
              <a:rPr lang="en-US" sz="2100" b="1" dirty="0">
                <a:solidFill>
                  <a:schemeClr val="tx1"/>
                </a:solidFill>
                <a:effectLst/>
                <a:latin typeface="+mj-lt"/>
                <a:ea typeface="Times New Roman" panose="02020603050405020304" pitchFamily="18" charset="0"/>
              </a:rPr>
              <a:t> </a:t>
            </a:r>
            <a:r>
              <a:rPr lang="en-US" sz="2100" b="1" dirty="0" err="1">
                <a:solidFill>
                  <a:schemeClr val="tx1"/>
                </a:solidFill>
                <a:effectLst/>
                <a:latin typeface="+mj-lt"/>
                <a:ea typeface="Times New Roman" panose="02020603050405020304" pitchFamily="18" charset="0"/>
              </a:rPr>
              <a:t>đầu</a:t>
            </a:r>
            <a:endParaRPr lang="en-US" sz="2100" b="1" dirty="0">
              <a:solidFill>
                <a:schemeClr val="tx1"/>
              </a:solidFill>
              <a:effectLst/>
              <a:latin typeface="+mj-lt"/>
              <a:ea typeface="Times New Roman" panose="02020603050405020304" pitchFamily="18" charset="0"/>
            </a:endParaRPr>
          </a:p>
          <a:p>
            <a:pPr marL="0" marR="0" algn="just" eaLnBrk="0" fontAlgn="base" hangingPunct="0">
              <a:lnSpc>
                <a:spcPct val="120000"/>
              </a:lnSpc>
              <a:spcBef>
                <a:spcPts val="0"/>
              </a:spcBef>
              <a:spcAft>
                <a:spcPts val="0"/>
              </a:spcAft>
            </a:pPr>
            <a:r>
              <a:rPr lang="en-US" sz="2100" dirty="0" err="1">
                <a:solidFill>
                  <a:schemeClr val="tx1"/>
                </a:solidFill>
                <a:effectLst/>
                <a:latin typeface="+mj-lt"/>
                <a:ea typeface="+mn-ea"/>
              </a:rPr>
              <a:t>Mục</a:t>
            </a:r>
            <a:r>
              <a:rPr lang="en-US" sz="2100" dirty="0">
                <a:solidFill>
                  <a:schemeClr val="tx1"/>
                </a:solidFill>
                <a:effectLst/>
                <a:latin typeface="+mj-lt"/>
                <a:ea typeface="+mn-ea"/>
              </a:rPr>
              <a:t> </a:t>
            </a:r>
            <a:r>
              <a:rPr lang="en-US" sz="2100" dirty="0" err="1">
                <a:solidFill>
                  <a:schemeClr val="tx1"/>
                </a:solidFill>
                <a:effectLst/>
                <a:latin typeface="+mj-lt"/>
                <a:ea typeface="+mn-ea"/>
              </a:rPr>
              <a:t>đích</a:t>
            </a:r>
            <a:r>
              <a:rPr lang="en-US" sz="2100" dirty="0">
                <a:solidFill>
                  <a:schemeClr val="tx1"/>
                </a:solidFill>
                <a:effectLst/>
                <a:latin typeface="+mj-lt"/>
                <a:ea typeface="+mn-ea"/>
              </a:rPr>
              <a:t> </a:t>
            </a:r>
            <a:r>
              <a:rPr lang="en-US" sz="2100" dirty="0" err="1">
                <a:solidFill>
                  <a:schemeClr val="tx1"/>
                </a:solidFill>
                <a:effectLst/>
                <a:latin typeface="+mj-lt"/>
                <a:ea typeface="+mn-ea"/>
              </a:rPr>
              <a:t>của</a:t>
            </a:r>
            <a:r>
              <a:rPr lang="en-US" sz="2100" dirty="0">
                <a:solidFill>
                  <a:schemeClr val="tx1"/>
                </a:solidFill>
                <a:effectLst/>
                <a:latin typeface="+mj-lt"/>
                <a:ea typeface="+mn-ea"/>
              </a:rPr>
              <a:t> </a:t>
            </a:r>
            <a:r>
              <a:rPr lang="en-US" sz="2100" dirty="0" err="1">
                <a:solidFill>
                  <a:schemeClr val="tx1"/>
                </a:solidFill>
                <a:effectLst/>
                <a:latin typeface="+mj-lt"/>
                <a:ea typeface="+mn-ea"/>
              </a:rPr>
              <a:t>pha</a:t>
            </a:r>
            <a:r>
              <a:rPr lang="en-US" sz="2100" dirty="0">
                <a:solidFill>
                  <a:schemeClr val="tx1"/>
                </a:solidFill>
                <a:effectLst/>
                <a:latin typeface="+mj-lt"/>
                <a:ea typeface="+mn-ea"/>
              </a:rPr>
              <a:t> </a:t>
            </a:r>
            <a:r>
              <a:rPr lang="en-US" sz="2100" dirty="0" err="1">
                <a:solidFill>
                  <a:schemeClr val="tx1"/>
                </a:solidFill>
                <a:effectLst/>
                <a:latin typeface="+mj-lt"/>
                <a:ea typeface="+mn-ea"/>
              </a:rPr>
              <a:t>này</a:t>
            </a:r>
            <a:r>
              <a:rPr lang="en-US" sz="2100" dirty="0">
                <a:solidFill>
                  <a:schemeClr val="tx1"/>
                </a:solidFill>
                <a:effectLst/>
                <a:latin typeface="+mj-lt"/>
                <a:ea typeface="+mn-ea"/>
              </a:rPr>
              <a:t> </a:t>
            </a:r>
            <a:r>
              <a:rPr lang="en-US" sz="2100" dirty="0" err="1">
                <a:solidFill>
                  <a:schemeClr val="tx1"/>
                </a:solidFill>
                <a:effectLst/>
                <a:latin typeface="+mj-lt"/>
                <a:ea typeface="+mn-ea"/>
              </a:rPr>
              <a:t>là</a:t>
            </a:r>
            <a:r>
              <a:rPr lang="en-US" sz="2100" dirty="0">
                <a:solidFill>
                  <a:schemeClr val="tx1"/>
                </a:solidFill>
                <a:effectLst/>
                <a:latin typeface="+mj-lt"/>
                <a:ea typeface="+mn-ea"/>
              </a:rPr>
              <a:t> </a:t>
            </a:r>
            <a:r>
              <a:rPr lang="en-US" sz="2100" dirty="0" err="1">
                <a:solidFill>
                  <a:schemeClr val="tx1"/>
                </a:solidFill>
                <a:effectLst/>
                <a:latin typeface="+mj-lt"/>
                <a:ea typeface="+mn-ea"/>
              </a:rPr>
              <a:t>xác</a:t>
            </a:r>
            <a:r>
              <a:rPr lang="en-US" sz="2100" dirty="0">
                <a:solidFill>
                  <a:schemeClr val="tx1"/>
                </a:solidFill>
                <a:effectLst/>
                <a:latin typeface="+mj-lt"/>
                <a:ea typeface="+mn-ea"/>
              </a:rPr>
              <a:t> </a:t>
            </a:r>
            <a:r>
              <a:rPr lang="en-US" sz="2100" dirty="0" err="1">
                <a:solidFill>
                  <a:schemeClr val="tx1"/>
                </a:solidFill>
                <a:effectLst/>
                <a:latin typeface="+mj-lt"/>
                <a:ea typeface="+mn-ea"/>
              </a:rPr>
              <a:t>định</a:t>
            </a:r>
            <a:r>
              <a:rPr lang="en-US" sz="2100" dirty="0">
                <a:solidFill>
                  <a:schemeClr val="tx1"/>
                </a:solidFill>
                <a:effectLst/>
                <a:latin typeface="+mj-lt"/>
                <a:ea typeface="+mn-ea"/>
              </a:rPr>
              <a:t> </a:t>
            </a:r>
            <a:r>
              <a:rPr lang="en-US" sz="2100" dirty="0" err="1">
                <a:solidFill>
                  <a:schemeClr val="tx1"/>
                </a:solidFill>
                <a:effectLst/>
                <a:latin typeface="+mj-lt"/>
                <a:ea typeface="+mn-ea"/>
              </a:rPr>
              <a:t>liệu</a:t>
            </a:r>
            <a:r>
              <a:rPr lang="en-US" sz="2100" dirty="0">
                <a:solidFill>
                  <a:schemeClr val="tx1"/>
                </a:solidFill>
                <a:effectLst/>
                <a:latin typeface="+mj-lt"/>
                <a:ea typeface="+mn-ea"/>
              </a:rPr>
              <a:t> </a:t>
            </a:r>
            <a:r>
              <a:rPr lang="en-US" sz="2100" dirty="0" err="1">
                <a:solidFill>
                  <a:schemeClr val="tx1"/>
                </a:solidFill>
                <a:effectLst/>
                <a:latin typeface="+mj-lt"/>
                <a:ea typeface="+mn-ea"/>
              </a:rPr>
              <a:t>sản</a:t>
            </a:r>
            <a:r>
              <a:rPr lang="en-US" sz="2100" dirty="0">
                <a:solidFill>
                  <a:schemeClr val="tx1"/>
                </a:solidFill>
                <a:effectLst/>
                <a:latin typeface="+mj-lt"/>
                <a:ea typeface="+mn-ea"/>
              </a:rPr>
              <a:t> </a:t>
            </a:r>
            <a:r>
              <a:rPr lang="en-US" sz="2100" dirty="0" err="1">
                <a:solidFill>
                  <a:schemeClr val="tx1"/>
                </a:solidFill>
                <a:effectLst/>
                <a:latin typeface="+mj-lt"/>
                <a:ea typeface="+mn-ea"/>
              </a:rPr>
              <a:t>phẩm</a:t>
            </a:r>
            <a:r>
              <a:rPr lang="en-US" sz="2100" dirty="0">
                <a:solidFill>
                  <a:schemeClr val="tx1"/>
                </a:solidFill>
                <a:effectLst/>
                <a:latin typeface="+mj-lt"/>
                <a:ea typeface="+mn-ea"/>
              </a:rPr>
              <a:t> </a:t>
            </a:r>
            <a:r>
              <a:rPr lang="en-US" sz="2100" dirty="0" err="1">
                <a:solidFill>
                  <a:schemeClr val="tx1"/>
                </a:solidFill>
                <a:effectLst/>
                <a:latin typeface="+mj-lt"/>
                <a:ea typeface="+mn-ea"/>
              </a:rPr>
              <a:t>phần</a:t>
            </a:r>
            <a:r>
              <a:rPr lang="en-US" sz="2100" dirty="0">
                <a:solidFill>
                  <a:schemeClr val="tx1"/>
                </a:solidFill>
                <a:effectLst/>
                <a:latin typeface="+mj-lt"/>
                <a:ea typeface="+mn-ea"/>
              </a:rPr>
              <a:t> </a:t>
            </a:r>
            <a:r>
              <a:rPr lang="en-US" sz="2100" dirty="0" err="1">
                <a:solidFill>
                  <a:schemeClr val="tx1"/>
                </a:solidFill>
                <a:effectLst/>
                <a:latin typeface="+mj-lt"/>
                <a:ea typeface="+mn-ea"/>
              </a:rPr>
              <a:t>mềm</a:t>
            </a:r>
            <a:r>
              <a:rPr lang="en-US" sz="2100" dirty="0">
                <a:solidFill>
                  <a:schemeClr val="tx1"/>
                </a:solidFill>
                <a:effectLst/>
                <a:latin typeface="+mj-lt"/>
                <a:ea typeface="+mn-ea"/>
              </a:rPr>
              <a:t> </a:t>
            </a:r>
            <a:r>
              <a:rPr lang="en-US" sz="2100" dirty="0" err="1">
                <a:solidFill>
                  <a:schemeClr val="tx1"/>
                </a:solidFill>
                <a:effectLst/>
                <a:latin typeface="+mj-lt"/>
                <a:ea typeface="+mn-ea"/>
              </a:rPr>
              <a:t>đã</a:t>
            </a:r>
            <a:r>
              <a:rPr lang="en-US" sz="2100" dirty="0">
                <a:solidFill>
                  <a:schemeClr val="tx1"/>
                </a:solidFill>
                <a:effectLst/>
                <a:latin typeface="+mj-lt"/>
                <a:ea typeface="+mn-ea"/>
              </a:rPr>
              <a:t> </a:t>
            </a:r>
            <a:r>
              <a:rPr lang="en-US" sz="2100" dirty="0" err="1">
                <a:solidFill>
                  <a:schemeClr val="tx1"/>
                </a:solidFill>
                <a:effectLst/>
                <a:latin typeface="+mj-lt"/>
                <a:ea typeface="+mn-ea"/>
              </a:rPr>
              <a:t>đề</a:t>
            </a:r>
            <a:r>
              <a:rPr lang="en-US" sz="2100" dirty="0">
                <a:solidFill>
                  <a:schemeClr val="tx1"/>
                </a:solidFill>
                <a:effectLst/>
                <a:latin typeface="+mj-lt"/>
                <a:ea typeface="+mn-ea"/>
              </a:rPr>
              <a:t> </a:t>
            </a:r>
            <a:r>
              <a:rPr lang="en-US" sz="2100" dirty="0" err="1">
                <a:solidFill>
                  <a:schemeClr val="tx1"/>
                </a:solidFill>
                <a:effectLst/>
                <a:latin typeface="+mj-lt"/>
                <a:ea typeface="+mn-ea"/>
              </a:rPr>
              <a:t>xuất</a:t>
            </a:r>
            <a:r>
              <a:rPr lang="en-US" sz="2100" dirty="0">
                <a:solidFill>
                  <a:schemeClr val="tx1"/>
                </a:solidFill>
                <a:effectLst/>
                <a:latin typeface="+mj-lt"/>
                <a:ea typeface="+mn-ea"/>
              </a:rPr>
              <a:t> </a:t>
            </a:r>
            <a:r>
              <a:rPr lang="en-US" sz="2100" dirty="0" err="1">
                <a:solidFill>
                  <a:schemeClr val="tx1"/>
                </a:solidFill>
                <a:effectLst/>
                <a:latin typeface="+mj-lt"/>
                <a:ea typeface="+mn-ea"/>
              </a:rPr>
              <a:t>có</a:t>
            </a:r>
            <a:r>
              <a:rPr lang="en-US" sz="2100" dirty="0">
                <a:solidFill>
                  <a:schemeClr val="tx1"/>
                </a:solidFill>
                <a:effectLst/>
                <a:latin typeface="+mj-lt"/>
                <a:ea typeface="+mn-ea"/>
              </a:rPr>
              <a:t> </a:t>
            </a:r>
            <a:r>
              <a:rPr lang="en-US" sz="2100" dirty="0" err="1">
                <a:solidFill>
                  <a:schemeClr val="tx1"/>
                </a:solidFill>
                <a:effectLst/>
                <a:latin typeface="+mj-lt"/>
                <a:ea typeface="+mn-ea"/>
              </a:rPr>
              <a:t>thể</a:t>
            </a:r>
            <a:r>
              <a:rPr lang="en-US" sz="2100" dirty="0">
                <a:solidFill>
                  <a:schemeClr val="tx1"/>
                </a:solidFill>
                <a:effectLst/>
                <a:latin typeface="+mj-lt"/>
                <a:ea typeface="+mn-ea"/>
              </a:rPr>
              <a:t> </a:t>
            </a:r>
            <a:r>
              <a:rPr lang="en-US" sz="2100" dirty="0" err="1">
                <a:solidFill>
                  <a:schemeClr val="tx1"/>
                </a:solidFill>
                <a:effectLst/>
                <a:latin typeface="+mj-lt"/>
                <a:ea typeface="+mn-ea"/>
              </a:rPr>
              <a:t>làm</a:t>
            </a:r>
            <a:r>
              <a:rPr lang="en-US" sz="2100" dirty="0">
                <a:solidFill>
                  <a:schemeClr val="tx1"/>
                </a:solidFill>
                <a:effectLst/>
                <a:latin typeface="+mj-lt"/>
                <a:ea typeface="+mn-ea"/>
              </a:rPr>
              <a:t> </a:t>
            </a:r>
            <a:r>
              <a:rPr lang="en-US" sz="2100" dirty="0" err="1">
                <a:solidFill>
                  <a:schemeClr val="tx1"/>
                </a:solidFill>
                <a:effectLst/>
                <a:latin typeface="+mj-lt"/>
                <a:ea typeface="+mn-ea"/>
              </a:rPr>
              <a:t>được</a:t>
            </a:r>
            <a:r>
              <a:rPr lang="en-US" sz="2100" dirty="0">
                <a:solidFill>
                  <a:schemeClr val="tx1"/>
                </a:solidFill>
                <a:effectLst/>
                <a:latin typeface="+mj-lt"/>
                <a:ea typeface="+mn-ea"/>
              </a:rPr>
              <a:t> </a:t>
            </a:r>
            <a:r>
              <a:rPr lang="en-US" sz="2100" dirty="0" err="1">
                <a:solidFill>
                  <a:schemeClr val="tx1"/>
                </a:solidFill>
                <a:effectLst/>
                <a:latin typeface="+mj-lt"/>
                <a:ea typeface="+mn-ea"/>
              </a:rPr>
              <a:t>về</a:t>
            </a:r>
            <a:r>
              <a:rPr lang="en-US" sz="2100" dirty="0">
                <a:solidFill>
                  <a:schemeClr val="tx1"/>
                </a:solidFill>
                <a:effectLst/>
                <a:latin typeface="+mj-lt"/>
                <a:ea typeface="+mn-ea"/>
              </a:rPr>
              <a:t> </a:t>
            </a:r>
            <a:r>
              <a:rPr lang="en-US" sz="2100" dirty="0" err="1">
                <a:solidFill>
                  <a:schemeClr val="tx1"/>
                </a:solidFill>
                <a:effectLst/>
                <a:latin typeface="+mj-lt"/>
                <a:ea typeface="+mn-ea"/>
              </a:rPr>
              <a:t>mặt</a:t>
            </a:r>
            <a:r>
              <a:rPr lang="en-US" sz="2100" dirty="0">
                <a:solidFill>
                  <a:schemeClr val="tx1"/>
                </a:solidFill>
                <a:effectLst/>
                <a:latin typeface="+mj-lt"/>
                <a:ea typeface="+mn-ea"/>
              </a:rPr>
              <a:t> </a:t>
            </a:r>
            <a:r>
              <a:rPr lang="en-US" sz="2100" dirty="0" err="1">
                <a:solidFill>
                  <a:schemeClr val="tx1"/>
                </a:solidFill>
                <a:effectLst/>
                <a:latin typeface="+mj-lt"/>
                <a:ea typeface="+mn-ea"/>
              </a:rPr>
              <a:t>tài</a:t>
            </a:r>
            <a:r>
              <a:rPr lang="en-US" sz="2100" dirty="0">
                <a:solidFill>
                  <a:schemeClr val="tx1"/>
                </a:solidFill>
                <a:effectLst/>
                <a:latin typeface="+mj-lt"/>
                <a:ea typeface="+mn-ea"/>
              </a:rPr>
              <a:t> </a:t>
            </a:r>
            <a:r>
              <a:rPr lang="en-US" sz="2100" dirty="0" err="1">
                <a:solidFill>
                  <a:schemeClr val="tx1"/>
                </a:solidFill>
                <a:effectLst/>
                <a:latin typeface="+mj-lt"/>
                <a:ea typeface="+mn-ea"/>
              </a:rPr>
              <a:t>chính</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Hiểu</a:t>
            </a:r>
            <a:r>
              <a:rPr lang="en-US" sz="2100" dirty="0">
                <a:solidFill>
                  <a:schemeClr val="tx1"/>
                </a:solidFill>
                <a:effectLst/>
                <a:latin typeface="+mj-lt"/>
                <a:ea typeface="+mn-ea"/>
              </a:rPr>
              <a:t> </a:t>
            </a:r>
            <a:r>
              <a:rPr lang="en-US" sz="2100" dirty="0" err="1">
                <a:solidFill>
                  <a:schemeClr val="tx1"/>
                </a:solidFill>
                <a:effectLst/>
                <a:latin typeface="+mj-lt"/>
                <a:ea typeface="+mn-ea"/>
              </a:rPr>
              <a:t>được</a:t>
            </a:r>
            <a:r>
              <a:rPr lang="en-US" sz="2100" dirty="0">
                <a:solidFill>
                  <a:schemeClr val="tx1"/>
                </a:solidFill>
                <a:effectLst/>
                <a:latin typeface="+mj-lt"/>
                <a:ea typeface="+mn-ea"/>
              </a:rPr>
              <a:t> </a:t>
            </a:r>
            <a:r>
              <a:rPr lang="en-US" sz="2100" dirty="0" err="1">
                <a:solidFill>
                  <a:schemeClr val="tx1"/>
                </a:solidFill>
                <a:effectLst/>
                <a:latin typeface="+mj-lt"/>
                <a:ea typeface="+mn-ea"/>
              </a:rPr>
              <a:t>lĩnh</a:t>
            </a:r>
            <a:r>
              <a:rPr lang="en-US" sz="2100" dirty="0">
                <a:solidFill>
                  <a:schemeClr val="tx1"/>
                </a:solidFill>
                <a:effectLst/>
                <a:latin typeface="+mj-lt"/>
                <a:ea typeface="+mn-ea"/>
              </a:rPr>
              <a:t> </a:t>
            </a:r>
            <a:r>
              <a:rPr lang="en-US" sz="2100" dirty="0" err="1">
                <a:solidFill>
                  <a:schemeClr val="tx1"/>
                </a:solidFill>
                <a:effectLst/>
                <a:latin typeface="+mj-lt"/>
                <a:ea typeface="+mn-ea"/>
              </a:rPr>
              <a:t>vực</a:t>
            </a:r>
            <a:r>
              <a:rPr lang="en-US" sz="2100" dirty="0">
                <a:solidFill>
                  <a:schemeClr val="tx1"/>
                </a:solidFill>
                <a:effectLst/>
                <a:latin typeface="+mj-lt"/>
                <a:ea typeface="+mn-ea"/>
              </a:rPr>
              <a:t> </a:t>
            </a:r>
            <a:r>
              <a:rPr lang="en-US" sz="2100" dirty="0" err="1">
                <a:solidFill>
                  <a:schemeClr val="tx1"/>
                </a:solidFill>
                <a:effectLst/>
                <a:latin typeface="+mj-lt"/>
                <a:ea typeface="+mn-ea"/>
              </a:rPr>
              <a:t>xây</a:t>
            </a:r>
            <a:r>
              <a:rPr lang="en-US" sz="2100" dirty="0">
                <a:solidFill>
                  <a:schemeClr val="tx1"/>
                </a:solidFill>
                <a:effectLst/>
                <a:latin typeface="+mj-lt"/>
                <a:ea typeface="+mn-ea"/>
              </a:rPr>
              <a:t> </a:t>
            </a:r>
            <a:r>
              <a:rPr lang="en-US" sz="2100" dirty="0" err="1">
                <a:solidFill>
                  <a:schemeClr val="tx1"/>
                </a:solidFill>
                <a:effectLst/>
                <a:latin typeface="+mj-lt"/>
                <a:ea typeface="+mn-ea"/>
              </a:rPr>
              <a:t>dựng</a:t>
            </a:r>
            <a:r>
              <a:rPr lang="en-US" sz="2100" dirty="0">
                <a:solidFill>
                  <a:schemeClr val="tx1"/>
                </a:solidFill>
                <a:effectLst/>
                <a:latin typeface="+mj-lt"/>
                <a:ea typeface="+mn-ea"/>
              </a:rPr>
              <a:t> </a:t>
            </a:r>
            <a:r>
              <a:rPr lang="en-US" sz="2100" dirty="0" err="1">
                <a:solidFill>
                  <a:schemeClr val="tx1"/>
                </a:solidFill>
                <a:effectLst/>
                <a:latin typeface="+mj-lt"/>
                <a:ea typeface="+mn-ea"/>
              </a:rPr>
              <a:t>phần</a:t>
            </a:r>
            <a:r>
              <a:rPr lang="en-US" sz="2100" dirty="0">
                <a:solidFill>
                  <a:schemeClr val="tx1"/>
                </a:solidFill>
                <a:effectLst/>
                <a:latin typeface="+mj-lt"/>
                <a:ea typeface="+mn-ea"/>
              </a:rPr>
              <a:t> </a:t>
            </a:r>
            <a:r>
              <a:rPr lang="en-US" sz="2100" dirty="0" err="1">
                <a:solidFill>
                  <a:schemeClr val="tx1"/>
                </a:solidFill>
                <a:effectLst/>
                <a:latin typeface="+mj-lt"/>
                <a:ea typeface="+mn-ea"/>
              </a:rPr>
              <a:t>mềm</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Xây</a:t>
            </a:r>
            <a:r>
              <a:rPr lang="en-US" sz="2100" dirty="0">
                <a:solidFill>
                  <a:schemeClr val="tx1"/>
                </a:solidFill>
                <a:effectLst/>
                <a:latin typeface="+mj-lt"/>
                <a:ea typeface="+mn-ea"/>
              </a:rPr>
              <a:t> </a:t>
            </a:r>
            <a:r>
              <a:rPr lang="en-US" sz="2100" dirty="0" err="1">
                <a:solidFill>
                  <a:schemeClr val="tx1"/>
                </a:solidFill>
                <a:effectLst/>
                <a:latin typeface="+mj-lt"/>
                <a:ea typeface="+mn-ea"/>
              </a:rPr>
              <a:t>dựng</a:t>
            </a:r>
            <a:r>
              <a:rPr lang="en-US" sz="2100" dirty="0">
                <a:solidFill>
                  <a:schemeClr val="tx1"/>
                </a:solidFill>
                <a:effectLst/>
                <a:latin typeface="+mj-lt"/>
                <a:ea typeface="+mn-ea"/>
              </a:rPr>
              <a:t> </a:t>
            </a:r>
            <a:r>
              <a:rPr lang="en-US" sz="2100" dirty="0" err="1">
                <a:solidFill>
                  <a:schemeClr val="tx1"/>
                </a:solidFill>
                <a:effectLst/>
                <a:latin typeface="+mj-lt"/>
                <a:ea typeface="+mn-ea"/>
              </a:rPr>
              <a:t>mô</a:t>
            </a:r>
            <a:r>
              <a:rPr lang="en-US" sz="2100" dirty="0">
                <a:solidFill>
                  <a:schemeClr val="tx1"/>
                </a:solidFill>
                <a:effectLst/>
                <a:latin typeface="+mj-lt"/>
                <a:ea typeface="+mn-ea"/>
              </a:rPr>
              <a:t> </a:t>
            </a:r>
            <a:r>
              <a:rPr lang="en-US" sz="2100" dirty="0" err="1">
                <a:solidFill>
                  <a:schemeClr val="tx1"/>
                </a:solidFill>
                <a:effectLst/>
                <a:latin typeface="+mj-lt"/>
                <a:ea typeface="+mn-ea"/>
              </a:rPr>
              <a:t>hình</a:t>
            </a:r>
            <a:r>
              <a:rPr lang="en-US" sz="2100" dirty="0">
                <a:solidFill>
                  <a:schemeClr val="tx1"/>
                </a:solidFill>
                <a:effectLst/>
                <a:latin typeface="+mj-lt"/>
                <a:ea typeface="+mn-ea"/>
              </a:rPr>
              <a:t> </a:t>
            </a:r>
            <a:r>
              <a:rPr lang="en-US" sz="2100" dirty="0" err="1">
                <a:solidFill>
                  <a:schemeClr val="tx1"/>
                </a:solidFill>
                <a:effectLst/>
                <a:latin typeface="+mj-lt"/>
                <a:ea typeface="+mn-ea"/>
              </a:rPr>
              <a:t>nghiệp</a:t>
            </a:r>
            <a:r>
              <a:rPr lang="en-US" sz="2100" dirty="0">
                <a:solidFill>
                  <a:schemeClr val="tx1"/>
                </a:solidFill>
                <a:effectLst/>
                <a:latin typeface="+mj-lt"/>
                <a:ea typeface="+mn-ea"/>
              </a:rPr>
              <a:t> </a:t>
            </a:r>
            <a:r>
              <a:rPr lang="en-US" sz="2100" dirty="0" err="1">
                <a:solidFill>
                  <a:schemeClr val="tx1"/>
                </a:solidFill>
                <a:effectLst/>
                <a:latin typeface="+mj-lt"/>
                <a:ea typeface="+mn-ea"/>
              </a:rPr>
              <a:t>vụ</a:t>
            </a:r>
            <a:r>
              <a:rPr lang="en-US" sz="2100" dirty="0">
                <a:solidFill>
                  <a:schemeClr val="tx1"/>
                </a:solidFill>
                <a:effectLst/>
                <a:latin typeface="+mj-lt"/>
                <a:ea typeface="+mn-ea"/>
              </a:rPr>
              <a:t> </a:t>
            </a:r>
            <a:endParaRPr lang="en-US" sz="2100" dirty="0">
              <a:solidFill>
                <a:schemeClr val="tx1"/>
              </a:solidFill>
              <a:effectLst/>
              <a:latin typeface="+mj-lt"/>
              <a:ea typeface="Times New Roman" panose="02020603050405020304" pitchFamily="18" charset="0"/>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Phân</a:t>
            </a:r>
            <a:r>
              <a:rPr lang="en-US" sz="2100" dirty="0">
                <a:solidFill>
                  <a:schemeClr val="tx1"/>
                </a:solidFill>
                <a:effectLst/>
                <a:latin typeface="+mj-lt"/>
                <a:ea typeface="+mn-ea"/>
              </a:rPr>
              <a:t> </a:t>
            </a:r>
            <a:r>
              <a:rPr lang="en-US" sz="2100" dirty="0" err="1">
                <a:solidFill>
                  <a:schemeClr val="tx1"/>
                </a:solidFill>
                <a:effectLst/>
                <a:latin typeface="+mj-lt"/>
                <a:ea typeface="+mn-ea"/>
              </a:rPr>
              <a:t>định</a:t>
            </a:r>
            <a:r>
              <a:rPr lang="en-US" sz="2100" dirty="0">
                <a:solidFill>
                  <a:schemeClr val="tx1"/>
                </a:solidFill>
                <a:effectLst/>
                <a:latin typeface="+mj-lt"/>
                <a:ea typeface="+mn-ea"/>
              </a:rPr>
              <a:t> </a:t>
            </a:r>
            <a:r>
              <a:rPr lang="en-US" sz="2100" dirty="0" err="1">
                <a:solidFill>
                  <a:schemeClr val="tx1"/>
                </a:solidFill>
                <a:effectLst/>
                <a:latin typeface="+mj-lt"/>
                <a:ea typeface="+mn-ea"/>
              </a:rPr>
              <a:t>phạm</a:t>
            </a:r>
            <a:r>
              <a:rPr lang="en-US" sz="2100" dirty="0">
                <a:solidFill>
                  <a:schemeClr val="tx1"/>
                </a:solidFill>
                <a:effectLst/>
                <a:latin typeface="+mj-lt"/>
                <a:ea typeface="+mn-ea"/>
              </a:rPr>
              <a:t> vi </a:t>
            </a:r>
            <a:r>
              <a:rPr lang="en-US" sz="2100" dirty="0" err="1">
                <a:solidFill>
                  <a:schemeClr val="tx1"/>
                </a:solidFill>
                <a:effectLst/>
                <a:latin typeface="+mj-lt"/>
                <a:ea typeface="+mn-ea"/>
              </a:rPr>
              <a:t>của</a:t>
            </a:r>
            <a:r>
              <a:rPr lang="en-US" sz="2100" dirty="0">
                <a:solidFill>
                  <a:schemeClr val="tx1"/>
                </a:solidFill>
                <a:effectLst/>
                <a:latin typeface="+mj-lt"/>
                <a:ea typeface="+mn-ea"/>
              </a:rPr>
              <a:t> </a:t>
            </a:r>
            <a:r>
              <a:rPr lang="en-US" sz="2100" dirty="0" err="1">
                <a:solidFill>
                  <a:schemeClr val="tx1"/>
                </a:solidFill>
                <a:effectLst/>
                <a:latin typeface="+mj-lt"/>
                <a:ea typeface="+mn-ea"/>
              </a:rPr>
              <a:t>dự</a:t>
            </a:r>
            <a:r>
              <a:rPr lang="en-US" sz="2100" dirty="0">
                <a:solidFill>
                  <a:schemeClr val="tx1"/>
                </a:solidFill>
                <a:effectLst/>
                <a:latin typeface="+mj-lt"/>
                <a:ea typeface="+mn-ea"/>
              </a:rPr>
              <a:t> </a:t>
            </a:r>
            <a:r>
              <a:rPr lang="en-US" sz="2100" dirty="0" err="1">
                <a:solidFill>
                  <a:schemeClr val="tx1"/>
                </a:solidFill>
                <a:effectLst/>
                <a:latin typeface="+mj-lt"/>
                <a:ea typeface="+mn-ea"/>
              </a:rPr>
              <a:t>án</a:t>
            </a:r>
            <a:r>
              <a:rPr lang="en-US" sz="2100" dirty="0">
                <a:solidFill>
                  <a:schemeClr val="tx1"/>
                </a:solidFill>
                <a:effectLst/>
                <a:latin typeface="+mj-lt"/>
                <a:ea typeface="+mn-ea"/>
              </a:rPr>
              <a:t> </a:t>
            </a:r>
            <a:r>
              <a:rPr lang="en-US" sz="2100" dirty="0" err="1">
                <a:solidFill>
                  <a:schemeClr val="tx1"/>
                </a:solidFill>
                <a:effectLst/>
                <a:latin typeface="+mj-lt"/>
                <a:ea typeface="+mn-ea"/>
              </a:rPr>
              <a:t>đã</a:t>
            </a:r>
            <a:r>
              <a:rPr lang="en-US" sz="2100" dirty="0">
                <a:solidFill>
                  <a:schemeClr val="tx1"/>
                </a:solidFill>
                <a:effectLst/>
                <a:latin typeface="+mj-lt"/>
                <a:ea typeface="+mn-ea"/>
              </a:rPr>
              <a:t> </a:t>
            </a:r>
            <a:r>
              <a:rPr lang="en-US" sz="2100" dirty="0" err="1">
                <a:solidFill>
                  <a:schemeClr val="tx1"/>
                </a:solidFill>
                <a:effectLst/>
                <a:latin typeface="+mj-lt"/>
                <a:ea typeface="+mn-ea"/>
              </a:rPr>
              <a:t>đề</a:t>
            </a:r>
            <a:r>
              <a:rPr lang="en-US" sz="2100" dirty="0">
                <a:solidFill>
                  <a:schemeClr val="tx1"/>
                </a:solidFill>
                <a:effectLst/>
                <a:latin typeface="+mj-lt"/>
                <a:ea typeface="+mn-ea"/>
              </a:rPr>
              <a:t> </a:t>
            </a:r>
            <a:r>
              <a:rPr lang="en-US" sz="2100" dirty="0" err="1">
                <a:solidFill>
                  <a:schemeClr val="tx1"/>
                </a:solidFill>
                <a:effectLst/>
                <a:latin typeface="+mj-lt"/>
                <a:ea typeface="+mn-ea"/>
              </a:rPr>
              <a:t>xuất</a:t>
            </a:r>
            <a:endParaRPr lang="en-US" sz="2100" dirty="0">
              <a:solidFill>
                <a:schemeClr val="tx1"/>
              </a:solidFill>
              <a:latin typeface="+mj-lt"/>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Times New Roman" panose="02020603050405020304" pitchFamily="18" charset="0"/>
                <a:cs typeface="Courier New" panose="02070309020205020404" pitchFamily="49" charset="0"/>
              </a:rPr>
              <a:t>Tập</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trung</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vào</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tập</a:t>
            </a:r>
            <a:r>
              <a:rPr lang="en-US" sz="2100" dirty="0">
                <a:solidFill>
                  <a:schemeClr val="tx1"/>
                </a:solidFill>
                <a:effectLst/>
                <a:latin typeface="+mj-lt"/>
                <a:ea typeface="Times New Roman" panose="02020603050405020304" pitchFamily="18" charset="0"/>
                <a:cs typeface="Courier New" panose="02070309020205020404" pitchFamily="49" charset="0"/>
              </a:rPr>
              <a:t> con </a:t>
            </a:r>
            <a:r>
              <a:rPr lang="en-US" sz="2100" dirty="0" err="1">
                <a:solidFill>
                  <a:schemeClr val="tx1"/>
                </a:solidFill>
                <a:effectLst/>
                <a:latin typeface="+mj-lt"/>
                <a:ea typeface="Times New Roman" panose="02020603050405020304" pitchFamily="18" charset="0"/>
                <a:cs typeface="Courier New" panose="02070309020205020404" pitchFamily="49" charset="0"/>
              </a:rPr>
              <a:t>của</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mô</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hình</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nghiệp</a:t>
            </a:r>
            <a:r>
              <a:rPr lang="en-US" sz="2100" dirty="0">
                <a:solidFill>
                  <a:schemeClr val="tx1"/>
                </a:solidFill>
                <a:effectLst/>
                <a:latin typeface="+mj-lt"/>
                <a:ea typeface="Times New Roman" panose="02020603050405020304" pitchFamily="18" charset="0"/>
                <a:cs typeface="Courier New" panose="02070309020205020404" pitchFamily="49" charset="0"/>
              </a:rPr>
              <a:t> </a:t>
            </a:r>
            <a:r>
              <a:rPr lang="en-US" sz="2100" dirty="0" err="1">
                <a:solidFill>
                  <a:schemeClr val="tx1"/>
                </a:solidFill>
                <a:effectLst/>
                <a:latin typeface="+mj-lt"/>
                <a:ea typeface="Times New Roman" panose="02020603050405020304" pitchFamily="18" charset="0"/>
                <a:cs typeface="Courier New" panose="02070309020205020404" pitchFamily="49" charset="0"/>
              </a:rPr>
              <a:t>vụ</a:t>
            </a:r>
            <a:endParaRPr lang="en-US" sz="2100" dirty="0">
              <a:solidFill>
                <a:schemeClr val="tx1"/>
              </a:solidFill>
              <a:effectLst/>
              <a:latin typeface="+mj-lt"/>
              <a:ea typeface="Times New Roman" panose="02020603050405020304" pitchFamily="18" charset="0"/>
              <a:cs typeface="Courier New" panose="02070309020205020404" pitchFamily="49" charset="0"/>
            </a:endParaRPr>
          </a:p>
          <a:p>
            <a:pPr marL="342900" marR="0" lvl="0" indent="-342900" algn="just" eaLnBrk="0" fontAlgn="base" hangingPunct="0">
              <a:lnSpc>
                <a:spcPct val="120000"/>
              </a:lnSpc>
              <a:spcBef>
                <a:spcPts val="0"/>
              </a:spcBef>
              <a:spcAft>
                <a:spcPts val="0"/>
              </a:spcAft>
              <a:buFont typeface="+mj-lt"/>
              <a:buAutoNum type="arabicPeriod"/>
              <a:tabLst>
                <a:tab pos="457200" algn="l"/>
              </a:tabLst>
            </a:pPr>
            <a:r>
              <a:rPr lang="en-US" sz="2100" dirty="0" err="1">
                <a:solidFill>
                  <a:schemeClr val="tx1"/>
                </a:solidFill>
                <a:effectLst/>
                <a:latin typeface="+mj-lt"/>
                <a:ea typeface="+mn-ea"/>
              </a:rPr>
              <a:t>Bắt</a:t>
            </a:r>
            <a:r>
              <a:rPr lang="en-US" sz="2100" dirty="0">
                <a:solidFill>
                  <a:schemeClr val="tx1"/>
                </a:solidFill>
                <a:effectLst/>
                <a:latin typeface="+mj-lt"/>
                <a:ea typeface="+mn-ea"/>
              </a:rPr>
              <a:t> </a:t>
            </a:r>
            <a:r>
              <a:rPr lang="en-US" sz="2100" dirty="0" err="1">
                <a:solidFill>
                  <a:schemeClr val="tx1"/>
                </a:solidFill>
                <a:effectLst/>
                <a:latin typeface="+mj-lt"/>
                <a:ea typeface="+mn-ea"/>
              </a:rPr>
              <a:t>đầu</a:t>
            </a:r>
            <a:r>
              <a:rPr lang="en-US" sz="2100" dirty="0">
                <a:solidFill>
                  <a:schemeClr val="tx1"/>
                </a:solidFill>
                <a:effectLst/>
                <a:latin typeface="+mj-lt"/>
                <a:ea typeface="+mn-ea"/>
              </a:rPr>
              <a:t> </a:t>
            </a:r>
            <a:r>
              <a:rPr lang="en-US" sz="2100" dirty="0" err="1">
                <a:solidFill>
                  <a:schemeClr val="tx1"/>
                </a:solidFill>
                <a:effectLst/>
                <a:latin typeface="+mj-lt"/>
                <a:ea typeface="+mn-ea"/>
              </a:rPr>
              <a:t>thực</a:t>
            </a:r>
            <a:r>
              <a:rPr lang="en-US" sz="2100" dirty="0">
                <a:solidFill>
                  <a:schemeClr val="tx1"/>
                </a:solidFill>
                <a:effectLst/>
                <a:latin typeface="+mj-lt"/>
                <a:ea typeface="+mn-ea"/>
              </a:rPr>
              <a:t> </a:t>
            </a:r>
            <a:r>
              <a:rPr lang="en-US" sz="2100" dirty="0" err="1">
                <a:solidFill>
                  <a:schemeClr val="tx1"/>
                </a:solidFill>
                <a:effectLst/>
                <a:latin typeface="+mj-lt"/>
                <a:ea typeface="+mn-ea"/>
              </a:rPr>
              <a:t>hiện</a:t>
            </a:r>
            <a:r>
              <a:rPr lang="en-US" sz="2100" dirty="0">
                <a:solidFill>
                  <a:schemeClr val="tx1"/>
                </a:solidFill>
                <a:effectLst/>
                <a:latin typeface="+mj-lt"/>
                <a:ea typeface="+mn-ea"/>
              </a:rPr>
              <a:t> </a:t>
            </a:r>
            <a:r>
              <a:rPr lang="en-US" sz="2100" dirty="0" err="1">
                <a:solidFill>
                  <a:schemeClr val="tx1"/>
                </a:solidFill>
                <a:effectLst/>
                <a:latin typeface="+mj-lt"/>
                <a:ea typeface="+mn-ea"/>
              </a:rPr>
              <a:t>những</a:t>
            </a:r>
            <a:r>
              <a:rPr lang="en-US" sz="2100" dirty="0">
                <a:solidFill>
                  <a:schemeClr val="tx1"/>
                </a:solidFill>
                <a:effectLst/>
                <a:latin typeface="+mj-lt"/>
                <a:ea typeface="+mn-ea"/>
              </a:rPr>
              <a:t> </a:t>
            </a:r>
            <a:r>
              <a:rPr lang="en-US" sz="2100" dirty="0" err="1">
                <a:solidFill>
                  <a:schemeClr val="tx1"/>
                </a:solidFill>
                <a:effectLst/>
                <a:latin typeface="+mj-lt"/>
                <a:ea typeface="+mn-ea"/>
              </a:rPr>
              <a:t>trường</a:t>
            </a:r>
            <a:r>
              <a:rPr lang="en-US" sz="2100" dirty="0">
                <a:solidFill>
                  <a:schemeClr val="tx1"/>
                </a:solidFill>
                <a:effectLst/>
                <a:latin typeface="+mj-lt"/>
                <a:ea typeface="+mn-ea"/>
              </a:rPr>
              <a:t> </a:t>
            </a:r>
            <a:r>
              <a:rPr lang="en-US" sz="2100" dirty="0" err="1">
                <a:solidFill>
                  <a:schemeClr val="tx1"/>
                </a:solidFill>
                <a:effectLst/>
                <a:latin typeface="+mj-lt"/>
                <a:ea typeface="+mn-ea"/>
              </a:rPr>
              <a:t>hợp</a:t>
            </a:r>
            <a:r>
              <a:rPr lang="en-US" sz="2100" dirty="0">
                <a:solidFill>
                  <a:schemeClr val="tx1"/>
                </a:solidFill>
                <a:effectLst/>
                <a:latin typeface="+mj-lt"/>
                <a:ea typeface="+mn-ea"/>
              </a:rPr>
              <a:t> </a:t>
            </a:r>
            <a:r>
              <a:rPr lang="en-US" sz="2100" dirty="0" err="1">
                <a:solidFill>
                  <a:schemeClr val="tx1"/>
                </a:solidFill>
                <a:effectLst/>
                <a:latin typeface="+mj-lt"/>
                <a:ea typeface="+mn-ea"/>
              </a:rPr>
              <a:t>nghiệp</a:t>
            </a:r>
            <a:r>
              <a:rPr lang="en-US" sz="2100" dirty="0">
                <a:solidFill>
                  <a:schemeClr val="tx1"/>
                </a:solidFill>
                <a:effectLst/>
                <a:latin typeface="+mj-lt"/>
                <a:ea typeface="+mn-ea"/>
              </a:rPr>
              <a:t> </a:t>
            </a:r>
            <a:r>
              <a:rPr lang="en-US" sz="2100" dirty="0" err="1">
                <a:solidFill>
                  <a:schemeClr val="tx1"/>
                </a:solidFill>
                <a:effectLst/>
                <a:latin typeface="+mj-lt"/>
                <a:ea typeface="+mn-ea"/>
              </a:rPr>
              <a:t>vụ</a:t>
            </a:r>
            <a:r>
              <a:rPr lang="en-US" sz="2100" dirty="0">
                <a:solidFill>
                  <a:schemeClr val="tx1"/>
                </a:solidFill>
                <a:effectLst/>
                <a:latin typeface="+mj-lt"/>
                <a:ea typeface="+mn-ea"/>
              </a:rPr>
              <a:t> ban </a:t>
            </a:r>
            <a:r>
              <a:rPr lang="en-US" sz="2100" dirty="0" err="1">
                <a:solidFill>
                  <a:schemeClr val="tx1"/>
                </a:solidFill>
                <a:effectLst/>
                <a:latin typeface="+mj-lt"/>
                <a:ea typeface="+mn-ea"/>
              </a:rPr>
              <a:t>đầu</a:t>
            </a:r>
            <a:r>
              <a:rPr lang="en-US" sz="2100" dirty="0">
                <a:solidFill>
                  <a:schemeClr val="tx1"/>
                </a:solidFill>
                <a:effectLst/>
                <a:latin typeface="+mj-lt"/>
                <a:ea typeface="+mn-ea"/>
              </a:rPr>
              <a:t> </a:t>
            </a:r>
            <a:endParaRPr lang="vi-VN" sz="2100" dirty="0">
              <a:solidFill>
                <a:schemeClr val="tx1"/>
              </a:solidFill>
              <a:latin typeface="+mj-lt"/>
              <a:cs typeface="Arial"/>
            </a:endParaRPr>
          </a:p>
        </p:txBody>
      </p:sp>
    </p:spTree>
    <p:extLst>
      <p:ext uri="{BB962C8B-B14F-4D97-AF65-F5344CB8AC3E}">
        <p14:creationId xmlns:p14="http://schemas.microsoft.com/office/powerpoint/2010/main" val="1205217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648778" y="1285875"/>
            <a:ext cx="8845826"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Sản</a:t>
            </a:r>
            <a:r>
              <a:rPr lang="en-US" dirty="0">
                <a:solidFill>
                  <a:schemeClr val="tx1"/>
                </a:solidFill>
                <a:effectLst/>
                <a:latin typeface="+mj-lt"/>
                <a:ea typeface="+mn-ea"/>
              </a:rPr>
              <a:t> </a:t>
            </a:r>
            <a:r>
              <a:rPr lang="en-US" dirty="0" err="1">
                <a:solidFill>
                  <a:schemeClr val="tx1"/>
                </a:solidFill>
                <a:effectLst/>
                <a:latin typeface="+mj-lt"/>
                <a:ea typeface="+mn-ea"/>
              </a:rPr>
              <a:t>phẩm</a:t>
            </a:r>
            <a:r>
              <a:rPr lang="en-US" dirty="0">
                <a:solidFill>
                  <a:schemeClr val="tx1"/>
                </a:solidFill>
                <a:effectLst/>
                <a:latin typeface="+mj-lt"/>
                <a:ea typeface="+mn-ea"/>
              </a:rPr>
              <a:t> </a:t>
            </a:r>
            <a:r>
              <a:rPr lang="en-US" dirty="0" err="1">
                <a:solidFill>
                  <a:schemeClr val="tx1"/>
                </a:solidFill>
                <a:effectLst/>
                <a:latin typeface="+mj-lt"/>
                <a:ea typeface="+mn-ea"/>
              </a:rPr>
              <a:t>chuyển</a:t>
            </a:r>
            <a:r>
              <a:rPr lang="en-US" dirty="0">
                <a:solidFill>
                  <a:schemeClr val="tx1"/>
                </a:solidFill>
                <a:effectLst/>
                <a:latin typeface="+mj-lt"/>
                <a:ea typeface="+mn-ea"/>
              </a:rPr>
              <a:t> </a:t>
            </a:r>
            <a:r>
              <a:rPr lang="en-US" dirty="0" err="1">
                <a:solidFill>
                  <a:schemeClr val="tx1"/>
                </a:solidFill>
                <a:effectLst/>
                <a:latin typeface="+mj-lt"/>
                <a:ea typeface="+mn-ea"/>
              </a:rPr>
              <a:t>giao</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mô</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hình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lĩnh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vực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họat</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động</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mô</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hình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nghiệp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vụ</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tài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liệu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xác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định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yêu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cầu</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sơ</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bộ</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tài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liệu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phân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tích</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sơ</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bộ</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kiến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trúc</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Danh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sách</a:t>
            </a:r>
            <a:r>
              <a:rPr lang="en-US" sz="2000" dirty="0">
                <a:effectLst/>
                <a:latin typeface="+mj-lt"/>
                <a:ea typeface="Times New Roman" panose="02020603050405020304" pitchFamily="18" charset="0"/>
              </a:rPr>
              <a:t> ban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về</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các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rủi</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ro</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Đưa</a:t>
            </a:r>
            <a:r>
              <a:rPr lang="en-US" sz="2000" dirty="0">
                <a:effectLst/>
                <a:latin typeface="+mj-lt"/>
                <a:ea typeface="Times New Roman" panose="02020603050405020304" pitchFamily="18" charset="0"/>
              </a:rPr>
              <a:t> ra </a:t>
            </a:r>
            <a:r>
              <a:rPr lang="en-US" sz="2000" dirty="0" err="1">
                <a:effectLst/>
                <a:latin typeface="+mj-lt"/>
                <a:ea typeface="Times New Roman" panose="02020603050405020304" pitchFamily="18" charset="0"/>
              </a:rPr>
              <a:t>các</a:t>
            </a:r>
            <a:r>
              <a:rPr lang="en-US" sz="2000" dirty="0">
                <a:effectLst/>
                <a:latin typeface="+mj-lt"/>
                <a:ea typeface="Times New Roman" panose="02020603050405020304" pitchFamily="18" charset="0"/>
              </a:rPr>
              <a:t> use case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Lập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kế</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hoạch</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cho</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pha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khảo</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sát</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tỉ</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mỉ</a:t>
            </a:r>
            <a:r>
              <a:rPr lang="en-US" sz="2000" dirty="0">
                <a:effectLst/>
                <a:latin typeface="+mj-lt"/>
                <a:ea typeface="Times New Roman" panose="02020603050405020304" pitchFamily="18"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rPr>
              <a:t>Phiên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bản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đầu</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tiên</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của</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các</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trường</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hợp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nghiệp</a:t>
            </a:r>
            <a:r>
              <a:rPr lang="en-US" sz="2000" dirty="0">
                <a:effectLst/>
                <a:latin typeface="+mj-lt"/>
                <a:ea typeface="Times New Roman" panose="02020603050405020304" pitchFamily="18" charset="0"/>
              </a:rPr>
              <a:t> </a:t>
            </a:r>
            <a:r>
              <a:rPr lang="en-US" sz="2000" dirty="0" err="1">
                <a:effectLst/>
                <a:latin typeface="+mj-lt"/>
                <a:ea typeface="Times New Roman" panose="02020603050405020304" pitchFamily="18" charset="0"/>
              </a:rPr>
              <a:t>vụ</a:t>
            </a:r>
            <a:r>
              <a:rPr lang="en-US" sz="2000" dirty="0">
                <a:effectLst/>
                <a:latin typeface="+mj-lt"/>
                <a:ea typeface="Times New Roman" panose="02020603050405020304" pitchFamily="18" charset="0"/>
              </a:rPr>
              <a:t> </a:t>
            </a:r>
          </a:p>
        </p:txBody>
      </p:sp>
    </p:spTree>
    <p:extLst>
      <p:ext uri="{BB962C8B-B14F-4D97-AF65-F5344CB8AC3E}">
        <p14:creationId xmlns:p14="http://schemas.microsoft.com/office/powerpoint/2010/main" val="3619472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b="1" i="1" dirty="0" err="1">
                <a:effectLst/>
                <a:latin typeface="+mj-lt"/>
                <a:ea typeface="Calibri" panose="020F0502020204030204" pitchFamily="34" charset="0"/>
              </a:rPr>
              <a:t>Các</a:t>
            </a:r>
            <a:r>
              <a:rPr lang="en-US" sz="2800" b="1" i="1" dirty="0">
                <a:effectLst/>
                <a:latin typeface="+mj-lt"/>
                <a:ea typeface="Calibri" panose="020F0502020204030204" pitchFamily="34" charset="0"/>
              </a:rPr>
              <a:t> </a:t>
            </a:r>
            <a:r>
              <a:rPr lang="en-US" sz="2800" b="1" i="1" dirty="0" err="1">
                <a:effectLst/>
                <a:latin typeface="+mj-lt"/>
                <a:ea typeface="Calibri" panose="020F0502020204030204" pitchFamily="34" charset="0"/>
              </a:rPr>
              <a:t>khái</a:t>
            </a:r>
            <a:r>
              <a:rPr lang="en-US" sz="2800" b="1" i="1" dirty="0">
                <a:effectLst/>
                <a:latin typeface="+mj-lt"/>
                <a:ea typeface="Calibri" panose="020F0502020204030204" pitchFamily="34" charset="0"/>
              </a:rPr>
              <a:t> </a:t>
            </a:r>
            <a:r>
              <a:rPr lang="en-US" sz="2800" b="1" i="1" dirty="0" err="1">
                <a:effectLst/>
                <a:latin typeface="+mj-lt"/>
                <a:ea typeface="Calibri" panose="020F0502020204030204" pitchFamily="34" charset="0"/>
              </a:rPr>
              <a:t>niệm</a:t>
            </a:r>
            <a:r>
              <a:rPr lang="en-US" sz="2800" b="1" i="1" dirty="0">
                <a:effectLst/>
                <a:latin typeface="+mj-lt"/>
                <a:ea typeface="Calibri" panose="020F0502020204030204" pitchFamily="34" charset="0"/>
              </a:rPr>
              <a:t> </a:t>
            </a:r>
            <a:r>
              <a:rPr lang="en-US" sz="2800" b="1" i="1" dirty="0" err="1">
                <a:effectLst/>
                <a:latin typeface="+mj-lt"/>
                <a:ea typeface="Calibri" panose="020F0502020204030204" pitchFamily="34" charset="0"/>
              </a:rPr>
              <a:t>cơ</a:t>
            </a:r>
            <a:r>
              <a:rPr lang="en-US" sz="2800" b="1" i="1" dirty="0">
                <a:effectLst/>
                <a:latin typeface="+mj-lt"/>
                <a:ea typeface="Calibri" panose="020F0502020204030204" pitchFamily="34" charset="0"/>
              </a:rPr>
              <a:t> </a:t>
            </a:r>
            <a:r>
              <a:rPr lang="en-US" sz="2800" b="1" i="1" dirty="0" err="1">
                <a:effectLst/>
                <a:latin typeface="+mj-lt"/>
                <a:ea typeface="Calibri" panose="020F0502020204030204" pitchFamily="34" charset="0"/>
              </a:rPr>
              <a:t>bản</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861352" y="1285875"/>
            <a:ext cx="7492448" cy="4692650"/>
          </a:xfrm>
        </p:spPr>
        <p:txBody>
          <a:bodyPr>
            <a:normAutofit/>
          </a:bodyPr>
          <a:lstStyle/>
          <a:p>
            <a:pPr>
              <a:spcBef>
                <a:spcPts val="600"/>
              </a:spcBef>
            </a:pPr>
            <a:r>
              <a:rPr lang="en-US" b="1" dirty="0" err="1">
                <a:effectLst/>
                <a:latin typeface="+mj-lt"/>
                <a:ea typeface="Calibri" panose="020F0502020204030204" pitchFamily="34" charset="0"/>
              </a:rPr>
              <a:t>Các</a:t>
            </a:r>
            <a:r>
              <a:rPr lang="en-US" b="1" dirty="0">
                <a:effectLst/>
                <a:latin typeface="+mj-lt"/>
                <a:ea typeface="Calibri" panose="020F0502020204030204" pitchFamily="34" charset="0"/>
              </a:rPr>
              <a:t> </a:t>
            </a:r>
            <a:r>
              <a:rPr lang="en-US" b="1" dirty="0" err="1">
                <a:effectLst/>
                <a:latin typeface="+mj-lt"/>
                <a:ea typeface="Calibri" panose="020F0502020204030204" pitchFamily="34" charset="0"/>
              </a:rPr>
              <a:t>khái</a:t>
            </a:r>
            <a:r>
              <a:rPr lang="en-US" b="1" dirty="0">
                <a:effectLst/>
                <a:latin typeface="+mj-lt"/>
                <a:ea typeface="Calibri" panose="020F0502020204030204" pitchFamily="34" charset="0"/>
              </a:rPr>
              <a:t> </a:t>
            </a:r>
            <a:r>
              <a:rPr lang="en-US" b="1" dirty="0" err="1">
                <a:effectLst/>
                <a:latin typeface="+mj-lt"/>
                <a:ea typeface="Calibri" panose="020F0502020204030204" pitchFamily="34" charset="0"/>
              </a:rPr>
              <a:t>niệm</a:t>
            </a:r>
            <a:r>
              <a:rPr lang="en-US" b="1" dirty="0">
                <a:effectLst/>
                <a:latin typeface="+mj-lt"/>
                <a:ea typeface="Calibri" panose="020F0502020204030204" pitchFamily="34" charset="0"/>
              </a:rPr>
              <a:t> </a:t>
            </a:r>
            <a:r>
              <a:rPr lang="en-US" b="1" dirty="0" err="1">
                <a:effectLst/>
                <a:latin typeface="+mj-lt"/>
                <a:ea typeface="Calibri" panose="020F0502020204030204" pitchFamily="34" charset="0"/>
              </a:rPr>
              <a:t>cơ</a:t>
            </a:r>
            <a:r>
              <a:rPr lang="en-US" b="1" dirty="0">
                <a:effectLst/>
                <a:latin typeface="+mj-lt"/>
                <a:ea typeface="Calibri" panose="020F0502020204030204" pitchFamily="34" charset="0"/>
              </a:rPr>
              <a:t> </a:t>
            </a:r>
            <a:r>
              <a:rPr lang="en-US" b="1" dirty="0" err="1">
                <a:effectLst/>
                <a:latin typeface="+mj-lt"/>
                <a:ea typeface="Calibri" panose="020F0502020204030204" pitchFamily="34" charset="0"/>
              </a:rPr>
              <a:t>bản</a:t>
            </a:r>
            <a:endParaRPr lang="en-US" b="1" dirty="0">
              <a:effectLst/>
              <a:latin typeface="+mj-lt"/>
              <a:ea typeface="Calibri" panose="020F0502020204030204" pitchFamily="34" charset="0"/>
            </a:endParaRPr>
          </a:p>
          <a:p>
            <a:pPr marL="342900" marR="0" indent="-342900">
              <a:spcBef>
                <a:spcPts val="0"/>
              </a:spcBef>
              <a:spcAft>
                <a:spcPts val="0"/>
              </a:spcAft>
              <a:buFont typeface="Wingdings" panose="05000000000000000000" pitchFamily="2" charset="2"/>
              <a:buChar char="§"/>
            </a:pPr>
            <a:r>
              <a:rPr lang="en-US" dirty="0" err="1">
                <a:latin typeface="+mj-lt"/>
              </a:rPr>
              <a:t>Phần</a:t>
            </a:r>
            <a:r>
              <a:rPr lang="en-US" dirty="0">
                <a:latin typeface="+mj-lt"/>
              </a:rPr>
              <a:t> </a:t>
            </a:r>
            <a:r>
              <a:rPr lang="en-US" dirty="0" err="1">
                <a:latin typeface="+mj-lt"/>
              </a:rPr>
              <a:t>mềm</a:t>
            </a:r>
            <a:endParaRPr lang="en-US" dirty="0">
              <a:latin typeface="+mj-lt"/>
            </a:endParaRPr>
          </a:p>
          <a:p>
            <a:pPr marL="342900" marR="0" indent="-342900">
              <a:spcBef>
                <a:spcPts val="0"/>
              </a:spcBef>
              <a:spcAft>
                <a:spcPts val="0"/>
              </a:spcAft>
              <a:buFont typeface="Wingdings" panose="05000000000000000000" pitchFamily="2" charset="2"/>
              <a:buChar char="§"/>
            </a:pPr>
            <a:r>
              <a:rPr lang="en-US" dirty="0" err="1">
                <a:latin typeface="+mj-lt"/>
              </a:rPr>
              <a:t>Công</a:t>
            </a:r>
            <a:r>
              <a:rPr lang="en-US" dirty="0">
                <a:latin typeface="+mj-lt"/>
              </a:rPr>
              <a:t> </a:t>
            </a:r>
            <a:r>
              <a:rPr lang="en-US" dirty="0" err="1">
                <a:latin typeface="+mj-lt"/>
              </a:rPr>
              <a:t>nghệ</a:t>
            </a:r>
            <a:r>
              <a:rPr lang="en-US" dirty="0">
                <a:latin typeface="+mj-lt"/>
              </a:rPr>
              <a:t> </a:t>
            </a:r>
            <a:r>
              <a:rPr lang="en-US" dirty="0" err="1">
                <a:latin typeface="+mj-lt"/>
              </a:rPr>
              <a:t>phần</a:t>
            </a:r>
            <a:r>
              <a:rPr lang="en-US" dirty="0">
                <a:latin typeface="+mj-lt"/>
              </a:rPr>
              <a:t> </a:t>
            </a:r>
            <a:r>
              <a:rPr lang="en-US" dirty="0" err="1">
                <a:latin typeface="+mj-lt"/>
              </a:rPr>
              <a:t>mềm</a:t>
            </a:r>
            <a:endParaRPr lang="en-US" dirty="0">
              <a:latin typeface="+mj-lt"/>
            </a:endParaRPr>
          </a:p>
          <a:p>
            <a:pPr marL="342900" marR="0" indent="-342900">
              <a:spcBef>
                <a:spcPts val="0"/>
              </a:spcBef>
              <a:spcAft>
                <a:spcPts val="0"/>
              </a:spcAft>
              <a:buFont typeface="Wingdings" panose="05000000000000000000" pitchFamily="2" charset="2"/>
              <a:buChar char="§"/>
            </a:pPr>
            <a:r>
              <a:rPr lang="en-US" dirty="0" err="1">
                <a:latin typeface="+mj-lt"/>
              </a:rPr>
              <a:t>Phát</a:t>
            </a:r>
            <a:r>
              <a:rPr lang="en-US" dirty="0">
                <a:latin typeface="+mj-lt"/>
              </a:rPr>
              <a:t> </a:t>
            </a:r>
            <a:r>
              <a:rPr lang="en-US" dirty="0" err="1">
                <a:latin typeface="+mj-lt"/>
              </a:rPr>
              <a:t>triển</a:t>
            </a:r>
            <a:r>
              <a:rPr lang="en-US" dirty="0">
                <a:latin typeface="+mj-lt"/>
              </a:rPr>
              <a:t> </a:t>
            </a:r>
            <a:r>
              <a:rPr lang="en-US" dirty="0" err="1">
                <a:latin typeface="+mj-lt"/>
              </a:rPr>
              <a:t>phần</a:t>
            </a:r>
            <a:r>
              <a:rPr lang="en-US" dirty="0">
                <a:latin typeface="+mj-lt"/>
              </a:rPr>
              <a:t> </a:t>
            </a:r>
            <a:r>
              <a:rPr lang="en-US" dirty="0" err="1">
                <a:latin typeface="+mj-lt"/>
              </a:rPr>
              <a:t>mềm</a:t>
            </a:r>
            <a:r>
              <a:rPr lang="en-US" dirty="0">
                <a:latin typeface="+mj-lt"/>
              </a:rPr>
              <a:t>	</a:t>
            </a:r>
          </a:p>
          <a:p>
            <a:pPr marL="457200" indent="-457200">
              <a:spcBef>
                <a:spcPts val="600"/>
              </a:spcBef>
              <a:buFont typeface="Wingdings" panose="05000000000000000000" pitchFamily="2" charset="2"/>
              <a:buChar char="§"/>
            </a:pPr>
            <a:endParaRPr lang="vi-VN" sz="2800" b="1" dirty="0">
              <a:latin typeface="+mj-lt"/>
            </a:endParaRPr>
          </a:p>
        </p:txBody>
      </p:sp>
    </p:spTree>
    <p:extLst>
      <p:ext uri="{BB962C8B-B14F-4D97-AF65-F5344CB8AC3E}">
        <p14:creationId xmlns:p14="http://schemas.microsoft.com/office/powerpoint/2010/main" val="5235111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633870" y="1285875"/>
            <a:ext cx="8860734"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b="1" dirty="0" err="1">
                <a:solidFill>
                  <a:schemeClr val="tx1"/>
                </a:solidFill>
                <a:effectLst/>
                <a:latin typeface="+mj-lt"/>
                <a:ea typeface="+mn-ea"/>
                <a:cs typeface="Times New Roman" panose="02020603050405020304" pitchFamily="18" charset="0"/>
              </a:rPr>
              <a:t>Pha</a:t>
            </a:r>
            <a:r>
              <a:rPr lang="en-US" b="1" dirty="0">
                <a:solidFill>
                  <a:schemeClr val="tx1"/>
                </a:solidFill>
                <a:effectLst/>
                <a:latin typeface="+mj-lt"/>
                <a:ea typeface="+mn-ea"/>
                <a:cs typeface="Times New Roman" panose="02020603050405020304" pitchFamily="18" charset="0"/>
              </a:rPr>
              <a:t> chi </a:t>
            </a:r>
            <a:r>
              <a:rPr lang="en-US" b="1" dirty="0" err="1">
                <a:solidFill>
                  <a:schemeClr val="tx1"/>
                </a:solidFill>
                <a:effectLst/>
                <a:latin typeface="+mj-lt"/>
                <a:ea typeface="+mn-ea"/>
                <a:cs typeface="Times New Roman" panose="02020603050405020304" pitchFamily="18" charset="0"/>
              </a:rPr>
              <a:t>tiết</a:t>
            </a:r>
            <a:r>
              <a:rPr lang="en-US" b="1" dirty="0">
                <a:solidFill>
                  <a:schemeClr val="tx1"/>
                </a:solidFill>
                <a:effectLst/>
                <a:latin typeface="+mj-lt"/>
                <a:ea typeface="+mn-ea"/>
                <a:cs typeface="Times New Roman" panose="02020603050405020304" pitchFamily="18" charset="0"/>
              </a:rPr>
              <a:t> </a:t>
            </a:r>
            <a:r>
              <a:rPr lang="en-US" b="1" dirty="0" err="1">
                <a:solidFill>
                  <a:schemeClr val="tx1"/>
                </a:solidFill>
                <a:effectLst/>
                <a:latin typeface="+mj-lt"/>
                <a:ea typeface="+mn-ea"/>
                <a:cs typeface="Times New Roman" panose="02020603050405020304" pitchFamily="18" charset="0"/>
              </a:rPr>
              <a:t>hóa</a:t>
            </a:r>
            <a:endParaRPr lang="en-US" b="1" dirty="0">
              <a:solidFill>
                <a:schemeClr val="tx1"/>
              </a:solidFill>
              <a:effectLst/>
              <a:latin typeface="+mj-lt"/>
              <a:ea typeface="+mn-ea"/>
              <a:cs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cs typeface="Times New Roman" panose="02020603050405020304" pitchFamily="18" charset="0"/>
              </a:rPr>
              <a:t>Mục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đích</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làm</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mịn</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những</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yêu</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cầu</a:t>
            </a:r>
            <a:r>
              <a:rPr lang="en-US" dirty="0">
                <a:solidFill>
                  <a:schemeClr val="tx1"/>
                </a:solidFill>
                <a:effectLst/>
                <a:latin typeface="+mj-lt"/>
                <a:ea typeface="+mn-ea"/>
                <a:cs typeface="Times New Roman" panose="02020603050405020304" pitchFamily="18" charset="0"/>
              </a:rPr>
              <a:t> ban </a:t>
            </a:r>
            <a:r>
              <a:rPr lang="en-US" dirty="0" err="1">
                <a:solidFill>
                  <a:schemeClr val="tx1"/>
                </a:solidFill>
                <a:effectLst/>
                <a:latin typeface="+mj-lt"/>
                <a:ea typeface="+mn-ea"/>
                <a:cs typeface="Times New Roman" panose="02020603050405020304" pitchFamily="18" charset="0"/>
              </a:rPr>
              <a:t>đầu</a:t>
            </a:r>
            <a:r>
              <a:rPr lang="en-US" dirty="0">
                <a:solidFill>
                  <a:schemeClr val="tx1"/>
                </a:solidFill>
                <a:effectLst/>
                <a:latin typeface="+mj-lt"/>
                <a:ea typeface="+mn-ea"/>
                <a:cs typeface="Times New Roman" panose="02020603050405020304" pitchFamily="18" charset="0"/>
              </a:rPr>
              <a:t> </a:t>
            </a:r>
            <a:endParaRPr lang="en-US" dirty="0">
              <a:solidFill>
                <a:schemeClr val="tx1"/>
              </a:solidFill>
              <a:effectLst/>
              <a:latin typeface="+mj-lt"/>
              <a:ea typeface="Times New Roman" panose="02020603050405020304" pitchFamily="18" charset="0"/>
              <a:cs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Làm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mịn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Giám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sát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rủi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ro</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và</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làm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mịn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độ</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ưu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tiên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của</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chúng</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Làm</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mịn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trường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hợp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Đưa</a:t>
            </a:r>
            <a:r>
              <a:rPr lang="en-US" sz="2000" dirty="0">
                <a:effectLst/>
                <a:latin typeface="+mj-lt"/>
                <a:ea typeface="Times New Roman" panose="02020603050405020304" pitchFamily="18" charset="0"/>
                <a:cs typeface="Courier New" panose="02070309020205020404" pitchFamily="49" charset="0"/>
              </a:rPr>
              <a:t> ra </a:t>
            </a: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lý</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 </a:t>
            </a: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cs typeface="Times New Roman" panose="02020603050405020304" pitchFamily="18" charset="0"/>
              </a:rPr>
              <a:t>Các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hoạt</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động</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chính</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làm</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mịn</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hoặc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khảo</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sát</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tỉ</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mỉ</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các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pha</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trước</a:t>
            </a:r>
            <a:r>
              <a:rPr lang="en-US" dirty="0">
                <a:solidFill>
                  <a:schemeClr val="tx1"/>
                </a:solidFill>
                <a:effectLst/>
                <a:latin typeface="+mj-lt"/>
                <a:ea typeface="+mn-ea"/>
                <a:cs typeface="Times New Roman" panose="02020603050405020304" pitchFamily="18" charset="0"/>
              </a:rPr>
              <a:t> </a:t>
            </a:r>
            <a:r>
              <a:rPr lang="en-US" dirty="0" err="1">
                <a:solidFill>
                  <a:schemeClr val="tx1"/>
                </a:solidFill>
                <a:effectLst/>
                <a:latin typeface="+mj-lt"/>
                <a:ea typeface="+mn-ea"/>
                <a:cs typeface="Times New Roman" panose="02020603050405020304" pitchFamily="18" charset="0"/>
              </a:rPr>
              <a:t>đó</a:t>
            </a:r>
            <a:r>
              <a:rPr lang="en-US" dirty="0">
                <a:solidFill>
                  <a:schemeClr val="tx1"/>
                </a:solidFill>
                <a:effectLst/>
                <a:latin typeface="+mj-lt"/>
                <a:ea typeface="+mn-ea"/>
                <a:cs typeface="Times New Roman" panose="02020603050405020304" pitchFamily="18" charset="0"/>
              </a:rPr>
              <a:t> </a:t>
            </a:r>
            <a:endParaRPr lang="en-US" dirty="0">
              <a:solidFill>
                <a:schemeClr val="tx1"/>
              </a:solidFill>
              <a:effectLst/>
              <a:latin typeface="+mj-lt"/>
              <a:ea typeface="Times New Roman" panose="02020603050405020304" pitchFamily="18" charset="0"/>
              <a:cs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Những</a:t>
            </a:r>
            <a:r>
              <a:rPr lang="en-US" dirty="0">
                <a:solidFill>
                  <a:schemeClr val="tx1"/>
                </a:solidFill>
                <a:effectLst/>
                <a:latin typeface="+mj-lt"/>
                <a:ea typeface="+mn-ea"/>
              </a:rPr>
              <a:t> </a:t>
            </a:r>
            <a:r>
              <a:rPr lang="en-US" dirty="0" err="1">
                <a:solidFill>
                  <a:schemeClr val="tx1"/>
                </a:solidFill>
                <a:effectLst/>
                <a:latin typeface="+mj-lt"/>
                <a:ea typeface="+mn-ea"/>
              </a:rPr>
              <a:t>công</a:t>
            </a:r>
            <a:r>
              <a:rPr lang="en-US" dirty="0">
                <a:solidFill>
                  <a:schemeClr val="tx1"/>
                </a:solidFill>
                <a:effectLst/>
                <a:latin typeface="+mj-lt"/>
                <a:ea typeface="+mn-ea"/>
              </a:rPr>
              <a:t> </a:t>
            </a:r>
            <a:r>
              <a:rPr lang="en-US" dirty="0" err="1">
                <a:solidFill>
                  <a:schemeClr val="tx1"/>
                </a:solidFill>
                <a:effectLst/>
                <a:latin typeface="+mj-lt"/>
                <a:ea typeface="+mn-ea"/>
              </a:rPr>
              <a:t>việc</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Tất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cả</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nhưng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thành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luồng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công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việc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xác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định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yêu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cầu</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Thực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hiện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một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trực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quan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luồng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công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việc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phân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tích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thể</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Bắt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đầu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thiết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endParaRPr lang="en-US" sz="2000" dirty="0">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97995625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484782" y="1112808"/>
            <a:ext cx="8453231" cy="4692650"/>
          </a:xfrm>
        </p:spPr>
        <p:txBody>
          <a:bodyPr>
            <a:noAutofit/>
          </a:bodyPr>
          <a:lstStyle/>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Sản</a:t>
            </a:r>
            <a:r>
              <a:rPr lang="en-US" dirty="0">
                <a:solidFill>
                  <a:schemeClr val="tx1"/>
                </a:solidFill>
                <a:effectLst/>
                <a:latin typeface="+mj-lt"/>
                <a:ea typeface="+mn-ea"/>
              </a:rPr>
              <a:t> </a:t>
            </a:r>
            <a:r>
              <a:rPr lang="en-US" dirty="0" err="1">
                <a:solidFill>
                  <a:schemeClr val="tx1"/>
                </a:solidFill>
                <a:effectLst/>
                <a:latin typeface="+mj-lt"/>
                <a:ea typeface="+mn-ea"/>
              </a:rPr>
              <a:t>phẩm</a:t>
            </a:r>
            <a:r>
              <a:rPr lang="en-US" dirty="0">
                <a:solidFill>
                  <a:schemeClr val="tx1"/>
                </a:solidFill>
                <a:effectLst/>
                <a:latin typeface="+mj-lt"/>
                <a:ea typeface="+mn-ea"/>
              </a:rPr>
              <a:t> </a:t>
            </a:r>
            <a:r>
              <a:rPr lang="en-US" dirty="0" err="1">
                <a:solidFill>
                  <a:schemeClr val="tx1"/>
                </a:solidFill>
                <a:effectLst/>
                <a:latin typeface="+mj-lt"/>
                <a:ea typeface="+mn-ea"/>
              </a:rPr>
              <a:t>chuyển</a:t>
            </a:r>
            <a:r>
              <a:rPr lang="en-US" dirty="0">
                <a:solidFill>
                  <a:schemeClr val="tx1"/>
                </a:solidFill>
                <a:effectLst/>
                <a:latin typeface="+mj-lt"/>
                <a:ea typeface="+mn-ea"/>
              </a:rPr>
              <a:t> </a:t>
            </a:r>
            <a:r>
              <a:rPr lang="en-US" dirty="0" err="1">
                <a:solidFill>
                  <a:schemeClr val="tx1"/>
                </a:solidFill>
                <a:effectLst/>
                <a:latin typeface="+mj-lt"/>
                <a:ea typeface="+mn-ea"/>
              </a:rPr>
              <a:t>giao</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Mô</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hình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lĩnh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vực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Mô</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hình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tài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liệu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xác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định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yêu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cầu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tài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liệu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phân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tích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Phiên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bản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Danh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sách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rủi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ro</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lý</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dán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cho</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những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phần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còn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lại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của</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Trường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hợp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216037982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604052" y="1285875"/>
            <a:ext cx="8890552" cy="4692650"/>
          </a:xfrm>
        </p:spPr>
        <p:txBody>
          <a:bodyPr>
            <a:noAutofit/>
          </a:bodyPr>
          <a:lstStyle/>
          <a:p>
            <a:pPr marL="0" marR="0" algn="just">
              <a:lnSpc>
                <a:spcPct val="120000"/>
              </a:lnSpc>
              <a:spcBef>
                <a:spcPts val="0"/>
              </a:spcBef>
              <a:spcAft>
                <a:spcPts val="0"/>
              </a:spcAft>
              <a:tabLst>
                <a:tab pos="1234440" algn="l"/>
              </a:tabLst>
            </a:pPr>
            <a:r>
              <a:rPr lang="de-DE" b="1" dirty="0">
                <a:solidFill>
                  <a:schemeClr val="tx1"/>
                </a:solidFill>
                <a:effectLst/>
                <a:latin typeface="+mj-lt"/>
                <a:ea typeface="Times New Roman" panose="02020603050405020304" pitchFamily="18" charset="0"/>
              </a:rPr>
              <a:t>Pha xây dựng</a:t>
            </a:r>
            <a:endParaRPr lang="en-US" b="1" dirty="0">
              <a:solidFill>
                <a:schemeClr val="tx1"/>
              </a:solidFill>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dirty="0">
                <a:solidFill>
                  <a:schemeClr val="tx1"/>
                </a:solidFill>
                <a:effectLst/>
                <a:latin typeface="+mj-lt"/>
                <a:ea typeface="+mn-ea"/>
              </a:rPr>
              <a:t>Mục đích của pha này là đưa ra phiên bản chất lượng – sẵn sàng họat động đầu tiên của sản phẩm phần mềm. </a:t>
            </a:r>
            <a:r>
              <a:rPr lang="de-DE" sz="2000" dirty="0">
                <a:solidFill>
                  <a:schemeClr val="tx1"/>
                </a:solidFill>
                <a:effectLst/>
                <a:latin typeface="+mj-lt"/>
                <a:ea typeface="Times New Roman" panose="02020603050405020304" pitchFamily="18" charset="0"/>
                <a:cs typeface="Courier New" panose="02070309020205020404" pitchFamily="49" charset="0"/>
              </a:rPr>
              <a:t>Đôi khi gọi đây là sự phát hành phiên bản beta </a:t>
            </a:r>
            <a:endParaRPr lang="en-US" sz="2000" dirty="0">
              <a:solidFill>
                <a:schemeClr val="tx1"/>
              </a:solidFill>
              <a:effectLst/>
              <a:latin typeface="+mj-lt"/>
              <a:ea typeface="Times New Roman" panose="02020603050405020304" pitchFamily="18" charset="0"/>
              <a:cs typeface="Courier New" panose="02070309020205020404" pitchFamily="49" charset="0"/>
            </a:endParaRPr>
          </a:p>
          <a:p>
            <a:pPr marR="0" lvl="0" algn="just" eaLnBrk="0" fontAlgn="base" hangingPunct="0">
              <a:lnSpc>
                <a:spcPct val="120000"/>
              </a:lnSpc>
              <a:spcBef>
                <a:spcPts val="0"/>
              </a:spcBef>
              <a:spcAft>
                <a:spcPts val="0"/>
              </a:spcAft>
              <a:tabLst>
                <a:tab pos="457200" algn="l"/>
              </a:tabLst>
            </a:pPr>
            <a:endParaRPr lang="de-DE" dirty="0">
              <a:solidFill>
                <a:schemeClr val="tx1"/>
              </a:solidFill>
              <a:effectLst/>
              <a:latin typeface="+mj-lt"/>
              <a:ea typeface="+mn-ea"/>
            </a:endParaRPr>
          </a:p>
          <a:p>
            <a:pPr marR="0" lvl="0" algn="just" eaLnBrk="0" fontAlgn="base" hangingPunct="0">
              <a:lnSpc>
                <a:spcPct val="120000"/>
              </a:lnSpc>
              <a:spcBef>
                <a:spcPts val="0"/>
              </a:spcBef>
              <a:spcAft>
                <a:spcPts val="0"/>
              </a:spcAft>
              <a:tabLst>
                <a:tab pos="457200" algn="l"/>
              </a:tabLst>
            </a:pPr>
            <a:r>
              <a:rPr lang="de-DE" dirty="0">
                <a:solidFill>
                  <a:schemeClr val="tx1"/>
                </a:solidFill>
                <a:effectLst/>
                <a:latin typeface="+mj-lt"/>
                <a:ea typeface="+mn-ea"/>
              </a:rPr>
              <a:t>Pha này tập trung vào những công việc: </a:t>
            </a:r>
            <a:r>
              <a:rPr lang="en-US" sz="2000" dirty="0" err="1">
                <a:solidFill>
                  <a:schemeClr val="tx1"/>
                </a:solidFill>
                <a:effectLst/>
                <a:latin typeface="+mj-lt"/>
                <a:ea typeface="Times New Roman" panose="02020603050405020304" pitchFamily="18" charset="0"/>
                <a:cs typeface="Times New Roman" panose="02020603050405020304" pitchFamily="18" charset="0"/>
              </a:rPr>
              <a:t>Cài</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đặt</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và</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Kiểm</a:t>
            </a:r>
            <a:r>
              <a:rPr lang="en-US" sz="2000" dirty="0">
                <a:solidFill>
                  <a:schemeClr val="tx1"/>
                </a:solidFill>
                <a:effectLst/>
                <a:latin typeface="+mj-lt"/>
                <a:ea typeface="Times New Roman" panose="02020603050405020304" pitchFamily="18" charset="0"/>
                <a:cs typeface="Times New Roman" panose="02020603050405020304" pitchFamily="18" charset="0"/>
              </a:rPr>
              <a:t> </a:t>
            </a:r>
            <a:r>
              <a:rPr lang="en-US" sz="2000" dirty="0" err="1">
                <a:solidFill>
                  <a:schemeClr val="tx1"/>
                </a:solidFill>
                <a:effectLst/>
                <a:latin typeface="+mj-lt"/>
                <a:ea typeface="Times New Roman" panose="02020603050405020304" pitchFamily="18" charset="0"/>
                <a:cs typeface="Times New Roman" panose="02020603050405020304" pitchFamily="18" charset="0"/>
              </a:rPr>
              <a:t>thử</a:t>
            </a:r>
            <a:r>
              <a:rPr lang="en-US" sz="2000" dirty="0">
                <a:solidFill>
                  <a:schemeClr val="tx1"/>
                </a:solidFill>
                <a:effectLst/>
                <a:latin typeface="+mj-lt"/>
                <a:ea typeface="Times New Roman" panose="02020603050405020304" pitchFamily="18" charset="0"/>
                <a:cs typeface="Times New Roman" panose="02020603050405020304" pitchFamily="18" charset="0"/>
              </a:rPr>
              <a:t> </a:t>
            </a:r>
          </a:p>
          <a:p>
            <a:pPr marR="0" lvl="0" algn="just" eaLnBrk="0" fontAlgn="base" hangingPunct="0">
              <a:lnSpc>
                <a:spcPct val="120000"/>
              </a:lnSpc>
              <a:spcBef>
                <a:spcPts val="0"/>
              </a:spcBef>
              <a:spcAft>
                <a:spcPts val="0"/>
              </a:spcAft>
              <a:tabLst>
                <a:tab pos="457200" algn="l"/>
              </a:tabLst>
            </a:pPr>
            <a:endParaRPr lang="en-US" dirty="0">
              <a:solidFill>
                <a:schemeClr val="tx1"/>
              </a:solidFill>
              <a:effectLst/>
              <a:latin typeface="+mj-lt"/>
              <a:ea typeface="+mn-ea"/>
            </a:endParaRPr>
          </a:p>
          <a:p>
            <a:pPr marR="0" lvl="0" algn="just" eaLnBrk="0" fontAlgn="base" hangingPunct="0">
              <a:lnSpc>
                <a:spcPct val="120000"/>
              </a:lnSpc>
              <a:spcBef>
                <a:spcPts val="0"/>
              </a:spcBef>
              <a:spcAft>
                <a:spcPts val="0"/>
              </a:spcAft>
              <a:tabLst>
                <a:tab pos="457200" algn="l"/>
              </a:tabLst>
            </a:pPr>
            <a:r>
              <a:rPr lang="en-US" dirty="0" err="1">
                <a:solidFill>
                  <a:schemeClr val="tx1"/>
                </a:solidFill>
                <a:effectLst/>
                <a:latin typeface="+mj-lt"/>
                <a:ea typeface="+mn-ea"/>
              </a:rPr>
              <a:t>Sản</a:t>
            </a:r>
            <a:r>
              <a:rPr lang="en-US" dirty="0">
                <a:solidFill>
                  <a:schemeClr val="tx1"/>
                </a:solidFill>
                <a:effectLst/>
                <a:latin typeface="+mj-lt"/>
                <a:ea typeface="+mn-ea"/>
              </a:rPr>
              <a:t> </a:t>
            </a:r>
            <a:r>
              <a:rPr lang="en-US" dirty="0" err="1">
                <a:solidFill>
                  <a:schemeClr val="tx1"/>
                </a:solidFill>
                <a:effectLst/>
                <a:latin typeface="+mj-lt"/>
                <a:ea typeface="+mn-ea"/>
              </a:rPr>
              <a:t>phẩm</a:t>
            </a:r>
            <a:r>
              <a:rPr lang="en-US" dirty="0">
                <a:solidFill>
                  <a:schemeClr val="tx1"/>
                </a:solidFill>
                <a:effectLst/>
                <a:latin typeface="+mj-lt"/>
                <a:ea typeface="+mn-ea"/>
              </a:rPr>
              <a:t> </a:t>
            </a:r>
            <a:r>
              <a:rPr lang="en-US" dirty="0" err="1">
                <a:solidFill>
                  <a:schemeClr val="tx1"/>
                </a:solidFill>
                <a:effectLst/>
                <a:latin typeface="+mj-lt"/>
                <a:ea typeface="+mn-ea"/>
              </a:rPr>
              <a:t>chuyển</a:t>
            </a:r>
            <a:r>
              <a:rPr lang="en-US" dirty="0">
                <a:solidFill>
                  <a:schemeClr val="tx1"/>
                </a:solidFill>
                <a:effectLst/>
                <a:latin typeface="+mj-lt"/>
                <a:ea typeface="+mn-ea"/>
              </a:rPr>
              <a:t> </a:t>
            </a:r>
            <a:r>
              <a:rPr lang="en-US" dirty="0" err="1">
                <a:solidFill>
                  <a:schemeClr val="tx1"/>
                </a:solidFill>
                <a:effectLst/>
                <a:latin typeface="+mj-lt"/>
                <a:ea typeface="+mn-ea"/>
              </a:rPr>
              <a:t>giao</a:t>
            </a:r>
            <a:r>
              <a:rPr lang="en-US" dirty="0">
                <a:solidFill>
                  <a:schemeClr val="tx1"/>
                </a:solidFill>
                <a:effectLst/>
                <a:latin typeface="+mj-lt"/>
                <a:ea typeface="+mn-ea"/>
              </a:rPr>
              <a:t> </a:t>
            </a:r>
            <a:r>
              <a:rPr lang="en-US" dirty="0" err="1">
                <a:solidFill>
                  <a:schemeClr val="tx1"/>
                </a:solidFill>
                <a:effectLst/>
                <a:latin typeface="+mj-lt"/>
                <a:ea typeface="+mn-ea"/>
              </a:rPr>
              <a:t>của</a:t>
            </a:r>
            <a:r>
              <a:rPr lang="en-US" dirty="0">
                <a:solidFill>
                  <a:schemeClr val="tx1"/>
                </a:solidFill>
                <a:effectLst/>
                <a:latin typeface="+mj-lt"/>
                <a:ea typeface="+mn-ea"/>
              </a:rPr>
              <a:t> </a:t>
            </a:r>
            <a:r>
              <a:rPr lang="en-US" dirty="0" err="1">
                <a:solidFill>
                  <a:schemeClr val="tx1"/>
                </a:solidFill>
                <a:effectLst/>
                <a:latin typeface="+mj-lt"/>
                <a:ea typeface="+mn-ea"/>
              </a:rPr>
              <a:t>pha</a:t>
            </a:r>
            <a:r>
              <a:rPr lang="en-US" dirty="0">
                <a:solidFill>
                  <a:schemeClr val="tx1"/>
                </a:solidFill>
                <a:effectLst/>
                <a:latin typeface="+mj-lt"/>
                <a:ea typeface="+mn-ea"/>
              </a:rPr>
              <a:t> </a:t>
            </a:r>
            <a:r>
              <a:rPr lang="en-US" dirty="0" err="1">
                <a:solidFill>
                  <a:schemeClr val="tx1"/>
                </a:solidFill>
                <a:effectLst/>
                <a:latin typeface="+mj-lt"/>
                <a:ea typeface="+mn-ea"/>
              </a:rPr>
              <a:t>xây</a:t>
            </a:r>
            <a:r>
              <a:rPr lang="en-US" dirty="0">
                <a:solidFill>
                  <a:schemeClr val="tx1"/>
                </a:solidFill>
                <a:effectLst/>
                <a:latin typeface="+mj-lt"/>
                <a:ea typeface="+mn-ea"/>
              </a:rPr>
              <a:t> </a:t>
            </a:r>
            <a:r>
              <a:rPr lang="en-US" dirty="0" err="1">
                <a:solidFill>
                  <a:schemeClr val="tx1"/>
                </a:solidFill>
                <a:effectLst/>
                <a:latin typeface="+mj-lt"/>
                <a:ea typeface="+mn-ea"/>
              </a:rPr>
              <a:t>dựng</a:t>
            </a:r>
            <a:r>
              <a:rPr lang="en-US" dirty="0">
                <a:solidFill>
                  <a:schemeClr val="tx1"/>
                </a:solidFill>
                <a:effectLst/>
                <a:latin typeface="+mj-lt"/>
                <a:ea typeface="+mn-ea"/>
              </a:rPr>
              <a:t> bao </a:t>
            </a:r>
            <a:r>
              <a:rPr lang="en-US" dirty="0" err="1">
                <a:solidFill>
                  <a:schemeClr val="tx1"/>
                </a:solidFill>
                <a:effectLst/>
                <a:latin typeface="+mj-lt"/>
                <a:ea typeface="+mn-ea"/>
              </a:rPr>
              <a:t>gồm</a:t>
            </a:r>
            <a:r>
              <a:rPr lang="en-US" dirty="0">
                <a:solidFill>
                  <a:schemeClr val="tx1"/>
                </a:solidFill>
                <a:effectLst/>
                <a:latin typeface="+mj-lt"/>
                <a:ea typeface="+mn-ea"/>
              </a:rPr>
              <a:t>:</a:t>
            </a:r>
            <a:endParaRPr lang="en-US"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Tất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cả</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tài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liệu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được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tạo</a:t>
            </a:r>
            <a:r>
              <a:rPr lang="en-US" sz="2000" dirty="0">
                <a:effectLst/>
                <a:latin typeface="+mj-lt"/>
                <a:ea typeface="Times New Roman" panose="02020603050405020304" pitchFamily="18" charset="0"/>
                <a:cs typeface="Courier New" panose="02070309020205020404" pitchFamily="49" charset="0"/>
              </a:rPr>
              <a:t> ra(</a:t>
            </a:r>
            <a:r>
              <a:rPr lang="en-US" sz="2000" dirty="0" err="1">
                <a:effectLst/>
                <a:latin typeface="+mj-lt"/>
                <a:ea typeface="Times New Roman" panose="02020603050405020304" pitchFamily="18" charset="0"/>
                <a:cs typeface="Courier New" panose="02070309020205020404" pitchFamily="49" charset="0"/>
              </a:rPr>
              <a:t>các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phiên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bản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phát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hành</a:t>
            </a:r>
            <a:r>
              <a:rPr lang="en-US" sz="2000" dirty="0">
                <a:effectLst/>
                <a:latin typeface="+mj-lt"/>
                <a:ea typeface="Times New Roman" panose="02020603050405020304" pitchFamily="18" charset="0"/>
                <a:cs typeface="Courier New" panose="02070309020205020404" pitchFamily="49" charset="0"/>
              </a:rPr>
              <a:t> beta)</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Kiến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trúc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hoàn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thiện</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Danh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sách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rủi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ro</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đã</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được</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Kế</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hoạch</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quản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lý</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 (Cho </a:t>
            </a:r>
            <a:r>
              <a:rPr lang="en-US" sz="2000" dirty="0" err="1">
                <a:effectLst/>
                <a:latin typeface="+mj-lt"/>
                <a:ea typeface="Times New Roman" panose="02020603050405020304" pitchFamily="18" charset="0"/>
                <a:cs typeface="Courier New" panose="02070309020205020404" pitchFamily="49" charset="0"/>
              </a:rPr>
              <a:t>những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phần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còn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lại</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của</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dự</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án</a:t>
            </a:r>
            <a:r>
              <a:rPr lang="en-US" sz="2000" dirty="0">
                <a:effectLst/>
                <a:latin typeface="+mj-lt"/>
                <a:ea typeface="Times New Roman" panose="02020603050405020304" pitchFamily="18" charset="0"/>
                <a:cs typeface="Courier New" panose="02070309020205020404" pitchFamily="49" charset="0"/>
              </a:rPr>
              <a:t>)</a:t>
            </a: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en-US" sz="2000" dirty="0" err="1">
                <a:effectLst/>
                <a:latin typeface="+mj-lt"/>
                <a:ea typeface="Times New Roman" panose="02020603050405020304" pitchFamily="18" charset="0"/>
                <a:cs typeface="Courier New" panose="02070309020205020404" pitchFamily="49" charset="0"/>
              </a:rPr>
              <a:t>Nếu</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cần</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thiết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cập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nhật</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trường</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hợp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nghiệp</a:t>
            </a:r>
            <a:r>
              <a:rPr lang="en-US" sz="2000" dirty="0">
                <a:effectLst/>
                <a:latin typeface="+mj-lt"/>
                <a:ea typeface="Times New Roman" panose="02020603050405020304" pitchFamily="18" charset="0"/>
                <a:cs typeface="Courier New" panose="02070309020205020404" pitchFamily="49" charset="0"/>
              </a:rPr>
              <a:t> </a:t>
            </a:r>
            <a:r>
              <a:rPr lang="en-US" sz="2000" dirty="0" err="1">
                <a:effectLst/>
                <a:latin typeface="+mj-lt"/>
                <a:ea typeface="Times New Roman" panose="02020603050405020304" pitchFamily="18" charset="0"/>
                <a:cs typeface="Courier New" panose="02070309020205020404" pitchFamily="49" charset="0"/>
              </a:rPr>
              <a:t>vụ</a:t>
            </a:r>
            <a:r>
              <a:rPr lang="en-US" sz="2000" dirty="0">
                <a:effectLst/>
                <a:latin typeface="+mj-lt"/>
                <a:ea typeface="Times New Roman" panose="02020603050405020304" pitchFamily="18" charset="0"/>
                <a:cs typeface="Courier New" panose="02070309020205020404" pitchFamily="49" charset="0"/>
              </a:rPr>
              <a:t> </a:t>
            </a:r>
          </a:p>
        </p:txBody>
      </p:sp>
    </p:spTree>
    <p:extLst>
      <p:ext uri="{BB962C8B-B14F-4D97-AF65-F5344CB8AC3E}">
        <p14:creationId xmlns:p14="http://schemas.microsoft.com/office/powerpoint/2010/main" val="34753078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Mô</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tiến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trình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thống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nhất</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3187700" y="1082675"/>
            <a:ext cx="8560904" cy="4692650"/>
          </a:xfrm>
        </p:spPr>
        <p:txBody>
          <a:bodyPr>
            <a:noAutofit/>
          </a:bodyPr>
          <a:lstStyle/>
          <a:p>
            <a:pPr marL="0" marR="0" algn="just">
              <a:lnSpc>
                <a:spcPct val="120000"/>
              </a:lnSpc>
              <a:spcBef>
                <a:spcPts val="0"/>
              </a:spcBef>
              <a:spcAft>
                <a:spcPts val="0"/>
              </a:spcAft>
              <a:tabLst>
                <a:tab pos="1234440" algn="l"/>
              </a:tabLst>
            </a:pPr>
            <a:r>
              <a:rPr lang="de-DE" sz="2100" b="1" dirty="0">
                <a:solidFill>
                  <a:schemeClr val="tx1"/>
                </a:solidFill>
                <a:effectLst/>
                <a:latin typeface="+mj-lt"/>
                <a:ea typeface="Times New Roman" panose="02020603050405020304" pitchFamily="18" charset="0"/>
              </a:rPr>
              <a:t>Pha chuyển giao</a:t>
            </a:r>
            <a:endParaRPr lang="en-US" sz="2100" b="1" dirty="0">
              <a:solidFill>
                <a:schemeClr val="tx1"/>
              </a:solidFill>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sz="2100" dirty="0">
                <a:solidFill>
                  <a:schemeClr val="tx1"/>
                </a:solidFill>
                <a:effectLst/>
                <a:latin typeface="+mj-lt"/>
                <a:ea typeface="+mn-ea"/>
              </a:rPr>
              <a:t>Mục đích của pha chuyển giao là đảm bảo yêu cầu của khách hàng được đáp ứng </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rPr>
              <a:t>Lỗi trong sản phẩm phẩn mềm được sửa </a:t>
            </a:r>
            <a:endParaRPr lang="en-US" sz="21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rPr>
              <a:t>Tất cả các sổ tay được hoàn thiện </a:t>
            </a:r>
            <a:endParaRPr lang="en-US" sz="2100" dirty="0">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rPr>
              <a:t>Cố gắng tìm ra những rủi ro mà trước đó chưa được nhận dạng </a:t>
            </a:r>
          </a:p>
          <a:p>
            <a:pPr marL="457200" marR="0" lvl="1" indent="0" algn="just" eaLnBrk="0" fontAlgn="base" hangingPunct="0">
              <a:lnSpc>
                <a:spcPct val="120000"/>
              </a:lnSpc>
              <a:spcBef>
                <a:spcPts val="0"/>
              </a:spcBef>
              <a:spcAft>
                <a:spcPts val="0"/>
              </a:spcAft>
              <a:buNone/>
              <a:tabLst>
                <a:tab pos="914400" algn="l"/>
              </a:tabLst>
            </a:pPr>
            <a:endParaRPr lang="en-US" sz="2100" dirty="0">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sz="2100" dirty="0">
                <a:solidFill>
                  <a:schemeClr val="tx1"/>
                </a:solidFill>
                <a:effectLst/>
                <a:latin typeface="+mj-lt"/>
                <a:ea typeface="+mn-ea"/>
              </a:rPr>
              <a:t>Pha này hướng tới những phản hồi từ phía mà phát hành beta được cài đặt</a:t>
            </a:r>
          </a:p>
          <a:p>
            <a:pPr marR="0" lvl="0" algn="just" eaLnBrk="0" fontAlgn="base" hangingPunct="0">
              <a:lnSpc>
                <a:spcPct val="120000"/>
              </a:lnSpc>
              <a:spcBef>
                <a:spcPts val="0"/>
              </a:spcBef>
              <a:spcAft>
                <a:spcPts val="0"/>
              </a:spcAft>
              <a:tabLst>
                <a:tab pos="457200" algn="l"/>
              </a:tabLst>
            </a:pPr>
            <a:endParaRPr lang="en-US" sz="2100" dirty="0">
              <a:solidFill>
                <a:schemeClr val="tx1"/>
              </a:solidFill>
              <a:effectLst/>
              <a:latin typeface="+mj-lt"/>
              <a:ea typeface="Times New Roman" panose="02020603050405020304" pitchFamily="18" charset="0"/>
            </a:endParaRPr>
          </a:p>
          <a:p>
            <a:pPr marR="0" lvl="0" algn="just" eaLnBrk="0" fontAlgn="base" hangingPunct="0">
              <a:lnSpc>
                <a:spcPct val="120000"/>
              </a:lnSpc>
              <a:spcBef>
                <a:spcPts val="0"/>
              </a:spcBef>
              <a:spcAft>
                <a:spcPts val="0"/>
              </a:spcAft>
              <a:tabLst>
                <a:tab pos="457200" algn="l"/>
              </a:tabLst>
            </a:pPr>
            <a:r>
              <a:rPr lang="de-DE" sz="2100" dirty="0">
                <a:solidFill>
                  <a:schemeClr val="tx1"/>
                </a:solidFill>
                <a:effectLst/>
                <a:latin typeface="+mj-lt"/>
                <a:ea typeface="+mn-ea"/>
              </a:rPr>
              <a:t>Sản phẩm chuyển giao của pha chuyển tiếp bao gồm:</a:t>
            </a:r>
            <a:endParaRPr lang="en-US" sz="2100" dirty="0">
              <a:solidFill>
                <a:schemeClr val="tx1"/>
              </a:solidFill>
              <a:effectLst/>
              <a:latin typeface="+mj-lt"/>
              <a:ea typeface="Times New Roman" panose="02020603050405020304" pitchFamily="18" charset="0"/>
            </a:endParaRPr>
          </a:p>
          <a:p>
            <a:pPr marL="742950" marR="0" lvl="1" indent="-285750" algn="just" eaLnBrk="0" fontAlgn="base" hangingPunct="0">
              <a:lnSpc>
                <a:spcPct val="120000"/>
              </a:lnSpc>
              <a:spcBef>
                <a:spcPts val="0"/>
              </a:spcBef>
              <a:spcAft>
                <a:spcPts val="0"/>
              </a:spcAft>
              <a:buFont typeface="Wingdings" panose="05000000000000000000" pitchFamily="2" charset="2"/>
              <a:buChar char=""/>
              <a:tabLst>
                <a:tab pos="914400" algn="l"/>
              </a:tabLst>
            </a:pPr>
            <a:r>
              <a:rPr lang="de-DE" sz="2100" dirty="0">
                <a:effectLst/>
                <a:latin typeface="+mj-lt"/>
                <a:ea typeface="Times New Roman" panose="02020603050405020304" pitchFamily="18" charset="0"/>
                <a:cs typeface="Courier New" panose="02070309020205020404" pitchFamily="49" charset="0"/>
              </a:rPr>
              <a:t>Tất cả các tài liệu được tạo ra (các phiên bản cuối cùng)</a:t>
            </a:r>
            <a:endParaRPr lang="en-US" sz="2100" dirty="0">
              <a:effectLst/>
              <a:latin typeface="+mj-lt"/>
              <a:ea typeface="Times New Roman" panose="02020603050405020304" pitchFamily="18" charset="0"/>
              <a:cs typeface="Courier New" panose="02070309020205020404" pitchFamily="49" charset="0"/>
            </a:endParaRPr>
          </a:p>
          <a:p>
            <a:pPr marL="742950" marR="0" lvl="1" indent="-285750" algn="just">
              <a:lnSpc>
                <a:spcPct val="120000"/>
              </a:lnSpc>
              <a:spcBef>
                <a:spcPts val="0"/>
              </a:spcBef>
              <a:spcAft>
                <a:spcPts val="0"/>
              </a:spcAft>
              <a:buFont typeface="Wingdings" panose="05000000000000000000" pitchFamily="2" charset="2"/>
              <a:buChar char=""/>
              <a:tabLst>
                <a:tab pos="914400" algn="l"/>
              </a:tabLst>
            </a:pPr>
            <a:r>
              <a:rPr lang="en-US" sz="2100" dirty="0" err="1">
                <a:effectLst/>
                <a:latin typeface="+mj-lt"/>
                <a:ea typeface="Times New Roman" panose="02020603050405020304" pitchFamily="18" charset="0"/>
                <a:cs typeface="Courier New" panose="02070309020205020404" pitchFamily="49" charset="0"/>
              </a:rPr>
              <a:t>Các</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sổ</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tay</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hoàn</a:t>
            </a:r>
            <a:r>
              <a:rPr lang="en-US" sz="2100" dirty="0">
                <a:effectLst/>
                <a:latin typeface="+mj-lt"/>
                <a:ea typeface="Times New Roman" panose="02020603050405020304" pitchFamily="18" charset="0"/>
                <a:cs typeface="Courier New" panose="02070309020205020404" pitchFamily="49" charset="0"/>
              </a:rPr>
              <a:t> </a:t>
            </a:r>
            <a:r>
              <a:rPr lang="en-US" sz="2100" dirty="0" err="1">
                <a:effectLst/>
                <a:latin typeface="+mj-lt"/>
                <a:ea typeface="Times New Roman" panose="02020603050405020304" pitchFamily="18" charset="0"/>
                <a:cs typeface="Courier New" panose="02070309020205020404" pitchFamily="49" charset="0"/>
              </a:rPr>
              <a:t>thiện</a:t>
            </a:r>
            <a:endParaRPr lang="en-US" sz="2100" dirty="0">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2881946641"/>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623930" y="1082675"/>
            <a:ext cx="9124674" cy="4692650"/>
          </a:xfrm>
        </p:spPr>
        <p:txBody>
          <a:bodyPr>
            <a:noAutofit/>
          </a:bodyPr>
          <a:lstStyle/>
          <a:p>
            <a:r>
              <a:rPr lang="vi-VN" sz="2100" b="1" i="0" dirty="0">
                <a:solidFill>
                  <a:schemeClr val="tx1"/>
                </a:solidFill>
                <a:effectLst/>
                <a:latin typeface="+mj-lt"/>
              </a:rPr>
              <a:t>Phương pháp Agile:</a:t>
            </a:r>
          </a:p>
          <a:p>
            <a:pPr marL="342900" indent="-342900">
              <a:buFont typeface="Wingdings" panose="05000000000000000000" pitchFamily="2" charset="2"/>
              <a:buChar char="Ø"/>
            </a:pPr>
            <a:r>
              <a:rPr lang="en-US" sz="2100" b="0" i="0" dirty="0">
                <a:solidFill>
                  <a:schemeClr val="tx1"/>
                </a:solidFill>
                <a:effectLst/>
                <a:latin typeface="+mj-lt"/>
              </a:rPr>
              <a:t>P</a:t>
            </a:r>
            <a:r>
              <a:rPr lang="vi-VN" sz="2100" b="0" i="0" dirty="0">
                <a:solidFill>
                  <a:schemeClr val="tx1"/>
                </a:solidFill>
                <a:effectLst/>
                <a:latin typeface="+mj-lt"/>
              </a:rPr>
              <a:t>hản ứng hiệu quả (nhanh chóng và thích ứng) với sự</a:t>
            </a:r>
            <a:r>
              <a:rPr lang="en-US" sz="2100" b="0" i="0" dirty="0">
                <a:solidFill>
                  <a:schemeClr val="tx1"/>
                </a:solidFill>
                <a:effectLst/>
                <a:latin typeface="+mj-lt"/>
              </a:rPr>
              <a:t> </a:t>
            </a:r>
            <a:r>
              <a:rPr lang="vi-VN" sz="2100" b="0" i="0" dirty="0">
                <a:solidFill>
                  <a:schemeClr val="tx1"/>
                </a:solidFill>
                <a:effectLst/>
                <a:latin typeface="+mj-lt"/>
              </a:rPr>
              <a:t>thay đổi</a:t>
            </a:r>
          </a:p>
          <a:p>
            <a:pPr marL="342900" indent="-342900">
              <a:buFont typeface="Wingdings" panose="05000000000000000000" pitchFamily="2" charset="2"/>
              <a:buChar char="Ø"/>
            </a:pPr>
            <a:r>
              <a:rPr lang="en-US" sz="2100" b="0" i="0" dirty="0">
                <a:solidFill>
                  <a:schemeClr val="tx1"/>
                </a:solidFill>
                <a:effectLst/>
                <a:latin typeface="+mj-lt"/>
              </a:rPr>
              <a:t>K</a:t>
            </a:r>
            <a:r>
              <a:rPr lang="vi-VN" sz="2100" b="0" i="0" dirty="0">
                <a:solidFill>
                  <a:schemeClr val="tx1"/>
                </a:solidFill>
                <a:effectLst/>
                <a:latin typeface="+mj-lt"/>
              </a:rPr>
              <a:t>ết hợp quá trình tạo mẫu và dựa trên thử nghiệm</a:t>
            </a:r>
          </a:p>
          <a:p>
            <a:pPr marL="342900" indent="-342900">
              <a:buFont typeface="Wingdings" panose="05000000000000000000" pitchFamily="2" charset="2"/>
              <a:buChar char="Ø"/>
            </a:pPr>
            <a:r>
              <a:rPr lang="en-US" sz="2100" b="0" i="0" dirty="0">
                <a:solidFill>
                  <a:schemeClr val="tx1"/>
                </a:solidFill>
                <a:effectLst/>
                <a:latin typeface="+mj-lt"/>
              </a:rPr>
              <a:t>P</a:t>
            </a:r>
            <a:r>
              <a:rPr lang="vi-VN" sz="2100" b="0" i="0" dirty="0">
                <a:solidFill>
                  <a:schemeClr val="tx1"/>
                </a:solidFill>
                <a:effectLst/>
                <a:latin typeface="+mj-lt"/>
              </a:rPr>
              <a:t>hát triển liên tục của lập trình</a:t>
            </a:r>
          </a:p>
          <a:p>
            <a:pPr marL="342900" indent="-342900">
              <a:buFont typeface="Wingdings" panose="05000000000000000000" pitchFamily="2" charset="2"/>
              <a:buChar char="Ø"/>
            </a:pPr>
            <a:r>
              <a:rPr lang="en-US" sz="2100" b="0" i="0" dirty="0">
                <a:solidFill>
                  <a:schemeClr val="tx1"/>
                </a:solidFill>
                <a:effectLst/>
                <a:latin typeface="+mj-lt"/>
              </a:rPr>
              <a:t>L</a:t>
            </a:r>
            <a:r>
              <a:rPr lang="vi-VN" sz="2100" b="0" i="0" dirty="0">
                <a:solidFill>
                  <a:schemeClr val="tx1"/>
                </a:solidFill>
                <a:effectLst/>
                <a:latin typeface="+mj-lt"/>
              </a:rPr>
              <a:t>iên tục xác nhận các yêu cầu của khách hàng</a:t>
            </a:r>
          </a:p>
          <a:p>
            <a:pPr marL="342900" indent="-342900">
              <a:buFont typeface="Wingdings" panose="05000000000000000000" pitchFamily="2" charset="2"/>
              <a:buChar char="Ø"/>
            </a:pPr>
            <a:r>
              <a:rPr lang="en-US" sz="2100" b="0" i="0" dirty="0">
                <a:solidFill>
                  <a:schemeClr val="tx1"/>
                </a:solidFill>
                <a:effectLst/>
                <a:latin typeface="+mj-lt"/>
              </a:rPr>
              <a:t>N</a:t>
            </a:r>
            <a:r>
              <a:rPr lang="vi-VN" sz="2100" b="0" i="0" dirty="0">
                <a:solidFill>
                  <a:schemeClr val="tx1"/>
                </a:solidFill>
                <a:effectLst/>
                <a:latin typeface="+mj-lt"/>
              </a:rPr>
              <a:t>hanh chóng </a:t>
            </a:r>
            <a:r>
              <a:rPr lang="en-US" sz="2100" dirty="0" err="1">
                <a:solidFill>
                  <a:schemeClr val="tx1"/>
                </a:solidFill>
                <a:latin typeface="+mj-lt"/>
              </a:rPr>
              <a:t>đưa</a:t>
            </a:r>
            <a:r>
              <a:rPr lang="en-US" sz="2100" dirty="0">
                <a:solidFill>
                  <a:schemeClr val="tx1"/>
                </a:solidFill>
                <a:latin typeface="+mj-lt"/>
              </a:rPr>
              <a:t> ra</a:t>
            </a:r>
            <a:r>
              <a:rPr lang="en-US" sz="2100" b="0" i="0" dirty="0">
                <a:solidFill>
                  <a:schemeClr val="tx1"/>
                </a:solidFill>
                <a:effectLst/>
                <a:latin typeface="+mj-lt"/>
              </a:rPr>
              <a:t> </a:t>
            </a:r>
            <a:r>
              <a:rPr lang="en-US" sz="2100" b="0" i="0" dirty="0" err="1">
                <a:solidFill>
                  <a:schemeClr val="tx1"/>
                </a:solidFill>
                <a:effectLst/>
                <a:latin typeface="+mj-lt"/>
              </a:rPr>
              <a:t>sản</a:t>
            </a:r>
            <a:r>
              <a:rPr lang="en-US" sz="2100" b="0" i="0" dirty="0">
                <a:solidFill>
                  <a:schemeClr val="tx1"/>
                </a:solidFill>
                <a:effectLst/>
                <a:latin typeface="+mj-lt"/>
              </a:rPr>
              <a:t> </a:t>
            </a:r>
            <a:r>
              <a:rPr lang="en-US" sz="2100" b="0" i="0" dirty="0" err="1">
                <a:solidFill>
                  <a:schemeClr val="tx1"/>
                </a:solidFill>
                <a:effectLst/>
                <a:latin typeface="+mj-lt"/>
              </a:rPr>
              <a:t>phẩm</a:t>
            </a:r>
            <a:r>
              <a:rPr lang="vi-VN" sz="2100" b="0" i="0" dirty="0">
                <a:solidFill>
                  <a:schemeClr val="tx1"/>
                </a:solidFill>
                <a:effectLst/>
                <a:latin typeface="+mj-lt"/>
              </a:rPr>
              <a:t> phần mềm</a:t>
            </a:r>
            <a:r>
              <a:rPr lang="vi-VN" sz="2100" dirty="0">
                <a:solidFill>
                  <a:schemeClr val="tx1"/>
                </a:solidFill>
                <a:latin typeface="+mj-lt"/>
              </a:rPr>
              <a:t> </a:t>
            </a:r>
            <a:endParaRPr lang="en-US" sz="2100" dirty="0">
              <a:solidFill>
                <a:schemeClr val="tx1"/>
              </a:solidFill>
              <a:latin typeface="+mj-lt"/>
            </a:endParaRPr>
          </a:p>
          <a:p>
            <a:pPr marL="342900" indent="-342900">
              <a:buFont typeface="Wingdings" panose="05000000000000000000" pitchFamily="2" charset="2"/>
              <a:buChar char="Ø"/>
            </a:pPr>
            <a:endParaRPr lang="en-US" sz="2100" dirty="0">
              <a:solidFill>
                <a:schemeClr val="tx1"/>
              </a:solidFill>
              <a:latin typeface="+mj-lt"/>
            </a:endParaRPr>
          </a:p>
          <a:p>
            <a:r>
              <a:rPr lang="vi-VN" sz="2100" dirty="0">
                <a:solidFill>
                  <a:schemeClr val="tx1"/>
                </a:solidFill>
                <a:latin typeface="+mj-lt"/>
              </a:rPr>
              <a:t>Agile không phải là một bộ công cụ hay một</a:t>
            </a:r>
            <a:r>
              <a:rPr lang="en-US" sz="2100" dirty="0">
                <a:solidFill>
                  <a:schemeClr val="tx1"/>
                </a:solidFill>
                <a:latin typeface="+mj-lt"/>
              </a:rPr>
              <a:t> </a:t>
            </a:r>
            <a:r>
              <a:rPr lang="vi-VN" sz="2100" dirty="0">
                <a:solidFill>
                  <a:schemeClr val="tx1"/>
                </a:solidFill>
                <a:latin typeface="+mj-lt"/>
              </a:rPr>
              <a:t>phương pháp duy nhất, mà là một triết lý được</a:t>
            </a:r>
            <a:r>
              <a:rPr lang="en-US" sz="2100" dirty="0">
                <a:solidFill>
                  <a:schemeClr val="tx1"/>
                </a:solidFill>
                <a:latin typeface="+mj-lt"/>
              </a:rPr>
              <a:t> </a:t>
            </a:r>
            <a:r>
              <a:rPr lang="vi-VN" sz="2100" dirty="0">
                <a:solidFill>
                  <a:schemeClr val="tx1"/>
                </a:solidFill>
                <a:latin typeface="+mj-lt"/>
              </a:rPr>
              <a:t>đưa ra vào năm 2001.</a:t>
            </a:r>
          </a:p>
          <a:p>
            <a:endParaRPr lang="en-US" sz="2100" dirty="0">
              <a:solidFill>
                <a:schemeClr val="tx1"/>
              </a:solidFill>
              <a:latin typeface="+mj-lt"/>
            </a:endParaRPr>
          </a:p>
          <a:p>
            <a:r>
              <a:rPr lang="vi-VN" sz="2100" dirty="0">
                <a:solidFill>
                  <a:schemeClr val="tx1"/>
                </a:solidFill>
                <a:latin typeface="+mj-lt"/>
              </a:rPr>
              <a:t>Agile thay đổi đáng kể từ cách tiếp cận phát triển</a:t>
            </a:r>
            <a:r>
              <a:rPr lang="en-US" sz="2100" dirty="0">
                <a:solidFill>
                  <a:schemeClr val="tx1"/>
                </a:solidFill>
                <a:latin typeface="+mj-lt"/>
              </a:rPr>
              <a:t> </a:t>
            </a:r>
            <a:r>
              <a:rPr lang="vi-VN" sz="2100" dirty="0">
                <a:solidFill>
                  <a:schemeClr val="tx1"/>
                </a:solidFill>
                <a:latin typeface="+mj-lt"/>
              </a:rPr>
              <a:t>phần mềm nặng theo hướng tài liệu (như mô hình</a:t>
            </a:r>
            <a:r>
              <a:rPr lang="en-US" sz="2100" dirty="0">
                <a:solidFill>
                  <a:schemeClr val="tx1"/>
                </a:solidFill>
                <a:latin typeface="+mj-lt"/>
              </a:rPr>
              <a:t> </a:t>
            </a:r>
            <a:r>
              <a:rPr lang="vi-VN" sz="2100" dirty="0">
                <a:solidFill>
                  <a:schemeClr val="tx1"/>
                </a:solidFill>
                <a:latin typeface="+mj-lt"/>
              </a:rPr>
              <a:t>thác nước) </a:t>
            </a:r>
            <a:br>
              <a:rPr lang="vi-VN" sz="2000" dirty="0"/>
            </a:b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23707628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806700" y="1112808"/>
            <a:ext cx="8166100" cy="4692650"/>
          </a:xfrm>
        </p:spPr>
        <p:txBody>
          <a:bodyPr>
            <a:noAutofit/>
          </a:bodyPr>
          <a:lstStyle/>
          <a:p>
            <a:pPr algn="just"/>
            <a:r>
              <a:rPr lang="en-US" b="0" i="0" dirty="0">
                <a:solidFill>
                  <a:schemeClr val="tx1"/>
                </a:solidFill>
                <a:effectLst/>
                <a:latin typeface="+mj-lt"/>
              </a:rPr>
              <a:t>1. </a:t>
            </a:r>
            <a:r>
              <a:rPr lang="vi-VN" b="0" i="0" dirty="0">
                <a:solidFill>
                  <a:schemeClr val="tx1"/>
                </a:solidFill>
                <a:effectLst/>
                <a:latin typeface="+mj-lt"/>
              </a:rPr>
              <a:t>Ưu tiên cao nhất của là làm hài lòng khách hàng thông qua việc</a:t>
            </a:r>
          </a:p>
          <a:p>
            <a:pPr algn="just"/>
            <a:r>
              <a:rPr lang="vi-VN" b="0" i="0" dirty="0">
                <a:solidFill>
                  <a:schemeClr val="tx1"/>
                </a:solidFill>
                <a:effectLst/>
                <a:latin typeface="+mj-lt"/>
              </a:rPr>
              <a:t>phân phối sớm và liên tục các phần mềm có giá trị.</a:t>
            </a:r>
          </a:p>
          <a:p>
            <a:pPr algn="just"/>
            <a:r>
              <a:rPr lang="vi-VN" b="0" i="0" dirty="0">
                <a:solidFill>
                  <a:schemeClr val="tx1"/>
                </a:solidFill>
                <a:effectLst/>
                <a:latin typeface="+mj-lt"/>
              </a:rPr>
              <a:t>2. </a:t>
            </a:r>
            <a:r>
              <a:rPr lang="en-US" b="0" i="0" dirty="0" err="1">
                <a:solidFill>
                  <a:schemeClr val="tx1"/>
                </a:solidFill>
                <a:effectLst/>
                <a:latin typeface="+mj-lt"/>
              </a:rPr>
              <a:t>Khuyến</a:t>
            </a:r>
            <a:r>
              <a:rPr lang="en-US" b="0" i="0" dirty="0">
                <a:solidFill>
                  <a:schemeClr val="tx1"/>
                </a:solidFill>
                <a:effectLst/>
                <a:latin typeface="+mj-lt"/>
              </a:rPr>
              <a:t> </a:t>
            </a:r>
            <a:r>
              <a:rPr lang="en-US" b="0" i="0" dirty="0" err="1">
                <a:solidFill>
                  <a:schemeClr val="tx1"/>
                </a:solidFill>
                <a:effectLst/>
                <a:latin typeface="+mj-lt"/>
              </a:rPr>
              <a:t>khích</a:t>
            </a:r>
            <a:r>
              <a:rPr lang="en-US" b="0" i="0" dirty="0">
                <a:solidFill>
                  <a:schemeClr val="tx1"/>
                </a:solidFill>
                <a:effectLst/>
                <a:latin typeface="+mj-lt"/>
              </a:rPr>
              <a:t> </a:t>
            </a:r>
            <a:r>
              <a:rPr lang="vi-VN" b="0" i="0" dirty="0">
                <a:solidFill>
                  <a:schemeClr val="tx1"/>
                </a:solidFill>
                <a:effectLst/>
                <a:latin typeface="+mj-lt"/>
              </a:rPr>
              <a:t>các yêu cầu thay đổi, ngay cả trong giai đoạn</a:t>
            </a:r>
            <a:r>
              <a:rPr lang="en-US" b="0" i="0" dirty="0">
                <a:solidFill>
                  <a:schemeClr val="tx1"/>
                </a:solidFill>
                <a:effectLst/>
                <a:latin typeface="+mj-lt"/>
              </a:rPr>
              <a:t> </a:t>
            </a:r>
            <a:r>
              <a:rPr lang="vi-VN" b="0" i="0" dirty="0">
                <a:solidFill>
                  <a:schemeClr val="tx1"/>
                </a:solidFill>
                <a:effectLst/>
                <a:latin typeface="+mj-lt"/>
              </a:rPr>
              <a:t>muộn của việc phát triển. Các quy trình nhanh khai thác sự</a:t>
            </a:r>
            <a:r>
              <a:rPr lang="en-US" b="0" i="0" dirty="0">
                <a:solidFill>
                  <a:schemeClr val="tx1"/>
                </a:solidFill>
                <a:effectLst/>
                <a:latin typeface="+mj-lt"/>
              </a:rPr>
              <a:t> </a:t>
            </a:r>
            <a:r>
              <a:rPr lang="vi-VN" b="0" i="0" dirty="0">
                <a:solidFill>
                  <a:schemeClr val="tx1"/>
                </a:solidFill>
                <a:effectLst/>
                <a:latin typeface="+mj-lt"/>
              </a:rPr>
              <a:t>thay đổi vì lợi thế cạnh tranh của khách hàng.</a:t>
            </a:r>
          </a:p>
          <a:p>
            <a:pPr algn="just"/>
            <a:r>
              <a:rPr lang="vi-VN" b="0" i="0" dirty="0">
                <a:solidFill>
                  <a:schemeClr val="tx1"/>
                </a:solidFill>
                <a:effectLst/>
                <a:latin typeface="+mj-lt"/>
              </a:rPr>
              <a:t>3. Cung cấp sản phẩm phần mềm thường xuyên, từ vài tuần đến</a:t>
            </a:r>
            <a:r>
              <a:rPr lang="en-US" b="0" i="0" dirty="0">
                <a:solidFill>
                  <a:schemeClr val="tx1"/>
                </a:solidFill>
                <a:effectLst/>
                <a:latin typeface="+mj-lt"/>
              </a:rPr>
              <a:t> </a:t>
            </a:r>
            <a:r>
              <a:rPr lang="vi-VN" b="0" i="0" dirty="0">
                <a:solidFill>
                  <a:schemeClr val="tx1"/>
                </a:solidFill>
                <a:effectLst/>
                <a:latin typeface="+mj-lt"/>
              </a:rPr>
              <a:t>vài tháng, ưu tiên khoảng thời gian ngắn hơn.</a:t>
            </a:r>
          </a:p>
          <a:p>
            <a:pPr algn="just"/>
            <a:r>
              <a:rPr lang="vi-VN" b="0" i="0" dirty="0">
                <a:solidFill>
                  <a:schemeClr val="tx1"/>
                </a:solidFill>
                <a:effectLst/>
                <a:latin typeface="+mj-lt"/>
              </a:rPr>
              <a:t>4. Người kinh doanh và nhà phát triển phải làm việc cùng nhau</a:t>
            </a:r>
            <a:r>
              <a:rPr lang="en-US" b="0" i="0" dirty="0">
                <a:solidFill>
                  <a:schemeClr val="tx1"/>
                </a:solidFill>
                <a:effectLst/>
                <a:latin typeface="+mj-lt"/>
              </a:rPr>
              <a:t> </a:t>
            </a:r>
            <a:r>
              <a:rPr lang="vi-VN" b="0" i="0" dirty="0">
                <a:solidFill>
                  <a:schemeClr val="tx1"/>
                </a:solidFill>
                <a:effectLst/>
                <a:latin typeface="+mj-lt"/>
              </a:rPr>
              <a:t>hàng ngày trong suốt dự án.</a:t>
            </a:r>
          </a:p>
          <a:p>
            <a:pPr algn="just"/>
            <a:r>
              <a:rPr lang="vi-VN" b="0" i="0" dirty="0">
                <a:solidFill>
                  <a:schemeClr val="tx1"/>
                </a:solidFill>
                <a:effectLst/>
                <a:latin typeface="+mj-lt"/>
              </a:rPr>
              <a:t>5. Xây dựng các dự án xung quanh những cá nhân có động lực.</a:t>
            </a:r>
            <a:r>
              <a:rPr lang="en-US" b="0" i="0" dirty="0">
                <a:solidFill>
                  <a:schemeClr val="tx1"/>
                </a:solidFill>
                <a:effectLst/>
                <a:latin typeface="+mj-lt"/>
              </a:rPr>
              <a:t> </a:t>
            </a:r>
            <a:r>
              <a:rPr lang="vi-VN" b="0" i="0" dirty="0">
                <a:solidFill>
                  <a:schemeClr val="tx1"/>
                </a:solidFill>
                <a:effectLst/>
                <a:latin typeface="+mj-lt"/>
              </a:rPr>
              <a:t>Cung cấp cho họ môi trường và sự hỗ trợ mà họ cần, và tin</a:t>
            </a:r>
            <a:r>
              <a:rPr lang="en-US" b="0" i="0" dirty="0">
                <a:solidFill>
                  <a:schemeClr val="tx1"/>
                </a:solidFill>
                <a:effectLst/>
                <a:latin typeface="+mj-lt"/>
              </a:rPr>
              <a:t> </a:t>
            </a:r>
            <a:r>
              <a:rPr lang="vi-VN" b="0" i="0" dirty="0">
                <a:solidFill>
                  <a:schemeClr val="tx1"/>
                </a:solidFill>
                <a:effectLst/>
                <a:latin typeface="+mj-lt"/>
              </a:rPr>
              <a:t>tưởng để họ hoàn thành công việc.</a:t>
            </a:r>
          </a:p>
          <a:p>
            <a:pPr algn="just"/>
            <a:r>
              <a:rPr lang="vi-VN" b="0" i="0" dirty="0">
                <a:solidFill>
                  <a:schemeClr val="tx1"/>
                </a:solidFill>
                <a:effectLst/>
                <a:latin typeface="+mj-lt"/>
              </a:rPr>
              <a:t>6. Phương pháp hiệu quả nhất để truyền tải thông tin đến và</a:t>
            </a:r>
            <a:r>
              <a:rPr lang="en-US" b="0" i="0" dirty="0">
                <a:solidFill>
                  <a:schemeClr val="tx1"/>
                </a:solidFill>
                <a:effectLst/>
                <a:latin typeface="+mj-lt"/>
              </a:rPr>
              <a:t> </a:t>
            </a:r>
            <a:r>
              <a:rPr lang="vi-VN" b="0" i="0" dirty="0">
                <a:solidFill>
                  <a:schemeClr val="tx1"/>
                </a:solidFill>
                <a:effectLst/>
                <a:latin typeface="+mj-lt"/>
              </a:rPr>
              <a:t>trong nhóm phát triển là trò chuyện trực tiếp.</a:t>
            </a:r>
            <a:endParaRPr lang="en-US" b="0" i="0" dirty="0">
              <a:solidFill>
                <a:schemeClr val="tx1"/>
              </a:solidFill>
              <a:effectLst/>
              <a:latin typeface="+mj-lt"/>
            </a:endParaRPr>
          </a:p>
          <a:p>
            <a:pPr algn="just"/>
            <a:r>
              <a:rPr lang="vi-VN" dirty="0">
                <a:solidFill>
                  <a:schemeClr val="tx1"/>
                </a:solidFill>
                <a:latin typeface="+mj-lt"/>
              </a:rPr>
              <a:t> </a:t>
            </a:r>
            <a:br>
              <a:rPr lang="vi-VN" dirty="0">
                <a:solidFill>
                  <a:schemeClr val="tx1"/>
                </a:solidFill>
                <a:latin typeface="+mj-lt"/>
              </a:rPr>
            </a:br>
            <a:endParaRPr lang="en-US"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22381068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49550" y="1209675"/>
            <a:ext cx="8166100" cy="4692650"/>
          </a:xfrm>
        </p:spPr>
        <p:txBody>
          <a:bodyPr>
            <a:noAutofit/>
          </a:bodyPr>
          <a:lstStyle/>
          <a:p>
            <a:pPr algn="just"/>
            <a:r>
              <a:rPr lang="en-US" b="0" i="0" dirty="0">
                <a:solidFill>
                  <a:schemeClr val="tx1"/>
                </a:solidFill>
                <a:effectLst/>
                <a:latin typeface="+mj-lt"/>
              </a:rPr>
              <a:t>7. </a:t>
            </a:r>
            <a:r>
              <a:rPr lang="vi-VN" b="0" i="0" dirty="0">
                <a:solidFill>
                  <a:schemeClr val="tx1"/>
                </a:solidFill>
                <a:effectLst/>
                <a:latin typeface="+mj-lt"/>
              </a:rPr>
              <a:t>Phần mềm làm việc là thước đo chính của sự tiến bộ.</a:t>
            </a:r>
          </a:p>
          <a:p>
            <a:pPr algn="just"/>
            <a:r>
              <a:rPr lang="vi-VN" b="0" i="0" dirty="0">
                <a:solidFill>
                  <a:schemeClr val="tx1"/>
                </a:solidFill>
                <a:effectLst/>
                <a:latin typeface="+mj-lt"/>
              </a:rPr>
              <a:t>8. Các quy trình Agile thúc đẩy sự phát triển bền vững. Các</a:t>
            </a:r>
            <a:r>
              <a:rPr lang="en-US" b="0" i="0" dirty="0">
                <a:solidFill>
                  <a:schemeClr val="tx1"/>
                </a:solidFill>
                <a:effectLst/>
                <a:latin typeface="+mj-lt"/>
              </a:rPr>
              <a:t> </a:t>
            </a:r>
            <a:r>
              <a:rPr lang="vi-VN" b="0" i="0" dirty="0">
                <a:solidFill>
                  <a:schemeClr val="tx1"/>
                </a:solidFill>
                <a:effectLst/>
                <a:latin typeface="+mj-lt"/>
              </a:rPr>
              <a:t>nhà tài trợ, nhà phát triển và người dùng sẽ có thể duy trì</a:t>
            </a:r>
            <a:r>
              <a:rPr lang="en-US" b="0" i="0" dirty="0">
                <a:solidFill>
                  <a:schemeClr val="tx1"/>
                </a:solidFill>
                <a:effectLst/>
                <a:latin typeface="+mj-lt"/>
              </a:rPr>
              <a:t> </a:t>
            </a:r>
            <a:r>
              <a:rPr lang="vi-VN" b="0" i="0" dirty="0">
                <a:solidFill>
                  <a:schemeClr val="tx1"/>
                </a:solidFill>
                <a:effectLst/>
                <a:latin typeface="+mj-lt"/>
              </a:rPr>
              <a:t>một tốc độ phát triển</a:t>
            </a:r>
            <a:r>
              <a:rPr lang="en-US" b="0" i="0" dirty="0">
                <a:solidFill>
                  <a:schemeClr val="tx1"/>
                </a:solidFill>
                <a:effectLst/>
                <a:latin typeface="+mj-lt"/>
              </a:rPr>
              <a:t> </a:t>
            </a:r>
            <a:r>
              <a:rPr lang="vi-VN" b="0" i="0" dirty="0">
                <a:solidFill>
                  <a:schemeClr val="tx1"/>
                </a:solidFill>
                <a:effectLst/>
                <a:latin typeface="+mj-lt"/>
              </a:rPr>
              <a:t>liên tục.</a:t>
            </a:r>
          </a:p>
          <a:p>
            <a:pPr algn="just"/>
            <a:r>
              <a:rPr lang="vi-VN" b="0" i="0" dirty="0">
                <a:solidFill>
                  <a:schemeClr val="tx1"/>
                </a:solidFill>
                <a:effectLst/>
                <a:latin typeface="+mj-lt"/>
              </a:rPr>
              <a:t>9. Sự quan tâm liên tục, sự xuất sắc về kỹ thuật và thiết kế</a:t>
            </a:r>
            <a:r>
              <a:rPr lang="en-US" b="0" i="0" dirty="0">
                <a:solidFill>
                  <a:schemeClr val="tx1"/>
                </a:solidFill>
                <a:effectLst/>
                <a:latin typeface="+mj-lt"/>
              </a:rPr>
              <a:t> </a:t>
            </a:r>
            <a:r>
              <a:rPr lang="vi-VN" b="0" i="0" dirty="0">
                <a:solidFill>
                  <a:schemeClr val="tx1"/>
                </a:solidFill>
                <a:effectLst/>
                <a:latin typeface="+mj-lt"/>
              </a:rPr>
              <a:t>tốt giúp tăng cường sự nhanh nhẹn.</a:t>
            </a:r>
          </a:p>
          <a:p>
            <a:pPr algn="just"/>
            <a:r>
              <a:rPr lang="vi-VN" b="0" i="0" dirty="0">
                <a:solidFill>
                  <a:schemeClr val="tx1"/>
                </a:solidFill>
                <a:effectLst/>
                <a:latin typeface="+mj-lt"/>
              </a:rPr>
              <a:t>10. Sự đơn giản - nghệ thuật tối đa hóa khối lượng công việc</a:t>
            </a:r>
            <a:r>
              <a:rPr lang="en-US" b="0" i="0" dirty="0">
                <a:solidFill>
                  <a:schemeClr val="tx1"/>
                </a:solidFill>
                <a:effectLst/>
                <a:latin typeface="+mj-lt"/>
              </a:rPr>
              <a:t> </a:t>
            </a:r>
            <a:r>
              <a:rPr lang="vi-VN" b="0" i="0" dirty="0">
                <a:solidFill>
                  <a:schemeClr val="tx1"/>
                </a:solidFill>
                <a:effectLst/>
                <a:latin typeface="+mj-lt"/>
              </a:rPr>
              <a:t>chưa hoàn thành - là điều cần thiết.</a:t>
            </a:r>
          </a:p>
          <a:p>
            <a:pPr algn="just"/>
            <a:r>
              <a:rPr lang="vi-VN" b="0" i="0" dirty="0">
                <a:solidFill>
                  <a:schemeClr val="tx1"/>
                </a:solidFill>
                <a:effectLst/>
                <a:latin typeface="+mj-lt"/>
              </a:rPr>
              <a:t>11. Các kiến trúc, yêu cầu và thiết kế tốt nhất xuất hiện từ các</a:t>
            </a:r>
            <a:r>
              <a:rPr lang="en-US" b="0" i="0" dirty="0">
                <a:solidFill>
                  <a:schemeClr val="tx1"/>
                </a:solidFill>
                <a:effectLst/>
                <a:latin typeface="+mj-lt"/>
              </a:rPr>
              <a:t> </a:t>
            </a:r>
            <a:r>
              <a:rPr lang="vi-VN" b="0" i="0" dirty="0">
                <a:solidFill>
                  <a:schemeClr val="tx1"/>
                </a:solidFill>
                <a:effectLst/>
                <a:latin typeface="+mj-lt"/>
              </a:rPr>
              <a:t>nhóm dự án.</a:t>
            </a:r>
          </a:p>
          <a:p>
            <a:pPr algn="just"/>
            <a:r>
              <a:rPr lang="vi-VN" b="0" i="0" dirty="0">
                <a:solidFill>
                  <a:schemeClr val="tx1"/>
                </a:solidFill>
                <a:effectLst/>
                <a:latin typeface="+mj-lt"/>
              </a:rPr>
              <a:t>12. Theo định kỳ, các nhóm phản ánh về cách trở nên hiệu</a:t>
            </a:r>
            <a:r>
              <a:rPr lang="en-US" b="0" i="0" dirty="0">
                <a:solidFill>
                  <a:schemeClr val="tx1"/>
                </a:solidFill>
                <a:effectLst/>
                <a:latin typeface="+mj-lt"/>
              </a:rPr>
              <a:t> </a:t>
            </a:r>
            <a:r>
              <a:rPr lang="vi-VN" b="0" i="0" dirty="0">
                <a:solidFill>
                  <a:schemeClr val="tx1"/>
                </a:solidFill>
                <a:effectLst/>
                <a:latin typeface="+mj-lt"/>
              </a:rPr>
              <a:t>quả hơn, sau đó điều chỉnh hoạt động của mình sao cho</a:t>
            </a:r>
            <a:r>
              <a:rPr lang="en-US" b="0" i="0" dirty="0">
                <a:solidFill>
                  <a:schemeClr val="tx1"/>
                </a:solidFill>
                <a:effectLst/>
                <a:latin typeface="+mj-lt"/>
              </a:rPr>
              <a:t> </a:t>
            </a:r>
            <a:r>
              <a:rPr lang="vi-VN" b="0" i="0" dirty="0">
                <a:solidFill>
                  <a:schemeClr val="tx1"/>
                </a:solidFill>
                <a:effectLst/>
                <a:latin typeface="+mj-lt"/>
              </a:rPr>
              <a:t>cho phù hợp.</a:t>
            </a:r>
            <a:r>
              <a:rPr lang="vi-VN" dirty="0">
                <a:solidFill>
                  <a:schemeClr val="tx1"/>
                </a:solidFill>
                <a:latin typeface="+mj-lt"/>
              </a:rPr>
              <a:t> </a:t>
            </a:r>
            <a:br>
              <a:rPr lang="vi-VN" dirty="0">
                <a:solidFill>
                  <a:schemeClr val="tx1"/>
                </a:solidFill>
                <a:latin typeface="+mj-lt"/>
              </a:rPr>
            </a:br>
            <a:endParaRPr lang="en-US"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156393142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49550" y="1209675"/>
            <a:ext cx="8166100" cy="4692650"/>
          </a:xfrm>
        </p:spPr>
        <p:txBody>
          <a:bodyPr>
            <a:noAutofit/>
          </a:bodyPr>
          <a:lstStyle/>
          <a:p>
            <a:pPr algn="just"/>
            <a:r>
              <a:rPr lang="en-US" sz="2100" b="1" dirty="0" err="1">
                <a:solidFill>
                  <a:schemeClr val="tx1"/>
                </a:solidFill>
                <a:latin typeface="+mj-lt"/>
              </a:rPr>
              <a:t>Ưu</a:t>
            </a:r>
            <a:r>
              <a:rPr lang="en-US" sz="2100" b="1" dirty="0">
                <a:solidFill>
                  <a:schemeClr val="tx1"/>
                </a:solidFill>
                <a:latin typeface="+mj-lt"/>
              </a:rPr>
              <a:t> </a:t>
            </a:r>
            <a:r>
              <a:rPr lang="en-US" sz="2100" b="1" dirty="0" err="1">
                <a:solidFill>
                  <a:schemeClr val="tx1"/>
                </a:solidFill>
                <a:latin typeface="+mj-lt"/>
              </a:rPr>
              <a:t>điểm</a:t>
            </a:r>
            <a:r>
              <a:rPr lang="en-US" sz="2100" b="1" dirty="0">
                <a:solidFill>
                  <a:schemeClr val="tx1"/>
                </a:solidFill>
                <a:latin typeface="+mj-lt"/>
              </a:rPr>
              <a:t>:</a:t>
            </a:r>
            <a:endParaRPr lang="en-US" sz="2100" b="1"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Phù hợp với những dự án nhỏ thường có những yêu</a:t>
            </a:r>
            <a:r>
              <a:rPr lang="en-US" sz="2100" b="0" i="0" dirty="0">
                <a:solidFill>
                  <a:schemeClr val="tx1"/>
                </a:solidFill>
                <a:effectLst/>
                <a:latin typeface="+mj-lt"/>
              </a:rPr>
              <a:t> </a:t>
            </a:r>
            <a:r>
              <a:rPr lang="vi-VN" sz="2100" b="0" i="0" dirty="0">
                <a:solidFill>
                  <a:schemeClr val="tx1"/>
                </a:solidFill>
                <a:effectLst/>
                <a:latin typeface="+mj-lt"/>
              </a:rPr>
              <a:t>cầu không được xác định rõ ràng (có thể thay đổi</a:t>
            </a:r>
            <a:r>
              <a:rPr lang="en-US" sz="2100" b="0" i="0" dirty="0">
                <a:solidFill>
                  <a:schemeClr val="tx1"/>
                </a:solidFill>
                <a:effectLst/>
                <a:latin typeface="+mj-lt"/>
              </a:rPr>
              <a:t> </a:t>
            </a:r>
            <a:r>
              <a:rPr lang="vi-VN" sz="2100" b="0" i="0" dirty="0">
                <a:solidFill>
                  <a:schemeClr val="tx1"/>
                </a:solidFill>
                <a:effectLst/>
                <a:latin typeface="+mj-lt"/>
              </a:rPr>
              <a:t>thường xuyên).</a:t>
            </a:r>
          </a:p>
          <a:p>
            <a:pPr marL="342900" indent="-342900" algn="just">
              <a:buFont typeface="Wingdings" panose="05000000000000000000" pitchFamily="2" charset="2"/>
              <a:buChar char="Ø"/>
            </a:pPr>
            <a:r>
              <a:rPr lang="vi-VN" sz="2100" b="0" i="0" dirty="0">
                <a:solidFill>
                  <a:schemeClr val="tx1"/>
                </a:solidFill>
                <a:effectLst/>
                <a:latin typeface="+mj-lt"/>
              </a:rPr>
              <a:t>Khách hàng có thể được xem trước từng phần dự án</a:t>
            </a:r>
            <a:r>
              <a:rPr lang="en-US" sz="2100" b="0" i="0" dirty="0">
                <a:solidFill>
                  <a:schemeClr val="tx1"/>
                </a:solidFill>
                <a:effectLst/>
                <a:latin typeface="+mj-lt"/>
              </a:rPr>
              <a:t> </a:t>
            </a:r>
            <a:r>
              <a:rPr lang="vi-VN" sz="2100" b="0" i="0" dirty="0">
                <a:solidFill>
                  <a:schemeClr val="tx1"/>
                </a:solidFill>
                <a:effectLst/>
                <a:latin typeface="+mj-lt"/>
              </a:rPr>
              <a:t>trong quá trình phát triển, luôn sẵn sàng cho bất kỳ</a:t>
            </a:r>
            <a:r>
              <a:rPr lang="en-US" sz="2100" b="0" i="0" dirty="0">
                <a:solidFill>
                  <a:schemeClr val="tx1"/>
                </a:solidFill>
                <a:effectLst/>
                <a:latin typeface="+mj-lt"/>
              </a:rPr>
              <a:t> </a:t>
            </a:r>
            <a:r>
              <a:rPr lang="vi-VN" sz="2100" b="0" i="0" dirty="0">
                <a:solidFill>
                  <a:schemeClr val="tx1"/>
                </a:solidFill>
                <a:effectLst/>
                <a:latin typeface="+mj-lt"/>
              </a:rPr>
              <a:t>thay đổi từ phía khách hàng.</a:t>
            </a:r>
          </a:p>
          <a:p>
            <a:pPr marL="342900" indent="-342900" algn="just">
              <a:buFont typeface="Wingdings" panose="05000000000000000000" pitchFamily="2" charset="2"/>
              <a:buChar char="Ø"/>
            </a:pPr>
            <a:r>
              <a:rPr lang="vi-VN" sz="2100" b="0" i="0" dirty="0">
                <a:solidFill>
                  <a:schemeClr val="tx1"/>
                </a:solidFill>
                <a:effectLst/>
                <a:latin typeface="+mj-lt"/>
              </a:rPr>
              <a:t>Agile chia dự án thành những phần nhỏ và giao cho</a:t>
            </a:r>
            <a:r>
              <a:rPr lang="en-US" sz="2100" b="0" i="0" dirty="0">
                <a:solidFill>
                  <a:schemeClr val="tx1"/>
                </a:solidFill>
                <a:effectLst/>
                <a:latin typeface="+mj-lt"/>
              </a:rPr>
              <a:t> </a:t>
            </a:r>
            <a:r>
              <a:rPr lang="vi-VN" sz="2100" b="0" i="0" dirty="0">
                <a:solidFill>
                  <a:schemeClr val="tx1"/>
                </a:solidFill>
                <a:effectLst/>
                <a:latin typeface="+mj-lt"/>
              </a:rPr>
              <a:t>nhóm phát triển, hàng ngày tất cả mọi người phải</a:t>
            </a:r>
            <a:r>
              <a:rPr lang="en-US" sz="2100" b="0" i="0" dirty="0">
                <a:solidFill>
                  <a:schemeClr val="tx1"/>
                </a:solidFill>
                <a:effectLst/>
                <a:latin typeface="+mj-lt"/>
              </a:rPr>
              <a:t> </a:t>
            </a:r>
            <a:r>
              <a:rPr lang="vi-VN" sz="2100" b="0" i="0" dirty="0">
                <a:solidFill>
                  <a:schemeClr val="tx1"/>
                </a:solidFill>
                <a:effectLst/>
                <a:latin typeface="+mj-lt"/>
              </a:rPr>
              <a:t>họp trong khoảng thời gian ngắn để thảo luận về</a:t>
            </a:r>
            <a:r>
              <a:rPr lang="en-US" sz="2100" b="0" i="0" dirty="0">
                <a:solidFill>
                  <a:schemeClr val="tx1"/>
                </a:solidFill>
                <a:effectLst/>
                <a:latin typeface="+mj-lt"/>
              </a:rPr>
              <a:t> </a:t>
            </a:r>
            <a:r>
              <a:rPr lang="vi-VN" sz="2100" b="0" i="0" dirty="0">
                <a:solidFill>
                  <a:schemeClr val="tx1"/>
                </a:solidFill>
                <a:effectLst/>
                <a:latin typeface="+mj-lt"/>
              </a:rPr>
              <a:t>tiến độ và giải quyết những vấn đề nảy sinh nếu có</a:t>
            </a:r>
            <a:r>
              <a:rPr lang="en-US" sz="2100" b="0" i="0" dirty="0">
                <a:solidFill>
                  <a:schemeClr val="tx1"/>
                </a:solidFill>
                <a:effectLst/>
                <a:latin typeface="+mj-lt"/>
              </a:rPr>
              <a:t> </a:t>
            </a:r>
            <a:r>
              <a:rPr lang="vi-VN" sz="2100" b="0" i="0" dirty="0">
                <a:solidFill>
                  <a:schemeClr val="tx1"/>
                </a:solidFill>
                <a:effectLst/>
                <a:latin typeface="+mj-lt"/>
              </a:rPr>
              <a:t>nhằm đảm bảo đúng quy trình phát triển dự án.</a:t>
            </a:r>
          </a:p>
          <a:p>
            <a:pPr marL="342900" indent="-342900" algn="just">
              <a:buFont typeface="Wingdings" panose="05000000000000000000" pitchFamily="2" charset="2"/>
              <a:buChar char="Ø"/>
            </a:pPr>
            <a:r>
              <a:rPr lang="vi-VN" sz="2100" b="0" i="0" dirty="0">
                <a:solidFill>
                  <a:schemeClr val="tx1"/>
                </a:solidFill>
                <a:effectLst/>
                <a:latin typeface="+mj-lt"/>
              </a:rPr>
              <a:t>Tỉ lệ thành công của các dự án sử dụng Agile thường</a:t>
            </a:r>
            <a:r>
              <a:rPr lang="en-US" sz="2100" b="0" i="0" dirty="0">
                <a:solidFill>
                  <a:schemeClr val="tx1"/>
                </a:solidFill>
                <a:effectLst/>
                <a:latin typeface="+mj-lt"/>
              </a:rPr>
              <a:t> </a:t>
            </a:r>
            <a:r>
              <a:rPr lang="vi-VN" sz="2100" b="0" i="0" dirty="0">
                <a:solidFill>
                  <a:schemeClr val="tx1"/>
                </a:solidFill>
                <a:effectLst/>
                <a:latin typeface="+mj-lt"/>
              </a:rPr>
              <a:t>cao hơn các quy trình khác.</a:t>
            </a:r>
            <a:endParaRPr lang="en-US" sz="2100" b="0" i="0" dirty="0">
              <a:solidFill>
                <a:schemeClr val="tx1"/>
              </a:solidFill>
              <a:effectLst/>
              <a:latin typeface="+mj-lt"/>
            </a:endParaRPr>
          </a:p>
          <a:p>
            <a:pPr marL="342900" indent="-342900" algn="just">
              <a:buFont typeface="Wingdings" panose="05000000000000000000" pitchFamily="2" charset="2"/>
              <a:buChar char="Ø"/>
            </a:pPr>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1985413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49550" y="1209675"/>
            <a:ext cx="8166100" cy="4692650"/>
          </a:xfrm>
        </p:spPr>
        <p:txBody>
          <a:bodyPr>
            <a:noAutofit/>
          </a:bodyPr>
          <a:lstStyle/>
          <a:p>
            <a:pPr algn="just"/>
            <a:r>
              <a:rPr lang="en-US" sz="2100" b="1" dirty="0" err="1">
                <a:solidFill>
                  <a:schemeClr val="tx1"/>
                </a:solidFill>
                <a:latin typeface="+mj-lt"/>
              </a:rPr>
              <a:t>Nhược</a:t>
            </a:r>
            <a:r>
              <a:rPr lang="en-US" sz="2100" b="1" dirty="0">
                <a:solidFill>
                  <a:schemeClr val="tx1"/>
                </a:solidFill>
                <a:latin typeface="+mj-lt"/>
              </a:rPr>
              <a:t> </a:t>
            </a:r>
            <a:r>
              <a:rPr lang="en-US" sz="2100" b="1" dirty="0" err="1">
                <a:solidFill>
                  <a:schemeClr val="tx1"/>
                </a:solidFill>
                <a:latin typeface="+mj-lt"/>
              </a:rPr>
              <a:t>điểm</a:t>
            </a:r>
            <a:r>
              <a:rPr lang="en-US" sz="2100" b="1" dirty="0">
                <a:solidFill>
                  <a:schemeClr val="tx1"/>
                </a:solidFill>
                <a:latin typeface="+mj-lt"/>
              </a:rPr>
              <a:t>:</a:t>
            </a:r>
            <a:endParaRPr lang="en-US" sz="2100" b="1" i="0" dirty="0">
              <a:solidFill>
                <a:schemeClr val="tx1"/>
              </a:solidFill>
              <a:effectLst/>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Khó xác định về loại dự án phần mềm nào phù hợp nhất cho</a:t>
            </a:r>
          </a:p>
          <a:p>
            <a:pPr algn="just"/>
            <a:r>
              <a:rPr lang="vi-VN" sz="2100" b="0" i="0" dirty="0">
                <a:solidFill>
                  <a:schemeClr val="tx1"/>
                </a:solidFill>
                <a:effectLst/>
                <a:latin typeface="+mj-lt"/>
              </a:rPr>
              <a:t>cách tiếp cận Agile.</a:t>
            </a:r>
          </a:p>
          <a:p>
            <a:pPr marL="342900" indent="-342900" algn="just">
              <a:buFont typeface="Wingdings" panose="05000000000000000000" pitchFamily="2" charset="2"/>
              <a:buChar char="Ø"/>
            </a:pPr>
            <a:r>
              <a:rPr lang="vi-VN" sz="2100" b="0" i="0" dirty="0">
                <a:solidFill>
                  <a:schemeClr val="tx1"/>
                </a:solidFill>
                <a:effectLst/>
                <a:latin typeface="+mj-lt"/>
              </a:rPr>
              <a:t>Nhiều tổ chức lớn gặp khó khăn trong việc chuyển từ</a:t>
            </a:r>
            <a:r>
              <a:rPr lang="en-US" sz="2100" b="0" i="0" dirty="0">
                <a:solidFill>
                  <a:schemeClr val="tx1"/>
                </a:solidFill>
                <a:effectLst/>
                <a:latin typeface="+mj-lt"/>
              </a:rPr>
              <a:t> </a:t>
            </a:r>
            <a:r>
              <a:rPr lang="vi-VN" sz="2100" b="0" i="0" dirty="0">
                <a:solidFill>
                  <a:schemeClr val="tx1"/>
                </a:solidFill>
                <a:effectLst/>
                <a:latin typeface="+mj-lt"/>
              </a:rPr>
              <a:t>phương pháp truyền thống sang một phương pháp Agile</a:t>
            </a:r>
            <a:r>
              <a:rPr lang="en-US" sz="2100" b="0" i="0" dirty="0">
                <a:solidFill>
                  <a:schemeClr val="tx1"/>
                </a:solidFill>
                <a:effectLst/>
                <a:latin typeface="+mj-lt"/>
              </a:rPr>
              <a:t> </a:t>
            </a:r>
            <a:r>
              <a:rPr lang="vi-VN" sz="2100" b="0" i="0" dirty="0">
                <a:solidFill>
                  <a:schemeClr val="tx1"/>
                </a:solidFill>
                <a:effectLst/>
                <a:latin typeface="+mj-lt"/>
              </a:rPr>
              <a:t>(linh hoạt).</a:t>
            </a:r>
          </a:p>
          <a:p>
            <a:pPr marL="342900" indent="-342900" algn="just">
              <a:buFont typeface="Wingdings" panose="05000000000000000000" pitchFamily="2" charset="2"/>
              <a:buChar char="Ø"/>
            </a:pPr>
            <a:r>
              <a:rPr lang="vi-VN" sz="2100" b="0" i="0" dirty="0">
                <a:solidFill>
                  <a:schemeClr val="tx1"/>
                </a:solidFill>
                <a:effectLst/>
                <a:latin typeface="+mj-lt"/>
              </a:rPr>
              <a:t>Khi Agile có rủi ro:</a:t>
            </a:r>
          </a:p>
          <a:p>
            <a:pPr marL="1028700" lvl="1" indent="-342900" algn="just">
              <a:buFont typeface="Wingdings" panose="05000000000000000000" pitchFamily="2" charset="2"/>
              <a:buChar char="Ø"/>
            </a:pPr>
            <a:r>
              <a:rPr lang="vi-VN" sz="2000" b="0" i="0" dirty="0">
                <a:solidFill>
                  <a:schemeClr val="tx1"/>
                </a:solidFill>
                <a:effectLst/>
                <a:latin typeface="+mj-lt"/>
              </a:rPr>
              <a:t>Phát triển quy mô lớn</a:t>
            </a:r>
            <a:endParaRPr lang="en-US" sz="2000" b="0" i="0" dirty="0">
              <a:solidFill>
                <a:schemeClr val="tx1"/>
              </a:solidFill>
              <a:effectLst/>
              <a:latin typeface="+mj-lt"/>
            </a:endParaRPr>
          </a:p>
          <a:p>
            <a:pPr marL="1028700" lvl="1" indent="-342900" algn="just">
              <a:buFont typeface="Wingdings" panose="05000000000000000000" pitchFamily="2" charset="2"/>
              <a:buChar char="Ø"/>
            </a:pPr>
            <a:r>
              <a:rPr lang="vi-VN" sz="2000" b="0" i="0" dirty="0">
                <a:solidFill>
                  <a:schemeClr val="tx1"/>
                </a:solidFill>
                <a:effectLst/>
                <a:latin typeface="+mj-lt"/>
              </a:rPr>
              <a:t>Phát triển phân tán (các nhóm không nằm chung)</a:t>
            </a:r>
          </a:p>
          <a:p>
            <a:pPr marL="1028700" lvl="1" indent="-342900" algn="just">
              <a:buFont typeface="Wingdings" panose="05000000000000000000" pitchFamily="2" charset="2"/>
              <a:buChar char="Ø"/>
            </a:pPr>
            <a:r>
              <a:rPr lang="vi-VN" sz="2000" b="0" i="0" dirty="0">
                <a:solidFill>
                  <a:schemeClr val="tx1"/>
                </a:solidFill>
                <a:effectLst/>
                <a:latin typeface="+mj-lt"/>
              </a:rPr>
              <a:t>Khách hàng hoặc người liên hệ không đáng tin cậy</a:t>
            </a:r>
          </a:p>
          <a:p>
            <a:pPr marL="1028700" lvl="1" indent="-342900" algn="just">
              <a:buFont typeface="Wingdings" panose="05000000000000000000" pitchFamily="2" charset="2"/>
              <a:buChar char="Ø"/>
            </a:pPr>
            <a:r>
              <a:rPr lang="vi-VN" sz="2000" b="0" i="0" dirty="0">
                <a:solidFill>
                  <a:schemeClr val="tx1"/>
                </a:solidFill>
                <a:effectLst/>
                <a:latin typeface="+mj-lt"/>
              </a:rPr>
              <a:t>Bắt buộc quy trình nhanh trong nhóm phát triển</a:t>
            </a:r>
          </a:p>
          <a:p>
            <a:pPr marL="1028700" lvl="1" indent="-342900" algn="just">
              <a:buFont typeface="Wingdings" panose="05000000000000000000" pitchFamily="2" charset="2"/>
              <a:buChar char="Ø"/>
            </a:pPr>
            <a:r>
              <a:rPr lang="vi-VN" sz="2000" b="0" i="0" dirty="0">
                <a:solidFill>
                  <a:schemeClr val="tx1"/>
                </a:solidFill>
                <a:effectLst/>
                <a:latin typeface="+mj-lt"/>
              </a:rPr>
              <a:t>Nhà phát triển thiếu kinh nghiệm</a:t>
            </a:r>
            <a:endParaRPr lang="en-US" sz="2000" b="0" i="0" dirty="0">
              <a:solidFill>
                <a:schemeClr val="tx1"/>
              </a:solidFill>
              <a:effectLst/>
              <a:latin typeface="+mj-lt"/>
            </a:endParaRPr>
          </a:p>
          <a:p>
            <a:pPr algn="just"/>
            <a:r>
              <a:rPr lang="vi-VN" sz="2100" dirty="0">
                <a:solidFill>
                  <a:schemeClr val="tx1"/>
                </a:solidFill>
                <a:latin typeface="+mj-lt"/>
              </a:rPr>
              <a:t> </a:t>
            </a:r>
            <a:br>
              <a:rPr lang="vi-VN" sz="2100" dirty="0">
                <a:solidFill>
                  <a:schemeClr val="tx1"/>
                </a:solidFill>
                <a:latin typeface="+mj-lt"/>
              </a:rPr>
            </a:br>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402679327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49550" y="1209675"/>
            <a:ext cx="8166100" cy="4692650"/>
          </a:xfrm>
        </p:spPr>
        <p:txBody>
          <a:bodyPr>
            <a:noAutofit/>
          </a:bodyPr>
          <a:lstStyle/>
          <a:p>
            <a:pPr algn="just"/>
            <a:r>
              <a:rPr lang="vi-VN" sz="2500" b="1" i="0" dirty="0">
                <a:solidFill>
                  <a:srgbClr val="FF0000"/>
                </a:solidFill>
                <a:effectLst/>
                <a:latin typeface="+mj-lt"/>
              </a:rPr>
              <a:t>Scrum</a:t>
            </a:r>
          </a:p>
          <a:p>
            <a:pPr marL="342900" indent="-342900" algn="just">
              <a:buFont typeface="Wingdings" panose="05000000000000000000" pitchFamily="2" charset="2"/>
              <a:buChar char="Ø"/>
            </a:pPr>
            <a:r>
              <a:rPr lang="vi-VN" sz="2100" b="0" i="0" dirty="0">
                <a:solidFill>
                  <a:srgbClr val="000000"/>
                </a:solidFill>
                <a:effectLst/>
                <a:latin typeface="+mj-lt"/>
              </a:rPr>
              <a:t>‘</a:t>
            </a:r>
            <a:r>
              <a:rPr lang="vi-VN" sz="2100" b="0" i="0" dirty="0">
                <a:solidFill>
                  <a:schemeClr val="tx1"/>
                </a:solidFill>
                <a:effectLst/>
                <a:latin typeface="+mj-lt"/>
              </a:rPr>
              <a:t>Scrum’ là thuật ngữ chỉ một nhóm người chơi với</a:t>
            </a:r>
            <a:r>
              <a:rPr lang="en-US" sz="2100" b="0" i="0" dirty="0">
                <a:solidFill>
                  <a:schemeClr val="tx1"/>
                </a:solidFill>
                <a:effectLst/>
                <a:latin typeface="+mj-lt"/>
              </a:rPr>
              <a:t> </a:t>
            </a:r>
            <a:r>
              <a:rPr lang="vi-VN" sz="2100" b="0" i="0" dirty="0">
                <a:solidFill>
                  <a:schemeClr val="tx1"/>
                </a:solidFill>
                <a:effectLst/>
                <a:latin typeface="+mj-lt"/>
              </a:rPr>
              <a:t>nhau trong môn bóng bầu dục.</a:t>
            </a:r>
          </a:p>
          <a:p>
            <a:pPr marL="342900" indent="-342900" algn="just">
              <a:buFont typeface="Wingdings" panose="05000000000000000000" pitchFamily="2" charset="2"/>
              <a:buChar char="Ø"/>
            </a:pPr>
            <a:r>
              <a:rPr lang="vi-VN" sz="2100" b="0" i="0" dirty="0">
                <a:solidFill>
                  <a:schemeClr val="tx1"/>
                </a:solidFill>
                <a:effectLst/>
                <a:latin typeface="+mj-lt"/>
              </a:rPr>
              <a:t>Trong phát triển phần mềm, công việc là đưa ra</a:t>
            </a:r>
            <a:r>
              <a:rPr lang="en-US" sz="2100" b="0" i="0" dirty="0">
                <a:solidFill>
                  <a:schemeClr val="tx1"/>
                </a:solidFill>
                <a:effectLst/>
                <a:latin typeface="+mj-lt"/>
              </a:rPr>
              <a:t> </a:t>
            </a:r>
            <a:r>
              <a:rPr lang="vi-VN" sz="2100" b="0" i="0" dirty="0">
                <a:solidFill>
                  <a:schemeClr val="tx1"/>
                </a:solidFill>
                <a:effectLst/>
                <a:latin typeface="+mj-lt"/>
              </a:rPr>
              <a:t>một bản phát hành.</a:t>
            </a:r>
          </a:p>
          <a:p>
            <a:pPr marL="342900" indent="-342900" algn="just">
              <a:buFont typeface="Wingdings" panose="05000000000000000000" pitchFamily="2" charset="2"/>
              <a:buChar char="Ø"/>
            </a:pPr>
            <a:r>
              <a:rPr lang="vi-VN" sz="2100" b="0" i="0" dirty="0">
                <a:solidFill>
                  <a:schemeClr val="tx1"/>
                </a:solidFill>
                <a:effectLst/>
                <a:latin typeface="+mj-lt"/>
              </a:rPr>
              <a:t>Nhiệm vụ: tăng tốc việc phát hành sản phẩm</a:t>
            </a:r>
            <a:r>
              <a:rPr lang="vi-VN" sz="2100" dirty="0">
                <a:solidFill>
                  <a:schemeClr val="tx1"/>
                </a:solidFill>
                <a:latin typeface="+mj-lt"/>
              </a:rPr>
              <a:t> </a:t>
            </a:r>
            <a:endParaRPr lang="en-US" sz="2100" dirty="0">
              <a:solidFill>
                <a:schemeClr val="tx1"/>
              </a:solidFill>
              <a:latin typeface="+mj-lt"/>
            </a:endParaRPr>
          </a:p>
          <a:p>
            <a:pPr marL="342900" indent="-342900" algn="just">
              <a:buFont typeface="Wingdings" panose="05000000000000000000" pitchFamily="2" charset="2"/>
              <a:buChar char="Ø"/>
            </a:pPr>
            <a:r>
              <a:rPr lang="vi-VN" sz="2100" b="0" i="0" dirty="0">
                <a:solidFill>
                  <a:schemeClr val="tx1"/>
                </a:solidFill>
                <a:effectLst/>
                <a:latin typeface="+mj-lt"/>
              </a:rPr>
              <a:t>Quá trình phát triển được chia thành một loạt các</a:t>
            </a:r>
            <a:r>
              <a:rPr lang="en-US" sz="2100" b="0" i="0" dirty="0">
                <a:solidFill>
                  <a:schemeClr val="tx1"/>
                </a:solidFill>
                <a:effectLst/>
                <a:latin typeface="+mj-lt"/>
              </a:rPr>
              <a:t> </a:t>
            </a:r>
            <a:r>
              <a:rPr lang="vi-VN" sz="2100" b="0" i="0" dirty="0">
                <a:solidFill>
                  <a:schemeClr val="tx1"/>
                </a:solidFill>
                <a:effectLst/>
                <a:latin typeface="+mj-lt"/>
              </a:rPr>
              <a:t>lần lặp được gọi là sprint.</a:t>
            </a:r>
          </a:p>
          <a:p>
            <a:pPr marL="342900" indent="-342900" algn="just">
              <a:buFont typeface="Wingdings" panose="05000000000000000000" pitchFamily="2" charset="2"/>
              <a:buChar char="Ø"/>
            </a:pPr>
            <a:r>
              <a:rPr lang="vi-VN" sz="2100" b="0" i="0" dirty="0">
                <a:solidFill>
                  <a:schemeClr val="tx1"/>
                </a:solidFill>
                <a:effectLst/>
                <a:latin typeface="+mj-lt"/>
              </a:rPr>
              <a:t>Trước mỗi sprint, các thành viên trong nhóm xác</a:t>
            </a:r>
            <a:r>
              <a:rPr lang="en-US" sz="2100" b="0" i="0" dirty="0">
                <a:solidFill>
                  <a:schemeClr val="tx1"/>
                </a:solidFill>
                <a:effectLst/>
                <a:latin typeface="+mj-lt"/>
              </a:rPr>
              <a:t> </a:t>
            </a:r>
            <a:r>
              <a:rPr lang="vi-VN" sz="2100" b="0" i="0" dirty="0">
                <a:solidFill>
                  <a:schemeClr val="tx1"/>
                </a:solidFill>
                <a:effectLst/>
                <a:latin typeface="+mj-lt"/>
              </a:rPr>
              <a:t>định các công việc còn tồn.</a:t>
            </a:r>
          </a:p>
          <a:p>
            <a:pPr marL="342900" indent="-342900" algn="just">
              <a:buFont typeface="Wingdings" panose="05000000000000000000" pitchFamily="2" charset="2"/>
              <a:buChar char="Ø"/>
            </a:pPr>
            <a:r>
              <a:rPr lang="vi-VN" sz="2100" b="0" i="0" dirty="0">
                <a:solidFill>
                  <a:schemeClr val="tx1"/>
                </a:solidFill>
                <a:effectLst/>
                <a:latin typeface="+mj-lt"/>
              </a:rPr>
              <a:t>Khi kết thúc sprint, nhóm sẽ xem xét để nêu rõ các</a:t>
            </a:r>
            <a:r>
              <a:rPr lang="en-US" sz="2100" b="0" i="0" dirty="0">
                <a:solidFill>
                  <a:schemeClr val="tx1"/>
                </a:solidFill>
                <a:effectLst/>
                <a:latin typeface="+mj-lt"/>
              </a:rPr>
              <a:t> </a:t>
            </a:r>
            <a:r>
              <a:rPr lang="vi-VN" sz="2100" b="0" i="0" dirty="0">
                <a:solidFill>
                  <a:schemeClr val="tx1"/>
                </a:solidFill>
                <a:effectLst/>
                <a:latin typeface="+mj-lt"/>
              </a:rPr>
              <a:t>kinh nghiệm và kiểm tra tiến độ</a:t>
            </a:r>
            <a:endParaRPr lang="en-US" sz="2100" b="0" i="0" dirty="0">
              <a:solidFill>
                <a:schemeClr val="tx1"/>
              </a:solidFill>
              <a:effectLst/>
              <a:latin typeface="+mj-lt"/>
            </a:endParaRPr>
          </a:p>
          <a:p>
            <a:pPr algn="just"/>
            <a:r>
              <a:rPr lang="vi-VN" sz="2100" dirty="0">
                <a:solidFill>
                  <a:schemeClr val="tx1"/>
                </a:solidFill>
                <a:latin typeface="+mj-lt"/>
              </a:rPr>
              <a:t> </a:t>
            </a:r>
            <a:br>
              <a:rPr lang="vi-VN" sz="2100" dirty="0">
                <a:latin typeface="+mj-lt"/>
              </a:rPr>
            </a:br>
            <a:br>
              <a:rPr lang="vi-VN" sz="2100" dirty="0">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60317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i="1" dirty="0" err="1">
                <a:latin typeface="+mj-lt"/>
              </a:rPr>
              <a:t>Phần</a:t>
            </a:r>
            <a:r>
              <a:rPr lang="en-US" sz="2800" i="1" dirty="0">
                <a:latin typeface="+mj-lt"/>
              </a:rPr>
              <a:t> </a:t>
            </a:r>
            <a:r>
              <a:rPr lang="en-US" sz="2800" i="1" dirty="0" err="1">
                <a:latin typeface="+mj-lt"/>
              </a:rPr>
              <a:t>mềm</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355573" y="1161636"/>
            <a:ext cx="9352721" cy="4692650"/>
          </a:xfrm>
        </p:spPr>
        <p:txBody>
          <a:bodyPr>
            <a:noAutofit/>
          </a:bodyPr>
          <a:lstStyle/>
          <a:p>
            <a:pPr marL="355600" marR="5080" indent="-342900">
              <a:lnSpc>
                <a:spcPct val="100000"/>
              </a:lnSpc>
              <a:spcBef>
                <a:spcPts val="100"/>
              </a:spcBef>
              <a:buFont typeface="Wingdings" panose="05000000000000000000" pitchFamily="2" charset="2"/>
              <a:buChar char="§"/>
              <a:tabLst>
                <a:tab pos="354965" algn="l"/>
                <a:tab pos="355600" algn="l"/>
              </a:tabLst>
            </a:pPr>
            <a:r>
              <a:rPr lang="vi-VN" b="1" spc="-5" dirty="0">
                <a:latin typeface="Arial"/>
                <a:cs typeface="Arial"/>
              </a:rPr>
              <a:t>Theo định nghĩa của IEEE</a:t>
            </a:r>
            <a:r>
              <a:rPr lang="vi-VN" spc="-5" dirty="0">
                <a:latin typeface="Arial"/>
                <a:cs typeface="Arial"/>
              </a:rPr>
              <a:t>: Bao gồm các  chương trình máy tính, các thủ tục, các tài  liệu có thể liên quan và các dữ liệu liên quan  đến hoạt động của hệ thống </a:t>
            </a:r>
            <a:r>
              <a:rPr lang="vi-VN" dirty="0">
                <a:latin typeface="Arial"/>
                <a:cs typeface="Arial"/>
              </a:rPr>
              <a:t>máy</a:t>
            </a:r>
            <a:r>
              <a:rPr lang="vi-VN" spc="-55" dirty="0">
                <a:latin typeface="Arial"/>
                <a:cs typeface="Arial"/>
              </a:rPr>
              <a:t> </a:t>
            </a:r>
            <a:r>
              <a:rPr lang="vi-VN" spc="-10" dirty="0">
                <a:latin typeface="Arial"/>
                <a:cs typeface="Arial"/>
              </a:rPr>
              <a:t>tính</a:t>
            </a:r>
            <a:r>
              <a:rPr lang="en-US" spc="-10" dirty="0">
                <a:latin typeface="Arial"/>
                <a:cs typeface="Arial"/>
              </a:rPr>
              <a:t>.</a:t>
            </a:r>
            <a:endParaRPr lang="vi-VN" dirty="0">
              <a:latin typeface="Arial"/>
              <a:cs typeface="Arial"/>
            </a:endParaRPr>
          </a:p>
          <a:p>
            <a:pPr marL="355600" marR="38100" indent="-342900">
              <a:lnSpc>
                <a:spcPct val="100000"/>
              </a:lnSpc>
              <a:spcBef>
                <a:spcPts val="720"/>
              </a:spcBef>
              <a:buFont typeface="Wingdings" panose="05000000000000000000" pitchFamily="2" charset="2"/>
              <a:buChar char="§"/>
              <a:tabLst>
                <a:tab pos="354965" algn="l"/>
                <a:tab pos="355600" algn="l"/>
              </a:tabLst>
            </a:pPr>
            <a:r>
              <a:rPr lang="vi-VN" b="1" dirty="0">
                <a:solidFill>
                  <a:srgbClr val="000000"/>
                </a:solidFill>
                <a:latin typeface="+mj-lt"/>
              </a:rPr>
              <a:t>Theo</a:t>
            </a:r>
            <a:r>
              <a:rPr lang="vi-VN" b="1" dirty="0">
                <a:latin typeface="Arial"/>
                <a:cs typeface="Arial"/>
              </a:rPr>
              <a:t> định nghĩa </a:t>
            </a:r>
            <a:r>
              <a:rPr lang="vi-VN" b="1" spc="-5" dirty="0">
                <a:latin typeface="Arial"/>
                <a:cs typeface="Arial"/>
              </a:rPr>
              <a:t>của ISO: </a:t>
            </a:r>
            <a:r>
              <a:rPr lang="vi-VN" spc="-5" dirty="0">
                <a:latin typeface="Arial"/>
                <a:cs typeface="Arial"/>
              </a:rPr>
              <a:t>4 </a:t>
            </a:r>
            <a:r>
              <a:rPr lang="vi-VN" dirty="0">
                <a:latin typeface="Arial"/>
                <a:cs typeface="Arial"/>
              </a:rPr>
              <a:t>thành </a:t>
            </a:r>
            <a:r>
              <a:rPr lang="vi-VN" spc="-5" dirty="0">
                <a:latin typeface="Arial"/>
                <a:cs typeface="Arial"/>
              </a:rPr>
              <a:t>phần </a:t>
            </a:r>
            <a:r>
              <a:rPr lang="vi-VN" dirty="0">
                <a:latin typeface="Arial"/>
                <a:cs typeface="Arial"/>
              </a:rPr>
              <a:t>cơ  </a:t>
            </a:r>
            <a:r>
              <a:rPr lang="vi-VN" spc="-5" dirty="0">
                <a:latin typeface="Arial"/>
                <a:cs typeface="Arial"/>
              </a:rPr>
              <a:t>bản </a:t>
            </a:r>
            <a:r>
              <a:rPr lang="vi-VN" dirty="0">
                <a:latin typeface="Arial"/>
                <a:cs typeface="Arial"/>
              </a:rPr>
              <a:t>của </a:t>
            </a:r>
            <a:r>
              <a:rPr lang="vi-VN" spc="-5" dirty="0">
                <a:latin typeface="Arial"/>
                <a:cs typeface="Arial"/>
              </a:rPr>
              <a:t>phần</a:t>
            </a:r>
            <a:r>
              <a:rPr lang="vi-VN" spc="-45" dirty="0">
                <a:latin typeface="Arial"/>
                <a:cs typeface="Arial"/>
              </a:rPr>
              <a:t> </a:t>
            </a:r>
            <a:r>
              <a:rPr lang="vi-VN" dirty="0">
                <a:latin typeface="Arial"/>
                <a:cs typeface="Arial"/>
              </a:rPr>
              <a:t>mềm:</a:t>
            </a:r>
          </a:p>
          <a:p>
            <a:pPr marL="855344" lvl="1" indent="-386080">
              <a:lnSpc>
                <a:spcPct val="100000"/>
              </a:lnSpc>
              <a:spcBef>
                <a:spcPts val="685"/>
              </a:spcBef>
              <a:buChar char="–"/>
              <a:tabLst>
                <a:tab pos="855344" algn="l"/>
                <a:tab pos="855980" algn="l"/>
              </a:tabLst>
            </a:pPr>
            <a:r>
              <a:rPr lang="vi-VN" sz="2000" spc="-5" dirty="0">
                <a:latin typeface="Arial"/>
                <a:cs typeface="Arial"/>
              </a:rPr>
              <a:t>Chương </a:t>
            </a:r>
            <a:r>
              <a:rPr lang="vi-VN" sz="2000" spc="25" dirty="0">
                <a:latin typeface="Arial"/>
                <a:cs typeface="Arial"/>
              </a:rPr>
              <a:t>trình </a:t>
            </a:r>
            <a:r>
              <a:rPr lang="vi-VN" sz="2000" spc="-5" dirty="0">
                <a:latin typeface="Arial"/>
                <a:cs typeface="Arial"/>
              </a:rPr>
              <a:t>máy </a:t>
            </a:r>
            <a:r>
              <a:rPr lang="vi-VN" sz="2000" dirty="0">
                <a:latin typeface="Arial"/>
                <a:cs typeface="Arial"/>
              </a:rPr>
              <a:t>tính</a:t>
            </a:r>
            <a:r>
              <a:rPr lang="vi-VN" sz="2000" spc="-5" dirty="0">
                <a:latin typeface="Arial"/>
                <a:cs typeface="Arial"/>
              </a:rPr>
              <a:t> </a:t>
            </a:r>
            <a:r>
              <a:rPr lang="vi-VN" sz="2000" dirty="0">
                <a:latin typeface="Arial"/>
                <a:cs typeface="Arial"/>
              </a:rPr>
              <a:t>(code)</a:t>
            </a:r>
          </a:p>
          <a:p>
            <a:pPr marL="855344" lvl="1" indent="-386080">
              <a:lnSpc>
                <a:spcPct val="100000"/>
              </a:lnSpc>
              <a:spcBef>
                <a:spcPts val="670"/>
              </a:spcBef>
              <a:buChar char="–"/>
              <a:tabLst>
                <a:tab pos="855344" algn="l"/>
                <a:tab pos="855980" algn="l"/>
              </a:tabLst>
            </a:pPr>
            <a:r>
              <a:rPr lang="en-US" sz="2000" spc="-10" dirty="0">
                <a:latin typeface="Arial"/>
                <a:cs typeface="Arial"/>
              </a:rPr>
              <a:t>Qui </a:t>
            </a:r>
            <a:r>
              <a:rPr lang="en-US" sz="2000" spc="-10" dirty="0" err="1">
                <a:latin typeface="Arial"/>
                <a:cs typeface="Arial"/>
              </a:rPr>
              <a:t>trình</a:t>
            </a:r>
            <a:r>
              <a:rPr lang="en-US" sz="2000" spc="-10" dirty="0">
                <a:latin typeface="Arial"/>
                <a:cs typeface="Arial"/>
              </a:rPr>
              <a:t> </a:t>
            </a:r>
            <a:r>
              <a:rPr lang="en-US" sz="2000" spc="-10" dirty="0" err="1">
                <a:latin typeface="Arial"/>
                <a:cs typeface="Arial"/>
              </a:rPr>
              <a:t>thực</a:t>
            </a:r>
            <a:r>
              <a:rPr lang="en-US" sz="2000" spc="-10" dirty="0">
                <a:latin typeface="Arial"/>
                <a:cs typeface="Arial"/>
              </a:rPr>
              <a:t> </a:t>
            </a:r>
            <a:r>
              <a:rPr lang="en-US" sz="2000" spc="-10" dirty="0" err="1">
                <a:latin typeface="Arial"/>
                <a:cs typeface="Arial"/>
              </a:rPr>
              <a:t>hiện</a:t>
            </a:r>
            <a:endParaRPr lang="vi-VN" sz="2000" dirty="0">
              <a:latin typeface="Arial"/>
              <a:cs typeface="Arial"/>
            </a:endParaRPr>
          </a:p>
          <a:p>
            <a:pPr marL="855344" lvl="1" indent="-386080">
              <a:lnSpc>
                <a:spcPct val="100000"/>
              </a:lnSpc>
              <a:spcBef>
                <a:spcPts val="675"/>
              </a:spcBef>
              <a:buChar char="–"/>
              <a:tabLst>
                <a:tab pos="855344" algn="l"/>
                <a:tab pos="855980" algn="l"/>
              </a:tabLst>
            </a:pPr>
            <a:r>
              <a:rPr lang="vi-VN" sz="2000" spc="-5" dirty="0">
                <a:latin typeface="Arial"/>
                <a:cs typeface="Arial"/>
              </a:rPr>
              <a:t>Tài liệu</a:t>
            </a:r>
            <a:endParaRPr lang="vi-VN" sz="2000" dirty="0">
              <a:latin typeface="Arial"/>
              <a:cs typeface="Arial"/>
            </a:endParaRPr>
          </a:p>
          <a:p>
            <a:pPr marL="855344" lvl="1" indent="-386080">
              <a:lnSpc>
                <a:spcPct val="100000"/>
              </a:lnSpc>
              <a:spcBef>
                <a:spcPts val="670"/>
              </a:spcBef>
              <a:buChar char="–"/>
              <a:tabLst>
                <a:tab pos="855344" algn="l"/>
                <a:tab pos="855980" algn="l"/>
              </a:tabLst>
            </a:pPr>
            <a:r>
              <a:rPr lang="vi-VN" sz="2000" spc="-10" dirty="0">
                <a:latin typeface="Arial"/>
                <a:cs typeface="Arial"/>
              </a:rPr>
              <a:t>Dữ </a:t>
            </a:r>
            <a:r>
              <a:rPr lang="vi-VN" sz="2000" spc="-5" dirty="0">
                <a:latin typeface="Arial"/>
                <a:cs typeface="Arial"/>
              </a:rPr>
              <a:t>liệu cần thiết để vận hành phần</a:t>
            </a:r>
            <a:r>
              <a:rPr lang="vi-VN" sz="2000" spc="65" dirty="0">
                <a:latin typeface="Arial"/>
                <a:cs typeface="Arial"/>
              </a:rPr>
              <a:t> </a:t>
            </a:r>
            <a:r>
              <a:rPr lang="vi-VN" sz="2000" spc="-5" dirty="0">
                <a:latin typeface="Arial"/>
                <a:cs typeface="Arial"/>
              </a:rPr>
              <a:t>mềm</a:t>
            </a:r>
            <a:endParaRPr lang="en-US" sz="2000" spc="-5" dirty="0">
              <a:latin typeface="Arial"/>
              <a:cs typeface="Arial"/>
            </a:endParaRPr>
          </a:p>
          <a:p>
            <a:pPr marL="457200" indent="-457200">
              <a:spcBef>
                <a:spcPts val="600"/>
              </a:spcBef>
              <a:buFont typeface="Wingdings" panose="05000000000000000000" pitchFamily="2" charset="2"/>
              <a:buChar char="§"/>
            </a:pPr>
            <a:r>
              <a:rPr lang="vi-VN" b="1" i="0" dirty="0">
                <a:solidFill>
                  <a:srgbClr val="000000"/>
                </a:solidFill>
                <a:effectLst/>
                <a:latin typeface="+mj-lt"/>
              </a:rPr>
              <a:t>Định nghĩa (*): </a:t>
            </a:r>
            <a:endParaRPr lang="en-US" b="1" i="0" dirty="0">
              <a:solidFill>
                <a:srgbClr val="000000"/>
              </a:solidFill>
              <a:effectLst/>
              <a:latin typeface="+mj-lt"/>
            </a:endParaRPr>
          </a:p>
          <a:p>
            <a:pPr marL="1143000" lvl="1" indent="-457200" algn="just">
              <a:spcBef>
                <a:spcPts val="600"/>
              </a:spcBef>
              <a:buFont typeface="Wingdings" panose="05000000000000000000" pitchFamily="2" charset="2"/>
              <a:buChar char="§"/>
            </a:pPr>
            <a:r>
              <a:rPr lang="vi-VN" sz="2000" b="0" i="0" dirty="0">
                <a:solidFill>
                  <a:srgbClr val="FF0000"/>
                </a:solidFill>
                <a:effectLst/>
                <a:latin typeface="+mj-lt"/>
              </a:rPr>
              <a:t>Các lệnh </a:t>
            </a:r>
            <a:r>
              <a:rPr lang="vi-VN" sz="2000" b="0" i="0" dirty="0">
                <a:solidFill>
                  <a:srgbClr val="000000"/>
                </a:solidFill>
                <a:effectLst/>
                <a:latin typeface="+mj-lt"/>
              </a:rPr>
              <a:t>(chương trình máy tính) khi được thực hiện thì cung cấp những chức năng và kết quả mong muốn </a:t>
            </a:r>
            <a:endParaRPr lang="en-US" sz="2000" b="0" i="0" dirty="0">
              <a:solidFill>
                <a:srgbClr val="000000"/>
              </a:solidFill>
              <a:effectLst/>
              <a:latin typeface="+mj-lt"/>
            </a:endParaRPr>
          </a:p>
          <a:p>
            <a:pPr marL="1143000" lvl="1" indent="-457200">
              <a:spcBef>
                <a:spcPts val="600"/>
              </a:spcBef>
              <a:buFont typeface="Wingdings" panose="05000000000000000000" pitchFamily="2" charset="2"/>
              <a:buChar char="§"/>
            </a:pPr>
            <a:r>
              <a:rPr lang="vi-VN" sz="2000" b="0" i="0" dirty="0">
                <a:solidFill>
                  <a:srgbClr val="FF0000"/>
                </a:solidFill>
                <a:effectLst/>
                <a:latin typeface="+mj-lt"/>
              </a:rPr>
              <a:t>Các cấu trúc dữ liệu </a:t>
            </a:r>
            <a:r>
              <a:rPr lang="vi-VN" sz="2000" b="0" i="0" dirty="0">
                <a:solidFill>
                  <a:srgbClr val="000000"/>
                </a:solidFill>
                <a:effectLst/>
                <a:latin typeface="+mj-lt"/>
              </a:rPr>
              <a:t>làm cho chương trình thao tác thông tin thích hợp </a:t>
            </a:r>
            <a:endParaRPr lang="en-US" sz="2000" b="0" i="0" dirty="0">
              <a:solidFill>
                <a:srgbClr val="000000"/>
              </a:solidFill>
              <a:effectLst/>
              <a:latin typeface="+mj-lt"/>
            </a:endParaRPr>
          </a:p>
          <a:p>
            <a:pPr marL="1143000" lvl="1" indent="-457200">
              <a:spcBef>
                <a:spcPts val="600"/>
              </a:spcBef>
              <a:buFont typeface="Wingdings" panose="05000000000000000000" pitchFamily="2" charset="2"/>
              <a:buChar char="§"/>
            </a:pPr>
            <a:r>
              <a:rPr lang="vi-VN" sz="2000" b="0" i="0" dirty="0">
                <a:solidFill>
                  <a:srgbClr val="FF0000"/>
                </a:solidFill>
                <a:effectLst/>
                <a:latin typeface="+mj-lt"/>
              </a:rPr>
              <a:t>Các tài liệu mô tả </a:t>
            </a:r>
            <a:r>
              <a:rPr lang="vi-VN" sz="2000" b="0" i="0" dirty="0">
                <a:solidFill>
                  <a:srgbClr val="000000"/>
                </a:solidFill>
                <a:effectLst/>
                <a:latin typeface="+mj-lt"/>
              </a:rPr>
              <a:t>thao tác và cách sử dụng chương trình</a:t>
            </a:r>
            <a:r>
              <a:rPr lang="vi-VN" sz="2000" dirty="0">
                <a:latin typeface="+mj-lt"/>
              </a:rPr>
              <a:t> </a:t>
            </a:r>
            <a:br>
              <a:rPr lang="vi-VN" sz="2000" dirty="0">
                <a:latin typeface="+mj-lt"/>
              </a:rPr>
            </a:br>
            <a:r>
              <a:rPr lang="en-US" sz="2000" b="0" i="1" dirty="0">
                <a:solidFill>
                  <a:srgbClr val="898989"/>
                </a:solidFill>
                <a:effectLst/>
                <a:latin typeface="+mj-lt"/>
              </a:rPr>
              <a:t>(*) Roger Pressman (McGraw-Hill 2014). Software Engineering: A Practitioner’s Approach, 8/e</a:t>
            </a:r>
            <a:endParaRPr lang="vi-VN" sz="2000" b="1" i="1" dirty="0">
              <a:latin typeface="+mj-lt"/>
            </a:endParaRPr>
          </a:p>
        </p:txBody>
      </p:sp>
    </p:spTree>
    <p:extLst>
      <p:ext uri="{BB962C8B-B14F-4D97-AF65-F5344CB8AC3E}">
        <p14:creationId xmlns:p14="http://schemas.microsoft.com/office/powerpoint/2010/main" val="129948082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pic>
        <p:nvPicPr>
          <p:cNvPr id="7" name="Picture 6">
            <a:extLst>
              <a:ext uri="{FF2B5EF4-FFF2-40B4-BE49-F238E27FC236}">
                <a16:creationId xmlns:a16="http://schemas.microsoft.com/office/drawing/2014/main" id="{A1F74172-EFDB-4B20-8A47-95F0356AFD66}"/>
              </a:ext>
            </a:extLst>
          </p:cNvPr>
          <p:cNvPicPr>
            <a:picLocks noChangeAspect="1"/>
          </p:cNvPicPr>
          <p:nvPr/>
        </p:nvPicPr>
        <p:blipFill>
          <a:blip r:embed="rId2"/>
          <a:stretch>
            <a:fillRect/>
          </a:stretch>
        </p:blipFill>
        <p:spPr>
          <a:xfrm>
            <a:off x="3417065" y="1261252"/>
            <a:ext cx="7834370" cy="4538696"/>
          </a:xfrm>
          <a:prstGeom prst="rect">
            <a:avLst/>
          </a:prstGeom>
        </p:spPr>
      </p:pic>
    </p:spTree>
    <p:extLst>
      <p:ext uri="{BB962C8B-B14F-4D97-AF65-F5344CB8AC3E}">
        <p14:creationId xmlns:p14="http://schemas.microsoft.com/office/powerpoint/2010/main" val="22297209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pic>
        <p:nvPicPr>
          <p:cNvPr id="4" name="Picture 3">
            <a:extLst>
              <a:ext uri="{FF2B5EF4-FFF2-40B4-BE49-F238E27FC236}">
                <a16:creationId xmlns:a16="http://schemas.microsoft.com/office/drawing/2014/main" id="{3E7DAAD3-A456-4C22-9592-63F345037913}"/>
              </a:ext>
            </a:extLst>
          </p:cNvPr>
          <p:cNvPicPr>
            <a:picLocks noChangeAspect="1"/>
          </p:cNvPicPr>
          <p:nvPr/>
        </p:nvPicPr>
        <p:blipFill>
          <a:blip r:embed="rId2"/>
          <a:stretch>
            <a:fillRect/>
          </a:stretch>
        </p:blipFill>
        <p:spPr>
          <a:xfrm>
            <a:off x="4190948" y="1281097"/>
            <a:ext cx="7162852" cy="4143405"/>
          </a:xfrm>
          <a:prstGeom prst="rect">
            <a:avLst/>
          </a:prstGeom>
        </p:spPr>
      </p:pic>
    </p:spTree>
    <p:extLst>
      <p:ext uri="{BB962C8B-B14F-4D97-AF65-F5344CB8AC3E}">
        <p14:creationId xmlns:p14="http://schemas.microsoft.com/office/powerpoint/2010/main" val="31953581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pic>
        <p:nvPicPr>
          <p:cNvPr id="5" name="Picture 4">
            <a:extLst>
              <a:ext uri="{FF2B5EF4-FFF2-40B4-BE49-F238E27FC236}">
                <a16:creationId xmlns:a16="http://schemas.microsoft.com/office/drawing/2014/main" id="{ADBB46C7-807E-44B8-B657-8AA949F8E8DD}"/>
              </a:ext>
            </a:extLst>
          </p:cNvPr>
          <p:cNvPicPr>
            <a:picLocks noChangeAspect="1"/>
          </p:cNvPicPr>
          <p:nvPr/>
        </p:nvPicPr>
        <p:blipFill>
          <a:blip r:embed="rId2"/>
          <a:stretch>
            <a:fillRect/>
          </a:stretch>
        </p:blipFill>
        <p:spPr>
          <a:xfrm>
            <a:off x="2849533" y="1250936"/>
            <a:ext cx="9332700" cy="4298964"/>
          </a:xfrm>
          <a:prstGeom prst="rect">
            <a:avLst/>
          </a:prstGeom>
        </p:spPr>
      </p:pic>
    </p:spTree>
    <p:extLst>
      <p:ext uri="{BB962C8B-B14F-4D97-AF65-F5344CB8AC3E}">
        <p14:creationId xmlns:p14="http://schemas.microsoft.com/office/powerpoint/2010/main" val="24818082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sp>
        <p:nvSpPr>
          <p:cNvPr id="5" name="Content Placeholder 4">
            <a:extLst>
              <a:ext uri="{FF2B5EF4-FFF2-40B4-BE49-F238E27FC236}">
                <a16:creationId xmlns:a16="http://schemas.microsoft.com/office/drawing/2014/main" id="{6FFB233A-80BB-479C-8EB1-82FED556C792}"/>
              </a:ext>
            </a:extLst>
          </p:cNvPr>
          <p:cNvSpPr>
            <a:spLocks noGrp="1"/>
          </p:cNvSpPr>
          <p:nvPr>
            <p:ph sz="quarter" idx="10"/>
          </p:nvPr>
        </p:nvSpPr>
        <p:spPr>
          <a:xfrm>
            <a:off x="2749550" y="1209675"/>
            <a:ext cx="8166100" cy="4692650"/>
          </a:xfrm>
        </p:spPr>
        <p:txBody>
          <a:bodyPr>
            <a:noAutofit/>
          </a:bodyPr>
          <a:lstStyle/>
          <a:p>
            <a:r>
              <a:rPr lang="vi-VN" sz="2100" b="0" i="0" dirty="0">
                <a:solidFill>
                  <a:schemeClr val="tx1"/>
                </a:solidFill>
                <a:effectLst/>
                <a:latin typeface="+mj-lt"/>
              </a:rPr>
              <a:t>Trong một spint, nhóm có một cuộc họp hàng ngày.</a:t>
            </a:r>
          </a:p>
          <a:p>
            <a:pPr marL="342900" indent="-342900" algn="just">
              <a:buFont typeface="Wingdings" panose="05000000000000000000" pitchFamily="2" charset="2"/>
              <a:buChar char="Ø"/>
            </a:pPr>
            <a:r>
              <a:rPr lang="vi-VN" sz="2100" b="0" i="0" dirty="0">
                <a:solidFill>
                  <a:schemeClr val="tx1"/>
                </a:solidFill>
                <a:effectLst/>
                <a:latin typeface="+mj-lt"/>
              </a:rPr>
              <a:t>Mỗi thành viên mô tả công việc sẽ được thực hiện trong ngày hôm</a:t>
            </a:r>
            <a:r>
              <a:rPr lang="en-US" sz="2100" b="0" i="0" dirty="0">
                <a:solidFill>
                  <a:schemeClr val="tx1"/>
                </a:solidFill>
                <a:effectLst/>
                <a:latin typeface="+mj-lt"/>
              </a:rPr>
              <a:t> </a:t>
            </a:r>
            <a:r>
              <a:rPr lang="vi-VN" sz="2100" b="0" i="0" dirty="0">
                <a:solidFill>
                  <a:schemeClr val="tx1"/>
                </a:solidFill>
                <a:effectLst/>
                <a:latin typeface="+mj-lt"/>
              </a:rPr>
              <a:t>đó, tiến độ từ ngày hôm trước.</a:t>
            </a:r>
          </a:p>
          <a:p>
            <a:pPr marL="342900" indent="-342900" algn="just">
              <a:buFont typeface="Wingdings" panose="05000000000000000000" pitchFamily="2" charset="2"/>
              <a:buChar char="Ø"/>
            </a:pPr>
            <a:r>
              <a:rPr lang="vi-VN" sz="2100" b="0" i="0" dirty="0">
                <a:solidFill>
                  <a:schemeClr val="tx1"/>
                </a:solidFill>
                <a:effectLst/>
                <a:latin typeface="+mj-lt"/>
              </a:rPr>
              <a:t>Để giữ cho các cuộc họp ngắn gọn, tất cả mọi người đều tham dự</a:t>
            </a:r>
            <a:r>
              <a:rPr lang="en-US" sz="2100" b="0" i="0" dirty="0">
                <a:solidFill>
                  <a:schemeClr val="tx1"/>
                </a:solidFill>
                <a:effectLst/>
                <a:latin typeface="+mj-lt"/>
              </a:rPr>
              <a:t> </a:t>
            </a:r>
            <a:r>
              <a:rPr lang="vi-VN" sz="2100" b="0" i="0" dirty="0">
                <a:solidFill>
                  <a:schemeClr val="tx1"/>
                </a:solidFill>
                <a:effectLst/>
                <a:latin typeface="+mj-lt"/>
              </a:rPr>
              <a:t>(họp đứng trong cùng một phòng).</a:t>
            </a:r>
          </a:p>
          <a:p>
            <a:pPr marL="342900" indent="-342900" algn="just">
              <a:buFont typeface="Wingdings" panose="05000000000000000000" pitchFamily="2" charset="2"/>
              <a:buChar char="Ø"/>
            </a:pPr>
            <a:r>
              <a:rPr lang="vi-VN" sz="2100" b="0" i="0" dirty="0">
                <a:solidFill>
                  <a:schemeClr val="tx1"/>
                </a:solidFill>
                <a:effectLst/>
                <a:latin typeface="+mj-lt"/>
              </a:rPr>
              <a:t>Khi các backlog đã được thực hiện để người dùng tin rằng bản phát hành đáng được đưa vào sản xuất, kết thúc quá trình phát triển, nhóm thực hiện kiểm tra tích hợp, đào tạo và làm tài liệu khi cần thiết để phát hành sản phẩm</a:t>
            </a:r>
            <a:endParaRPr lang="en-US" sz="2100" b="0" i="0" dirty="0">
              <a:solidFill>
                <a:schemeClr val="tx1"/>
              </a:solidFill>
              <a:effectLst/>
              <a:latin typeface="+mj-lt"/>
            </a:endParaRPr>
          </a:p>
          <a:p>
            <a:pPr algn="just"/>
            <a:r>
              <a:rPr lang="vi-VN" sz="2100" dirty="0">
                <a:solidFill>
                  <a:schemeClr val="tx1"/>
                </a:solidFill>
                <a:latin typeface="+mj-lt"/>
              </a:rPr>
              <a:t> </a:t>
            </a:r>
            <a:br>
              <a:rPr lang="vi-VN" sz="2100" dirty="0">
                <a:solidFill>
                  <a:schemeClr val="tx1"/>
                </a:solidFill>
                <a:latin typeface="+mj-lt"/>
              </a:rPr>
            </a:br>
            <a:endParaRPr lang="en-US" sz="2100" dirty="0">
              <a:solidFill>
                <a:schemeClr val="tx1"/>
              </a:solidFill>
              <a:effectLst/>
              <a:latin typeface="+mj-lt"/>
              <a:ea typeface="Times New Roman" panose="02020603050405020304" pitchFamily="18" charset="0"/>
              <a:cs typeface="Courier New" panose="02070309020205020404" pitchFamily="49" charset="0"/>
            </a:endParaRPr>
          </a:p>
        </p:txBody>
      </p:sp>
    </p:spTree>
    <p:extLst>
      <p:ext uri="{BB962C8B-B14F-4D97-AF65-F5344CB8AC3E}">
        <p14:creationId xmlns:p14="http://schemas.microsoft.com/office/powerpoint/2010/main" val="9133623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Phương</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pháp</a:t>
            </a:r>
            <a:r>
              <a:rPr lang="en-US" sz="2800" kern="50" dirty="0">
                <a:latin typeface="+mj-lt"/>
                <a:ea typeface="SimSun" panose="02010600030101010101" pitchFamily="2" charset="-122"/>
                <a:cs typeface="Tahoma" panose="020B0604030504040204" pitchFamily="34" charset="0"/>
              </a:rPr>
              <a:t> Agile</a:t>
            </a:r>
            <a:endParaRPr lang="aa-ET" sz="2800" dirty="0"/>
          </a:p>
        </p:txBody>
      </p:sp>
      <p:pic>
        <p:nvPicPr>
          <p:cNvPr id="4" name="Picture 3">
            <a:extLst>
              <a:ext uri="{FF2B5EF4-FFF2-40B4-BE49-F238E27FC236}">
                <a16:creationId xmlns:a16="http://schemas.microsoft.com/office/drawing/2014/main" id="{AB8B7005-1297-433F-A1ED-88E481C0B276}"/>
              </a:ext>
            </a:extLst>
          </p:cNvPr>
          <p:cNvPicPr>
            <a:picLocks noChangeAspect="1"/>
          </p:cNvPicPr>
          <p:nvPr/>
        </p:nvPicPr>
        <p:blipFill>
          <a:blip r:embed="rId2"/>
          <a:stretch>
            <a:fillRect/>
          </a:stretch>
        </p:blipFill>
        <p:spPr>
          <a:xfrm>
            <a:off x="2800287" y="1490648"/>
            <a:ext cx="8553513" cy="3991004"/>
          </a:xfrm>
          <a:prstGeom prst="rect">
            <a:avLst/>
          </a:prstGeom>
        </p:spPr>
      </p:pic>
    </p:spTree>
    <p:extLst>
      <p:ext uri="{BB962C8B-B14F-4D97-AF65-F5344CB8AC3E}">
        <p14:creationId xmlns:p14="http://schemas.microsoft.com/office/powerpoint/2010/main" val="27304924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a:latin typeface="+mj-lt"/>
                <a:ea typeface="SimSun" panose="02010600030101010101" pitchFamily="2" charset="-122"/>
                <a:cs typeface="Tahoma" panose="020B0604030504040204" pitchFamily="34" charset="0"/>
              </a:rPr>
              <a:t>UML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các</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biểu</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đồ</a:t>
            </a:r>
            <a:r>
              <a:rPr lang="en-US" sz="2800" kern="50" dirty="0">
                <a:latin typeface="+mj-lt"/>
                <a:ea typeface="SimSun" panose="02010600030101010101" pitchFamily="2" charset="-122"/>
                <a:cs typeface="Tahoma" panose="020B0604030504040204" pitchFamily="34" charset="0"/>
              </a:rPr>
              <a:t> UML</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81485" y="1222375"/>
            <a:ext cx="7043615" cy="4692650"/>
          </a:xfrm>
        </p:spPr>
        <p:txBody>
          <a:bodyPr>
            <a:normAutofit/>
          </a:bodyPr>
          <a:lstStyle/>
          <a:p>
            <a:pPr>
              <a:spcBef>
                <a:spcPts val="600"/>
              </a:spcBef>
            </a:pPr>
            <a:r>
              <a:rPr lang="en-US" sz="2100" b="1" dirty="0" err="1">
                <a:solidFill>
                  <a:schemeClr val="tx1"/>
                </a:solidFill>
                <a:effectLst/>
                <a:latin typeface="+mj-lt"/>
                <a:ea typeface="Calibri" panose="020F0502020204030204" pitchFamily="34" charset="0"/>
              </a:rPr>
              <a:t>Các</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khái</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niệm</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cơ</a:t>
            </a:r>
            <a:r>
              <a:rPr lang="en-US" sz="2100" b="1" dirty="0">
                <a:solidFill>
                  <a:schemeClr val="tx1"/>
                </a:solidFill>
                <a:effectLst/>
                <a:latin typeface="+mj-lt"/>
                <a:ea typeface="Calibri" panose="020F0502020204030204" pitchFamily="34" charset="0"/>
              </a:rPr>
              <a:t> </a:t>
            </a:r>
            <a:r>
              <a:rPr lang="en-US" sz="2100" b="1" dirty="0" err="1">
                <a:solidFill>
                  <a:schemeClr val="tx1"/>
                </a:solidFill>
                <a:effectLst/>
                <a:latin typeface="+mj-lt"/>
                <a:ea typeface="Calibri" panose="020F0502020204030204" pitchFamily="34" charset="0"/>
              </a:rPr>
              <a:t>bản</a:t>
            </a:r>
            <a:endParaRPr lang="en-US" sz="2100" b="1" dirty="0">
              <a:solidFill>
                <a:schemeClr val="tx1"/>
              </a:solidFill>
              <a:effectLst/>
              <a:latin typeface="+mj-lt"/>
              <a:ea typeface="Calibri" panose="020F050202020403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Lịch</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sử</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hình</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thành</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và</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sự</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cần</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thiết</a:t>
            </a:r>
            <a:r>
              <a:rPr lang="en-US" sz="2100" kern="50" dirty="0">
                <a:solidFill>
                  <a:schemeClr val="tx1"/>
                </a:solidFill>
                <a:effectLst/>
                <a:latin typeface="+mj-lt"/>
                <a:ea typeface="SimSun" panose="02010600030101010101" pitchFamily="2" charset="-122"/>
                <a:cs typeface="Tahoma" panose="020B0604030504040204" pitchFamily="34" charset="0"/>
              </a:rPr>
              <a:t> </a:t>
            </a:r>
            <a:r>
              <a:rPr lang="en-US" sz="2100" kern="50" dirty="0" err="1">
                <a:solidFill>
                  <a:schemeClr val="tx1"/>
                </a:solidFill>
                <a:effectLst/>
                <a:latin typeface="+mj-lt"/>
                <a:ea typeface="SimSun" panose="02010600030101010101" pitchFamily="2" charset="-122"/>
                <a:cs typeface="Tahoma" panose="020B0604030504040204" pitchFamily="34" charset="0"/>
              </a:rPr>
              <a:t>của</a:t>
            </a:r>
            <a:r>
              <a:rPr lang="en-US" sz="2100" kern="50" dirty="0">
                <a:solidFill>
                  <a:schemeClr val="tx1"/>
                </a:solidFill>
                <a:effectLst/>
                <a:latin typeface="+mj-lt"/>
                <a:ea typeface="SimSun" panose="02010600030101010101" pitchFamily="2" charset="-122"/>
                <a:cs typeface="Tahoma" panose="020B0604030504040204" pitchFamily="34" charset="0"/>
              </a:rPr>
              <a:t> UML	</a:t>
            </a: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UseCase</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trường</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hợp</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sử</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dụng</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Activity (</a:t>
            </a:r>
            <a:r>
              <a:rPr lang="en-US" sz="2100" kern="50" dirty="0" err="1">
                <a:solidFill>
                  <a:schemeClr val="tx1"/>
                </a:solidFill>
                <a:latin typeface="+mj-lt"/>
                <a:ea typeface="SimSun" panose="02010600030101010101" pitchFamily="2" charset="-122"/>
                <a:cs typeface="Tahoma" panose="020B0604030504040204" pitchFamily="34" charset="0"/>
              </a:rPr>
              <a:t>hoạt</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động</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Sequence (</a:t>
            </a:r>
            <a:r>
              <a:rPr lang="en-US" sz="2100" kern="50" dirty="0" err="1">
                <a:solidFill>
                  <a:schemeClr val="tx1"/>
                </a:solidFill>
                <a:latin typeface="+mj-lt"/>
                <a:ea typeface="SimSun" panose="02010600030101010101" pitchFamily="2" charset="-122"/>
                <a:cs typeface="Tahoma" panose="020B0604030504040204" pitchFamily="34" charset="0"/>
              </a:rPr>
              <a:t>tuần</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tự</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Comunication</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tương</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tác</a:t>
            </a:r>
            <a:r>
              <a:rPr lang="en-US" sz="2100" kern="50" dirty="0">
                <a:solidFill>
                  <a:schemeClr val="tx1"/>
                </a:solidFill>
                <a:latin typeface="+mj-lt"/>
                <a:ea typeface="SimSun" panose="02010600030101010101" pitchFamily="2" charset="-122"/>
                <a:cs typeface="Tahoma" panose="020B0604030504040204" pitchFamily="34" charset="0"/>
              </a:rPr>
              <a:t>)</a:t>
            </a:r>
          </a:p>
          <a:p>
            <a:pPr marL="285750" indent="-285750">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Class (</a:t>
            </a:r>
            <a:r>
              <a:rPr lang="en-US" sz="2100" kern="50" dirty="0" err="1">
                <a:solidFill>
                  <a:schemeClr val="tx1"/>
                </a:solidFill>
                <a:latin typeface="+mj-lt"/>
                <a:ea typeface="SimSun" panose="02010600030101010101" pitchFamily="2" charset="-122"/>
                <a:cs typeface="Tahoma" panose="020B0604030504040204" pitchFamily="34" charset="0"/>
              </a:rPr>
              <a:t>lớp</a:t>
            </a:r>
            <a:r>
              <a:rPr lang="en-US" sz="2100" kern="50" dirty="0">
                <a:solidFill>
                  <a:schemeClr val="tx1"/>
                </a:solidFill>
                <a:latin typeface="+mj-lt"/>
                <a:ea typeface="SimSun" panose="02010600030101010101" pitchFamily="2" charset="-122"/>
                <a:cs typeface="Tahoma" panose="020B0604030504040204" pitchFamily="34" charset="0"/>
              </a:rPr>
              <a:t>)</a:t>
            </a:r>
          </a:p>
          <a:p>
            <a:pPr marL="285750" indent="-285750">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State (</a:t>
            </a:r>
            <a:r>
              <a:rPr lang="en-US" sz="2100" kern="50" dirty="0" err="1">
                <a:solidFill>
                  <a:schemeClr val="tx1"/>
                </a:solidFill>
                <a:latin typeface="+mj-lt"/>
                <a:ea typeface="SimSun" panose="02010600030101010101" pitchFamily="2" charset="-122"/>
                <a:cs typeface="Tahoma" panose="020B0604030504040204" pitchFamily="34" charset="0"/>
              </a:rPr>
              <a:t>trạng</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thái</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indent="-285750">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Compoment</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thành</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phần</a:t>
            </a:r>
            <a:r>
              <a:rPr lang="en-US" sz="2100" kern="50" dirty="0">
                <a:solidFill>
                  <a:schemeClr val="tx1"/>
                </a:solidFill>
                <a:latin typeface="+mj-lt"/>
                <a:ea typeface="SimSun" panose="02010600030101010101" pitchFamily="2" charset="-122"/>
                <a:cs typeface="Tahoma" panose="020B0604030504040204" pitchFamily="34" charset="0"/>
              </a:rPr>
              <a:t>)</a:t>
            </a:r>
          </a:p>
          <a:p>
            <a:pPr marL="285750" indent="-285750">
              <a:buFont typeface="Wingdings" panose="05000000000000000000" pitchFamily="2" charset="2"/>
              <a:buChar char="§"/>
            </a:pPr>
            <a:r>
              <a:rPr lang="en-US" sz="2100" kern="50" dirty="0" err="1">
                <a:solidFill>
                  <a:schemeClr val="tx1"/>
                </a:solidFill>
                <a:effectLst/>
                <a:latin typeface="+mj-lt"/>
                <a:ea typeface="SimSun" panose="02010600030101010101" pitchFamily="2" charset="-122"/>
                <a:cs typeface="Tahoma" panose="020B0604030504040204" pitchFamily="34" charset="0"/>
              </a:rPr>
              <a:t>Biểu</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đồ</a:t>
            </a:r>
            <a:r>
              <a:rPr lang="en-US" sz="2100" kern="50" dirty="0">
                <a:solidFill>
                  <a:schemeClr val="tx1"/>
                </a:solidFill>
                <a:latin typeface="+mj-lt"/>
                <a:ea typeface="SimSun" panose="02010600030101010101" pitchFamily="2" charset="-122"/>
                <a:cs typeface="Tahoma" panose="020B0604030504040204" pitchFamily="34" charset="0"/>
              </a:rPr>
              <a:t> Deployment (</a:t>
            </a:r>
            <a:r>
              <a:rPr lang="en-US" sz="2100" kern="50" dirty="0" err="1">
                <a:solidFill>
                  <a:schemeClr val="tx1"/>
                </a:solidFill>
                <a:latin typeface="+mj-lt"/>
                <a:ea typeface="SimSun" panose="02010600030101010101" pitchFamily="2" charset="-122"/>
                <a:cs typeface="Tahoma" panose="020B0604030504040204" pitchFamily="34" charset="0"/>
              </a:rPr>
              <a:t>triển</a:t>
            </a:r>
            <a:r>
              <a:rPr lang="en-US" sz="2100" kern="50" dirty="0">
                <a:solidFill>
                  <a:schemeClr val="tx1"/>
                </a:solidFill>
                <a:latin typeface="+mj-lt"/>
                <a:ea typeface="SimSun" panose="02010600030101010101" pitchFamily="2" charset="-122"/>
                <a:cs typeface="Tahoma" panose="020B0604030504040204" pitchFamily="34" charset="0"/>
              </a:rPr>
              <a:t> </a:t>
            </a:r>
            <a:r>
              <a:rPr lang="en-US" sz="2100" kern="50" dirty="0" err="1">
                <a:solidFill>
                  <a:schemeClr val="tx1"/>
                </a:solidFill>
                <a:latin typeface="+mj-lt"/>
                <a:ea typeface="SimSun" panose="02010600030101010101" pitchFamily="2" charset="-122"/>
                <a:cs typeface="Tahoma" panose="020B0604030504040204" pitchFamily="34" charset="0"/>
              </a:rPr>
              <a:t>khai</a:t>
            </a:r>
            <a:r>
              <a:rPr lang="en-US" sz="2100" kern="50" dirty="0">
                <a:solidFill>
                  <a:schemeClr val="tx1"/>
                </a:solidFill>
                <a:latin typeface="+mj-lt"/>
                <a:ea typeface="SimSun" panose="02010600030101010101" pitchFamily="2" charset="-122"/>
                <a:cs typeface="Tahoma" panose="020B0604030504040204" pitchFamily="34" charset="0"/>
              </a:rPr>
              <a:t>)</a:t>
            </a: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indent="-285750">
              <a:buFont typeface="Wingdings" panose="05000000000000000000" pitchFamily="2" charset="2"/>
              <a:buChar char="§"/>
            </a:pP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indent="-285750">
              <a:buFont typeface="Wingdings" panose="05000000000000000000" pitchFamily="2" charset="2"/>
              <a:buChar char="§"/>
            </a:pPr>
            <a:endParaRPr lang="en-US" sz="2100" kern="50" dirty="0">
              <a:solidFill>
                <a:schemeClr val="tx1"/>
              </a:solidFill>
              <a:effectLst/>
              <a:latin typeface="+mj-lt"/>
              <a:ea typeface="SimSun" panose="02010600030101010101" pitchFamily="2" charset="-122"/>
              <a:cs typeface="Tahoma" panose="020B0604030504040204" pitchFamily="34" charset="0"/>
            </a:endParaRPr>
          </a:p>
          <a:p>
            <a:pPr marL="285750" marR="0" indent="-285750">
              <a:spcBef>
                <a:spcPts val="0"/>
              </a:spcBef>
              <a:spcAft>
                <a:spcPts val="0"/>
              </a:spcAft>
              <a:buFont typeface="Wingdings" panose="05000000000000000000" pitchFamily="2" charset="2"/>
              <a:buChar char="§"/>
            </a:pPr>
            <a:endParaRPr lang="en-US" sz="2100" kern="50" dirty="0">
              <a:solidFill>
                <a:schemeClr val="tx1"/>
              </a:solidFill>
              <a:effectLst/>
              <a:latin typeface="+mj-lt"/>
              <a:ea typeface="SimSun" panose="02010600030101010101" pitchFamily="2" charset="-122"/>
              <a:cs typeface="Tahoma" panose="020B0604030504040204" pitchFamily="34" charset="0"/>
            </a:endParaRPr>
          </a:p>
        </p:txBody>
      </p:sp>
    </p:spTree>
    <p:extLst>
      <p:ext uri="{BB962C8B-B14F-4D97-AF65-F5344CB8AC3E}">
        <p14:creationId xmlns:p14="http://schemas.microsoft.com/office/powerpoint/2010/main" val="41707529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81485" y="1222375"/>
            <a:ext cx="7043615" cy="4692650"/>
          </a:xfrm>
        </p:spPr>
        <p:txBody>
          <a:bodyPr>
            <a:normAutofit/>
          </a:bodyPr>
          <a:lstStyle/>
          <a:p>
            <a:pPr marL="354965" indent="-342900" algn="just">
              <a:lnSpc>
                <a:spcPts val="2735"/>
              </a:lnSpc>
              <a:spcBef>
                <a:spcPts val="600"/>
              </a:spcBef>
              <a:buFont typeface="Wingdings" panose="05000000000000000000" pitchFamily="2" charset="2"/>
              <a:buChar char="Ø"/>
              <a:tabLst>
                <a:tab pos="286385" algn="l"/>
                <a:tab pos="287020" algn="l"/>
              </a:tabLst>
            </a:pPr>
            <a:r>
              <a:rPr lang="vi-VN" sz="2000" dirty="0"/>
              <a:t>Mô hình là một biểu diễn của sự vật hay một tập các sự vật trong một lĩnh vực áp dụng nào đó theo một cách khác. </a:t>
            </a:r>
          </a:p>
          <a:p>
            <a:pPr marL="354965" indent="-342900" algn="just">
              <a:lnSpc>
                <a:spcPts val="2735"/>
              </a:lnSpc>
              <a:spcBef>
                <a:spcPts val="600"/>
              </a:spcBef>
              <a:buFont typeface="Wingdings" panose="05000000000000000000" pitchFamily="2" charset="2"/>
              <a:buChar char="Ø"/>
              <a:tabLst>
                <a:tab pos="286385" algn="l"/>
                <a:tab pos="287020" algn="l"/>
              </a:tabLst>
            </a:pPr>
            <a:r>
              <a:rPr lang="vi-VN" sz="2000" dirty="0"/>
              <a:t>Mô hình nhằm nắm bắt các khía cạnh quan trọng của sự vật, bỏ qua các khía cạnh không quan trọng và biểu diễn theo một tập ký hiệu và quy tắc nào đó. </a:t>
            </a:r>
          </a:p>
          <a:p>
            <a:pPr marL="354965" indent="-342900" algn="just">
              <a:lnSpc>
                <a:spcPts val="2735"/>
              </a:lnSpc>
              <a:spcBef>
                <a:spcPts val="600"/>
              </a:spcBef>
              <a:buFont typeface="Wingdings" panose="05000000000000000000" pitchFamily="2" charset="2"/>
              <a:buChar char="Ø"/>
              <a:tabLst>
                <a:tab pos="286385" algn="l"/>
                <a:tab pos="287020" algn="l"/>
              </a:tabLst>
            </a:pPr>
            <a:r>
              <a:rPr lang="vi-VN" sz="2000" dirty="0"/>
              <a:t>Các mô hình thường được xây dựng sao cho có thể vẽ được thành các biểu đồ dựa trên tập ký hiệu và quy tắc đã cho</a:t>
            </a:r>
            <a:endParaRPr lang="vi-VN" sz="2000" dirty="0">
              <a:latin typeface="Arial"/>
              <a:cs typeface="Arial"/>
            </a:endParaRPr>
          </a:p>
        </p:txBody>
      </p:sp>
    </p:spTree>
    <p:extLst>
      <p:ext uri="{BB962C8B-B14F-4D97-AF65-F5344CB8AC3E}">
        <p14:creationId xmlns:p14="http://schemas.microsoft.com/office/powerpoint/2010/main" val="89351147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281485" y="1222375"/>
            <a:ext cx="7043615" cy="4692650"/>
          </a:xfrm>
        </p:spPr>
        <p:txBody>
          <a:bodyPr>
            <a:normAutofit/>
          </a:bodyPr>
          <a:lstStyle/>
          <a:p>
            <a:r>
              <a:rPr lang="vi-VN" sz="2000" b="1" i="1" dirty="0"/>
              <a:t>Khi xây dựng các hệ thống, mô hình được sử dụng nhằm thoả mãn các mục đích sau:</a:t>
            </a:r>
            <a:endParaRPr lang="vi-VN" sz="2000" b="1" dirty="0"/>
          </a:p>
          <a:p>
            <a:pPr marL="342900" indent="-342900">
              <a:buFont typeface="Wingdings" panose="05000000000000000000" pitchFamily="2" charset="2"/>
              <a:buChar char="Ø"/>
            </a:pPr>
            <a:r>
              <a:rPr lang="en-US" sz="2000" dirty="0" err="1"/>
              <a:t>Nắm</a:t>
            </a:r>
            <a:r>
              <a:rPr lang="en-US" sz="2000" dirty="0"/>
              <a:t> </a:t>
            </a:r>
            <a:r>
              <a:rPr lang="en-US" sz="2000" dirty="0" err="1"/>
              <a:t>bắt</a:t>
            </a:r>
            <a:r>
              <a:rPr lang="en-US" sz="2000" dirty="0"/>
              <a:t> </a:t>
            </a:r>
            <a:r>
              <a:rPr lang="en-US" sz="2000" dirty="0" err="1"/>
              <a:t>chính</a:t>
            </a:r>
            <a:r>
              <a:rPr lang="en-US" sz="2000" dirty="0"/>
              <a:t> </a:t>
            </a:r>
            <a:r>
              <a:rPr lang="en-US" sz="2000" dirty="0" err="1"/>
              <a:t>xác</a:t>
            </a:r>
            <a:r>
              <a:rPr lang="en-US" sz="2000" dirty="0"/>
              <a:t> </a:t>
            </a:r>
            <a:r>
              <a:rPr lang="en-US" sz="2000" dirty="0" err="1"/>
              <a:t>yêu</a:t>
            </a:r>
            <a:r>
              <a:rPr lang="en-US" sz="2000" dirty="0"/>
              <a:t> </a:t>
            </a:r>
            <a:r>
              <a:rPr lang="en-US" sz="2000" dirty="0" err="1"/>
              <a:t>cầu</a:t>
            </a:r>
            <a:r>
              <a:rPr lang="en-US" sz="2000" dirty="0"/>
              <a:t> </a:t>
            </a:r>
            <a:r>
              <a:rPr lang="en-US" sz="2000" dirty="0" err="1"/>
              <a:t>và</a:t>
            </a:r>
            <a:r>
              <a:rPr lang="en-US" sz="2000" dirty="0"/>
              <a:t> tri </a:t>
            </a:r>
            <a:r>
              <a:rPr lang="en-US" sz="2000" dirty="0" err="1"/>
              <a:t>thức</a:t>
            </a:r>
            <a:r>
              <a:rPr lang="en-US" sz="2000" dirty="0"/>
              <a:t> </a:t>
            </a:r>
            <a:r>
              <a:rPr lang="en-US" sz="2000" dirty="0" err="1"/>
              <a:t>miền</a:t>
            </a:r>
            <a:r>
              <a:rPr lang="en-US" sz="2000" dirty="0"/>
              <a:t> </a:t>
            </a:r>
            <a:r>
              <a:rPr lang="en-US" sz="2000" dirty="0" err="1"/>
              <a:t>mà</a:t>
            </a:r>
            <a:r>
              <a:rPr lang="en-US" sz="2000" dirty="0"/>
              <a:t> </a:t>
            </a:r>
            <a:r>
              <a:rPr lang="en-US" sz="2000" dirty="0" err="1"/>
              <a:t>hệ</a:t>
            </a:r>
            <a:r>
              <a:rPr lang="en-US" sz="2000" dirty="0"/>
              <a:t> </a:t>
            </a:r>
            <a:r>
              <a:rPr lang="en-US" sz="2000" dirty="0" err="1"/>
              <a:t>thống</a:t>
            </a:r>
            <a:r>
              <a:rPr lang="en-US" sz="2000" dirty="0"/>
              <a:t> </a:t>
            </a:r>
            <a:r>
              <a:rPr lang="en-US" sz="2000" dirty="0" err="1"/>
              <a:t>cần</a:t>
            </a:r>
            <a:r>
              <a:rPr lang="en-US" sz="2000" dirty="0"/>
              <a:t> </a:t>
            </a:r>
            <a:r>
              <a:rPr lang="en-US" sz="2000" dirty="0" err="1"/>
              <a:t>phát</a:t>
            </a:r>
            <a:r>
              <a:rPr lang="en-US" sz="2000" dirty="0"/>
              <a:t> </a:t>
            </a:r>
            <a:r>
              <a:rPr lang="en-US" sz="2000" dirty="0" err="1"/>
              <a:t>triển</a:t>
            </a:r>
            <a:endParaRPr lang="en-US" sz="2000" dirty="0"/>
          </a:p>
          <a:p>
            <a:pPr marL="342900" indent="-342900">
              <a:buFont typeface="Wingdings" panose="05000000000000000000" pitchFamily="2" charset="2"/>
              <a:buChar char="Ø"/>
            </a:pPr>
            <a:r>
              <a:rPr lang="vi-VN" sz="2000" dirty="0"/>
              <a:t>Thể h</a:t>
            </a:r>
            <a:r>
              <a:rPr lang="en-US" sz="2000" dirty="0" err="1"/>
              <a:t>iệ</a:t>
            </a:r>
            <a:r>
              <a:rPr lang="vi-VN" sz="2000" dirty="0"/>
              <a:t>n tư duy về thiết kế hệ thống</a:t>
            </a:r>
          </a:p>
          <a:p>
            <a:pPr marL="342900" indent="-342900">
              <a:buFont typeface="Wingdings" panose="05000000000000000000" pitchFamily="2" charset="2"/>
              <a:buChar char="Ø"/>
            </a:pPr>
            <a:r>
              <a:rPr lang="en-US" sz="2000" dirty="0" err="1"/>
              <a:t>Trợ</a:t>
            </a:r>
            <a:r>
              <a:rPr lang="en-US" sz="2000" dirty="0"/>
              <a:t> </a:t>
            </a:r>
            <a:r>
              <a:rPr lang="en-US" sz="2000" dirty="0" err="1"/>
              <a:t>giúp</a:t>
            </a:r>
            <a:r>
              <a:rPr lang="en-US" sz="2000" dirty="0"/>
              <a:t> ra </a:t>
            </a:r>
            <a:r>
              <a:rPr lang="en-US" sz="2000" dirty="0" err="1"/>
              <a:t>quyết</a:t>
            </a:r>
            <a:r>
              <a:rPr lang="en-US" sz="2000" dirty="0"/>
              <a:t> </a:t>
            </a:r>
            <a:r>
              <a:rPr lang="en-US" sz="2000" dirty="0" err="1"/>
              <a:t>định</a:t>
            </a:r>
            <a:r>
              <a:rPr lang="en-US" sz="2000" dirty="0"/>
              <a:t> </a:t>
            </a:r>
            <a:r>
              <a:rPr lang="en-US" sz="2000" dirty="0" err="1"/>
              <a:t>thiết</a:t>
            </a:r>
            <a:r>
              <a:rPr lang="en-US" sz="2000" dirty="0"/>
              <a:t> </a:t>
            </a:r>
            <a:r>
              <a:rPr lang="en-US" sz="2000" dirty="0" err="1"/>
              <a:t>kế</a:t>
            </a:r>
            <a:r>
              <a:rPr lang="en-US" sz="2000" dirty="0"/>
              <a:t> </a:t>
            </a:r>
            <a:r>
              <a:rPr lang="en-US" sz="2000" dirty="0" err="1"/>
              <a:t>dựa</a:t>
            </a:r>
            <a:r>
              <a:rPr lang="en-US" sz="2000" dirty="0"/>
              <a:t> </a:t>
            </a:r>
            <a:r>
              <a:rPr lang="en-US" sz="2000" dirty="0" err="1"/>
              <a:t>trên</a:t>
            </a:r>
            <a:r>
              <a:rPr lang="en-US" sz="2000" dirty="0"/>
              <a:t> </a:t>
            </a:r>
            <a:r>
              <a:rPr lang="en-US" sz="2000" dirty="0" err="1"/>
              <a:t>việc</a:t>
            </a:r>
            <a:r>
              <a:rPr lang="en-US" sz="2000" dirty="0"/>
              <a:t> </a:t>
            </a:r>
            <a:r>
              <a:rPr lang="en-US" sz="2000" dirty="0" err="1"/>
              <a:t>phân</a:t>
            </a:r>
            <a:r>
              <a:rPr lang="en-US" sz="2000" dirty="0"/>
              <a:t> </a:t>
            </a:r>
            <a:r>
              <a:rPr lang="en-US" sz="2000" dirty="0" err="1"/>
              <a:t>tích</a:t>
            </a:r>
            <a:r>
              <a:rPr lang="en-US" sz="2000" dirty="0"/>
              <a:t> </a:t>
            </a:r>
            <a:r>
              <a:rPr lang="en-US" sz="2000" dirty="0" err="1"/>
              <a:t>yêu</a:t>
            </a:r>
            <a:r>
              <a:rPr lang="en-US" sz="2000" dirty="0"/>
              <a:t> </a:t>
            </a:r>
            <a:r>
              <a:rPr lang="en-US" sz="2000" dirty="0" err="1"/>
              <a:t>cầu</a:t>
            </a:r>
            <a:endParaRPr lang="en-US" sz="2000" dirty="0"/>
          </a:p>
          <a:p>
            <a:pPr marL="342900" indent="-342900">
              <a:buFont typeface="Wingdings" panose="05000000000000000000" pitchFamily="2" charset="2"/>
              <a:buChar char="Ø"/>
            </a:pPr>
            <a:r>
              <a:rPr lang="en-US" sz="2000" dirty="0" err="1"/>
              <a:t>Tổ</a:t>
            </a:r>
            <a:r>
              <a:rPr lang="en-US" sz="2000" dirty="0"/>
              <a:t> </a:t>
            </a:r>
            <a:r>
              <a:rPr lang="en-US" sz="2000" dirty="0" err="1"/>
              <a:t>chức</a:t>
            </a:r>
            <a:r>
              <a:rPr lang="en-US" sz="2000" dirty="0"/>
              <a:t>, </a:t>
            </a:r>
            <a:r>
              <a:rPr lang="en-US" sz="2000" dirty="0" err="1"/>
              <a:t>tìm</a:t>
            </a:r>
            <a:r>
              <a:rPr lang="en-US" sz="2000" dirty="0"/>
              <a:t> </a:t>
            </a:r>
            <a:r>
              <a:rPr lang="en-US" sz="2000" dirty="0" err="1"/>
              <a:t>kiếm</a:t>
            </a:r>
            <a:r>
              <a:rPr lang="en-US" sz="2000" dirty="0"/>
              <a:t>, </a:t>
            </a:r>
            <a:r>
              <a:rPr lang="en-US" sz="2000" dirty="0" err="1"/>
              <a:t>lọc</a:t>
            </a:r>
            <a:r>
              <a:rPr lang="en-US" sz="2000" dirty="0"/>
              <a:t>, </a:t>
            </a:r>
            <a:r>
              <a:rPr lang="en-US" sz="2000" dirty="0" err="1"/>
              <a:t>kiểm</a:t>
            </a:r>
            <a:r>
              <a:rPr lang="en-US" sz="2000" dirty="0"/>
              <a:t> </a:t>
            </a:r>
            <a:r>
              <a:rPr lang="en-US" sz="2000" dirty="0" err="1"/>
              <a:t>tra</a:t>
            </a:r>
            <a:r>
              <a:rPr lang="en-US" sz="2000" dirty="0"/>
              <a:t> </a:t>
            </a:r>
            <a:r>
              <a:rPr lang="en-US" sz="2000" dirty="0" err="1"/>
              <a:t>và</a:t>
            </a:r>
            <a:r>
              <a:rPr lang="en-US" sz="2000" dirty="0"/>
              <a:t> </a:t>
            </a:r>
            <a:r>
              <a:rPr lang="en-US" sz="2000" dirty="0" err="1"/>
              <a:t>sửa</a:t>
            </a:r>
            <a:r>
              <a:rPr lang="en-US" sz="2000" dirty="0"/>
              <a:t> </a:t>
            </a:r>
            <a:r>
              <a:rPr lang="en-US" sz="2000" dirty="0" err="1"/>
              <a:t>đổi</a:t>
            </a:r>
            <a:r>
              <a:rPr lang="en-US" sz="2000" dirty="0"/>
              <a:t> </a:t>
            </a:r>
            <a:r>
              <a:rPr lang="en-US" sz="2000" dirty="0" err="1"/>
              <a:t>thông</a:t>
            </a:r>
            <a:r>
              <a:rPr lang="en-US" sz="2000" dirty="0"/>
              <a:t> tin </a:t>
            </a:r>
            <a:r>
              <a:rPr lang="en-US" sz="2000" dirty="0" err="1"/>
              <a:t>về</a:t>
            </a:r>
            <a:r>
              <a:rPr lang="en-US" sz="2000" dirty="0"/>
              <a:t> </a:t>
            </a:r>
            <a:r>
              <a:rPr lang="en-US" sz="2000" dirty="0" err="1"/>
              <a:t>các</a:t>
            </a:r>
            <a:r>
              <a:rPr lang="en-US" sz="2000" dirty="0"/>
              <a:t> </a:t>
            </a:r>
            <a:r>
              <a:rPr lang="en-US" sz="2000" dirty="0" err="1"/>
              <a:t>hệ</a:t>
            </a:r>
            <a:r>
              <a:rPr lang="en-US" sz="2000" dirty="0"/>
              <a:t> </a:t>
            </a:r>
            <a:r>
              <a:rPr lang="en-US" sz="2000" dirty="0" err="1"/>
              <a:t>thống</a:t>
            </a:r>
            <a:r>
              <a:rPr lang="en-US" sz="2000" dirty="0"/>
              <a:t> </a:t>
            </a:r>
            <a:r>
              <a:rPr lang="en-US" sz="2000" dirty="0" err="1"/>
              <a:t>lớn</a:t>
            </a:r>
            <a:r>
              <a:rPr lang="en-US" sz="2000" dirty="0"/>
              <a:t>. </a:t>
            </a:r>
          </a:p>
          <a:p>
            <a:pPr marL="342900" indent="-342900">
              <a:buFont typeface="Wingdings" panose="05000000000000000000" pitchFamily="2" charset="2"/>
              <a:buChar char="Ø"/>
            </a:pPr>
            <a:r>
              <a:rPr lang="vi-VN" sz="2000" dirty="0"/>
              <a:t>Làm chủ được các hệ thống phức tạp</a:t>
            </a:r>
          </a:p>
          <a:p>
            <a:endParaRPr lang="en-US" sz="2000" dirty="0"/>
          </a:p>
        </p:txBody>
      </p:sp>
      <p:grpSp>
        <p:nvGrpSpPr>
          <p:cNvPr id="4" name="object 4">
            <a:extLst>
              <a:ext uri="{FF2B5EF4-FFF2-40B4-BE49-F238E27FC236}">
                <a16:creationId xmlns:a16="http://schemas.microsoft.com/office/drawing/2014/main" id="{45920F19-150D-4A7C-B36C-1B3C1DC69FB4}"/>
              </a:ext>
            </a:extLst>
          </p:cNvPr>
          <p:cNvGrpSpPr/>
          <p:nvPr/>
        </p:nvGrpSpPr>
        <p:grpSpPr>
          <a:xfrm>
            <a:off x="5606415" y="5060950"/>
            <a:ext cx="2569845" cy="1514475"/>
            <a:chOff x="5724464" y="2750182"/>
            <a:chExt cx="2569845" cy="1514475"/>
          </a:xfrm>
        </p:grpSpPr>
        <p:sp>
          <p:nvSpPr>
            <p:cNvPr id="5" name="object 5">
              <a:extLst>
                <a:ext uri="{FF2B5EF4-FFF2-40B4-BE49-F238E27FC236}">
                  <a16:creationId xmlns:a16="http://schemas.microsoft.com/office/drawing/2014/main" id="{6BCCA8C7-6CF7-4925-9A77-153B3DDCF035}"/>
                </a:ext>
              </a:extLst>
            </p:cNvPr>
            <p:cNvSpPr/>
            <p:nvPr/>
          </p:nvSpPr>
          <p:spPr>
            <a:xfrm>
              <a:off x="5731529" y="2757314"/>
              <a:ext cx="2560469" cy="1504952"/>
            </a:xfrm>
            <a:prstGeom prst="rect">
              <a:avLst/>
            </a:prstGeom>
            <a:blipFill>
              <a:blip r:embed="rId2" cstate="print"/>
              <a:stretch>
                <a:fillRect/>
              </a:stretch>
            </a:blipFill>
          </p:spPr>
          <p:txBody>
            <a:bodyPr wrap="square" lIns="0" tIns="0" rIns="0" bIns="0" rtlCol="0"/>
            <a:lstStyle/>
            <a:p>
              <a:endParaRPr/>
            </a:p>
          </p:txBody>
        </p:sp>
        <p:sp>
          <p:nvSpPr>
            <p:cNvPr id="6" name="object 6">
              <a:extLst>
                <a:ext uri="{FF2B5EF4-FFF2-40B4-BE49-F238E27FC236}">
                  <a16:creationId xmlns:a16="http://schemas.microsoft.com/office/drawing/2014/main" id="{63EA104A-D5E7-4168-8178-F9E5EDA2BCCD}"/>
                </a:ext>
              </a:extLst>
            </p:cNvPr>
            <p:cNvSpPr/>
            <p:nvPr/>
          </p:nvSpPr>
          <p:spPr>
            <a:xfrm>
              <a:off x="5728003" y="2753721"/>
              <a:ext cx="2562860" cy="1506855"/>
            </a:xfrm>
            <a:custGeom>
              <a:avLst/>
              <a:gdLst/>
              <a:ahLst/>
              <a:cxnLst/>
              <a:rect l="l" t="t" r="r" b="b"/>
              <a:pathLst>
                <a:path w="2562859" h="1506854">
                  <a:moveTo>
                    <a:pt x="0" y="1506780"/>
                  </a:moveTo>
                  <a:lnTo>
                    <a:pt x="2562310" y="1506780"/>
                  </a:lnTo>
                  <a:lnTo>
                    <a:pt x="2562310" y="0"/>
                  </a:lnTo>
                  <a:lnTo>
                    <a:pt x="0" y="0"/>
                  </a:lnTo>
                  <a:lnTo>
                    <a:pt x="0" y="1506780"/>
                  </a:lnTo>
                  <a:close/>
                </a:path>
              </a:pathLst>
            </a:custGeom>
            <a:ln w="7077">
              <a:solidFill>
                <a:srgbClr val="000000"/>
              </a:solidFill>
            </a:ln>
          </p:spPr>
          <p:txBody>
            <a:bodyPr wrap="square" lIns="0" tIns="0" rIns="0" bIns="0" rtlCol="0"/>
            <a:lstStyle/>
            <a:p>
              <a:endParaRPr/>
            </a:p>
          </p:txBody>
        </p:sp>
      </p:grpSp>
    </p:spTree>
    <p:extLst>
      <p:ext uri="{BB962C8B-B14F-4D97-AF65-F5344CB8AC3E}">
        <p14:creationId xmlns:p14="http://schemas.microsoft.com/office/powerpoint/2010/main" val="340704879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2767135" y="1196975"/>
            <a:ext cx="6522915" cy="4692650"/>
          </a:xfrm>
        </p:spPr>
        <p:txBody>
          <a:bodyPr>
            <a:noAutofit/>
          </a:bodyPr>
          <a:lstStyle/>
          <a:p>
            <a:pPr marL="12065" algn="just">
              <a:lnSpc>
                <a:spcPts val="2735"/>
              </a:lnSpc>
              <a:spcBef>
                <a:spcPts val="100"/>
              </a:spcBef>
              <a:tabLst>
                <a:tab pos="286385" algn="l"/>
                <a:tab pos="287020" algn="l"/>
              </a:tabLst>
            </a:pPr>
            <a:r>
              <a:rPr lang="en-US" sz="2100" spc="55" dirty="0" err="1">
                <a:solidFill>
                  <a:schemeClr val="tx1"/>
                </a:solidFill>
                <a:latin typeface="Arial"/>
                <a:cs typeface="Arial"/>
              </a:rPr>
              <a:t>Ngôn</a:t>
            </a:r>
            <a:r>
              <a:rPr lang="en-US" sz="2100" spc="55" dirty="0">
                <a:solidFill>
                  <a:schemeClr val="tx1"/>
                </a:solidFill>
                <a:latin typeface="Arial"/>
                <a:cs typeface="Arial"/>
              </a:rPr>
              <a:t> </a:t>
            </a:r>
            <a:r>
              <a:rPr lang="en-US" sz="2100" spc="-30" dirty="0" err="1">
                <a:solidFill>
                  <a:schemeClr val="tx1"/>
                </a:solidFill>
                <a:latin typeface="Arial"/>
                <a:cs typeface="Arial"/>
              </a:rPr>
              <a:t>ngữ</a:t>
            </a:r>
            <a:r>
              <a:rPr lang="en-US" sz="2100" spc="-30" dirty="0">
                <a:solidFill>
                  <a:schemeClr val="tx1"/>
                </a:solidFill>
                <a:latin typeface="Arial"/>
                <a:cs typeface="Arial"/>
              </a:rPr>
              <a:t> </a:t>
            </a:r>
            <a:r>
              <a:rPr lang="en-US" sz="2100" spc="65" dirty="0" err="1">
                <a:solidFill>
                  <a:schemeClr val="tx1"/>
                </a:solidFill>
                <a:latin typeface="Arial"/>
                <a:cs typeface="Arial"/>
              </a:rPr>
              <a:t>mô</a:t>
            </a:r>
            <a:r>
              <a:rPr lang="en-US" sz="2100" spc="65" dirty="0">
                <a:solidFill>
                  <a:schemeClr val="tx1"/>
                </a:solidFill>
                <a:latin typeface="Arial"/>
                <a:cs typeface="Arial"/>
              </a:rPr>
              <a:t> </a:t>
            </a:r>
            <a:r>
              <a:rPr lang="en-US" sz="2100" spc="-10" dirty="0" err="1">
                <a:solidFill>
                  <a:schemeClr val="tx1"/>
                </a:solidFill>
                <a:latin typeface="Arial"/>
                <a:cs typeface="Arial"/>
              </a:rPr>
              <a:t>hình</a:t>
            </a:r>
            <a:r>
              <a:rPr lang="en-US" sz="2100" spc="-10" dirty="0">
                <a:solidFill>
                  <a:schemeClr val="tx1"/>
                </a:solidFill>
                <a:latin typeface="Arial"/>
                <a:cs typeface="Arial"/>
              </a:rPr>
              <a:t> </a:t>
            </a:r>
            <a:r>
              <a:rPr lang="en-US" sz="2100" spc="-20" dirty="0" err="1">
                <a:solidFill>
                  <a:schemeClr val="tx1"/>
                </a:solidFill>
                <a:latin typeface="Arial"/>
                <a:cs typeface="Arial"/>
              </a:rPr>
              <a:t>hóa</a:t>
            </a:r>
            <a:r>
              <a:rPr lang="en-US" sz="2100" spc="-20" dirty="0">
                <a:solidFill>
                  <a:schemeClr val="tx1"/>
                </a:solidFill>
                <a:latin typeface="Arial"/>
                <a:cs typeface="Arial"/>
              </a:rPr>
              <a:t> </a:t>
            </a:r>
            <a:r>
              <a:rPr lang="en-US" sz="2100" spc="65" dirty="0" err="1">
                <a:solidFill>
                  <a:schemeClr val="tx1"/>
                </a:solidFill>
                <a:latin typeface="Arial"/>
                <a:cs typeface="Arial"/>
              </a:rPr>
              <a:t>thống</a:t>
            </a:r>
            <a:r>
              <a:rPr lang="en-US" sz="2100" spc="65" dirty="0">
                <a:solidFill>
                  <a:schemeClr val="tx1"/>
                </a:solidFill>
                <a:latin typeface="Arial"/>
                <a:cs typeface="Arial"/>
              </a:rPr>
              <a:t> </a:t>
            </a:r>
            <a:r>
              <a:rPr lang="en-US" sz="2100" spc="15" dirty="0" err="1">
                <a:solidFill>
                  <a:schemeClr val="tx1"/>
                </a:solidFill>
                <a:latin typeface="Arial"/>
                <a:cs typeface="Arial"/>
              </a:rPr>
              <a:t>nhất</a:t>
            </a:r>
            <a:r>
              <a:rPr lang="en-US" sz="2100" spc="-120" dirty="0">
                <a:solidFill>
                  <a:schemeClr val="tx1"/>
                </a:solidFill>
                <a:latin typeface="Arial"/>
                <a:cs typeface="Arial"/>
              </a:rPr>
              <a:t> </a:t>
            </a:r>
            <a:r>
              <a:rPr lang="en-US" sz="2100" dirty="0">
                <a:solidFill>
                  <a:schemeClr val="tx1"/>
                </a:solidFill>
                <a:latin typeface="Arial"/>
                <a:cs typeface="Arial"/>
              </a:rPr>
              <a:t>(Unified </a:t>
            </a:r>
            <a:r>
              <a:rPr lang="en-US" sz="2100" spc="50" dirty="0">
                <a:solidFill>
                  <a:schemeClr val="tx1"/>
                </a:solidFill>
                <a:latin typeface="Arial"/>
                <a:cs typeface="Arial"/>
              </a:rPr>
              <a:t>Modeling </a:t>
            </a:r>
            <a:r>
              <a:rPr lang="en-US" sz="2100" spc="-40" dirty="0">
                <a:solidFill>
                  <a:schemeClr val="tx1"/>
                </a:solidFill>
                <a:latin typeface="Arial"/>
                <a:cs typeface="Arial"/>
              </a:rPr>
              <a:t>Language </a:t>
            </a:r>
            <a:r>
              <a:rPr lang="en-US" sz="2100" spc="160" dirty="0">
                <a:solidFill>
                  <a:schemeClr val="tx1"/>
                </a:solidFill>
                <a:latin typeface="Arial"/>
                <a:cs typeface="Arial"/>
              </a:rPr>
              <a:t>-</a:t>
            </a:r>
            <a:r>
              <a:rPr lang="en-US" sz="2100" spc="-30" dirty="0">
                <a:solidFill>
                  <a:schemeClr val="tx1"/>
                </a:solidFill>
                <a:latin typeface="Arial"/>
                <a:cs typeface="Arial"/>
              </a:rPr>
              <a:t> </a:t>
            </a:r>
            <a:r>
              <a:rPr lang="en-US" sz="2100" spc="-55" dirty="0">
                <a:solidFill>
                  <a:schemeClr val="tx1"/>
                </a:solidFill>
                <a:latin typeface="Arial"/>
                <a:cs typeface="Arial"/>
              </a:rPr>
              <a:t>UML)</a:t>
            </a:r>
            <a:endParaRPr lang="en-US" sz="2100" dirty="0">
              <a:solidFill>
                <a:schemeClr val="tx1"/>
              </a:solidFill>
              <a:latin typeface="Arial"/>
              <a:cs typeface="Arial"/>
            </a:endParaRPr>
          </a:p>
          <a:p>
            <a:pPr marL="12065" algn="just">
              <a:spcBef>
                <a:spcPts val="1515"/>
              </a:spcBef>
              <a:tabLst>
                <a:tab pos="286385" algn="l"/>
                <a:tab pos="287020" algn="l"/>
              </a:tabLst>
            </a:pPr>
            <a:r>
              <a:rPr lang="en-US" sz="2100" spc="-50" dirty="0">
                <a:solidFill>
                  <a:schemeClr val="tx1"/>
                </a:solidFill>
                <a:latin typeface="Arial"/>
                <a:cs typeface="Arial"/>
              </a:rPr>
              <a:t>UML </a:t>
            </a:r>
            <a:r>
              <a:rPr lang="en-US" sz="2100" spc="-40" dirty="0" err="1">
                <a:solidFill>
                  <a:schemeClr val="tx1"/>
                </a:solidFill>
                <a:latin typeface="Arial"/>
                <a:cs typeface="Arial"/>
              </a:rPr>
              <a:t>là</a:t>
            </a:r>
            <a:r>
              <a:rPr lang="en-US" sz="2100" spc="-40" dirty="0">
                <a:solidFill>
                  <a:schemeClr val="tx1"/>
                </a:solidFill>
                <a:latin typeface="Arial"/>
                <a:cs typeface="Arial"/>
              </a:rPr>
              <a:t> </a:t>
            </a:r>
            <a:r>
              <a:rPr lang="en-US" sz="2100" spc="45" dirty="0" err="1">
                <a:solidFill>
                  <a:schemeClr val="tx1"/>
                </a:solidFill>
                <a:latin typeface="Arial"/>
                <a:cs typeface="Arial"/>
              </a:rPr>
              <a:t>ngôn</a:t>
            </a:r>
            <a:r>
              <a:rPr lang="en-US" sz="2100" spc="45" dirty="0">
                <a:solidFill>
                  <a:schemeClr val="tx1"/>
                </a:solidFill>
                <a:latin typeface="Arial"/>
                <a:cs typeface="Arial"/>
              </a:rPr>
              <a:t> </a:t>
            </a:r>
            <a:r>
              <a:rPr lang="en-US" sz="2100" spc="-35" dirty="0" err="1">
                <a:solidFill>
                  <a:schemeClr val="tx1"/>
                </a:solidFill>
                <a:latin typeface="Arial"/>
                <a:cs typeface="Arial"/>
              </a:rPr>
              <a:t>ngữ</a:t>
            </a:r>
            <a:r>
              <a:rPr lang="en-US" sz="2100" spc="30" dirty="0">
                <a:solidFill>
                  <a:schemeClr val="tx1"/>
                </a:solidFill>
                <a:latin typeface="Arial"/>
                <a:cs typeface="Arial"/>
              </a:rPr>
              <a:t> </a:t>
            </a:r>
            <a:r>
              <a:rPr lang="en-US" sz="2100" spc="-50" dirty="0" err="1">
                <a:solidFill>
                  <a:schemeClr val="tx1"/>
                </a:solidFill>
                <a:latin typeface="Arial"/>
                <a:cs typeface="Arial"/>
              </a:rPr>
              <a:t>để</a:t>
            </a:r>
            <a:r>
              <a:rPr lang="en-US" sz="2100" spc="-50" dirty="0">
                <a:solidFill>
                  <a:schemeClr val="tx1"/>
                </a:solidFill>
                <a:latin typeface="Arial"/>
                <a:cs typeface="Arial"/>
              </a:rPr>
              <a:t>:</a:t>
            </a:r>
            <a:endParaRPr lang="en-US" sz="2100" dirty="0">
              <a:solidFill>
                <a:schemeClr val="tx1"/>
              </a:solidFill>
              <a:latin typeface="Arial"/>
              <a:cs typeface="Arial"/>
            </a:endParaRPr>
          </a:p>
          <a:p>
            <a:pPr marL="675005" indent="-342900" algn="just">
              <a:spcBef>
                <a:spcPts val="710"/>
              </a:spcBef>
              <a:buFont typeface="Wingdings" panose="05000000000000000000" pitchFamily="2" charset="2"/>
              <a:buChar char="Ø"/>
            </a:pPr>
            <a:r>
              <a:rPr lang="en-US" sz="2100" spc="30" dirty="0" err="1">
                <a:solidFill>
                  <a:schemeClr val="tx1"/>
                </a:solidFill>
                <a:latin typeface="Arial"/>
                <a:cs typeface="Arial"/>
              </a:rPr>
              <a:t>Trực</a:t>
            </a:r>
            <a:r>
              <a:rPr lang="en-US" sz="2100" spc="30" dirty="0">
                <a:solidFill>
                  <a:schemeClr val="tx1"/>
                </a:solidFill>
                <a:latin typeface="Arial"/>
                <a:cs typeface="Arial"/>
              </a:rPr>
              <a:t> </a:t>
            </a:r>
            <a:r>
              <a:rPr lang="en-US" sz="2100" dirty="0" err="1">
                <a:solidFill>
                  <a:schemeClr val="tx1"/>
                </a:solidFill>
                <a:latin typeface="Arial"/>
                <a:cs typeface="Arial"/>
              </a:rPr>
              <a:t>quan</a:t>
            </a:r>
            <a:r>
              <a:rPr lang="en-US" sz="2100" dirty="0">
                <a:solidFill>
                  <a:schemeClr val="tx1"/>
                </a:solidFill>
                <a:latin typeface="Arial"/>
                <a:cs typeface="Arial"/>
              </a:rPr>
              <a:t> </a:t>
            </a:r>
            <a:r>
              <a:rPr lang="en-US" sz="2100" spc="-20" dirty="0" err="1">
                <a:solidFill>
                  <a:schemeClr val="tx1"/>
                </a:solidFill>
                <a:latin typeface="Arial"/>
                <a:cs typeface="Arial"/>
              </a:rPr>
              <a:t>hóa</a:t>
            </a:r>
            <a:r>
              <a:rPr lang="en-US" sz="2100" spc="-40" dirty="0">
                <a:solidFill>
                  <a:schemeClr val="tx1"/>
                </a:solidFill>
                <a:latin typeface="Arial"/>
                <a:cs typeface="Arial"/>
              </a:rPr>
              <a:t> </a:t>
            </a:r>
            <a:r>
              <a:rPr lang="en-US" sz="2100" spc="-30" dirty="0">
                <a:solidFill>
                  <a:schemeClr val="tx1"/>
                </a:solidFill>
                <a:latin typeface="Arial"/>
                <a:cs typeface="Arial"/>
              </a:rPr>
              <a:t>(visualizing)</a:t>
            </a:r>
            <a:endParaRPr lang="en-US" sz="2100" dirty="0">
              <a:solidFill>
                <a:schemeClr val="tx1"/>
              </a:solidFill>
              <a:latin typeface="Arial"/>
              <a:cs typeface="Arial"/>
            </a:endParaRPr>
          </a:p>
          <a:p>
            <a:pPr marL="675005" indent="-342900" algn="just">
              <a:spcBef>
                <a:spcPts val="705"/>
              </a:spcBef>
              <a:buFont typeface="Wingdings" panose="05000000000000000000" pitchFamily="2" charset="2"/>
              <a:buChar char="Ø"/>
            </a:pPr>
            <a:r>
              <a:rPr lang="en-US" sz="2100" spc="30" dirty="0" err="1">
                <a:solidFill>
                  <a:schemeClr val="tx1"/>
                </a:solidFill>
                <a:latin typeface="Georgia"/>
                <a:cs typeface="Georgia"/>
              </a:rPr>
              <a:t>Đ</a:t>
            </a:r>
            <a:r>
              <a:rPr lang="en-US" sz="2100" spc="30" dirty="0" err="1">
                <a:solidFill>
                  <a:schemeClr val="tx1"/>
                </a:solidFill>
                <a:latin typeface="Arial"/>
                <a:cs typeface="Arial"/>
              </a:rPr>
              <a:t>ặc</a:t>
            </a:r>
            <a:r>
              <a:rPr lang="en-US" sz="2100" spc="30" dirty="0">
                <a:solidFill>
                  <a:schemeClr val="tx1"/>
                </a:solidFill>
                <a:latin typeface="Arial"/>
                <a:cs typeface="Arial"/>
              </a:rPr>
              <a:t> </a:t>
            </a:r>
            <a:r>
              <a:rPr lang="en-US" sz="2100" spc="15" dirty="0" err="1">
                <a:solidFill>
                  <a:schemeClr val="tx1"/>
                </a:solidFill>
                <a:latin typeface="Arial"/>
                <a:cs typeface="Arial"/>
              </a:rPr>
              <a:t>tả</a:t>
            </a:r>
            <a:r>
              <a:rPr lang="en-US" sz="2100" spc="-35" dirty="0">
                <a:solidFill>
                  <a:schemeClr val="tx1"/>
                </a:solidFill>
                <a:latin typeface="Arial"/>
                <a:cs typeface="Arial"/>
              </a:rPr>
              <a:t> </a:t>
            </a:r>
            <a:r>
              <a:rPr lang="en-US" sz="2100" spc="-10" dirty="0">
                <a:solidFill>
                  <a:schemeClr val="tx1"/>
                </a:solidFill>
                <a:latin typeface="Arial"/>
                <a:cs typeface="Arial"/>
              </a:rPr>
              <a:t>(specifying)</a:t>
            </a:r>
            <a:endParaRPr lang="en-US" sz="2100" dirty="0">
              <a:solidFill>
                <a:schemeClr val="tx1"/>
              </a:solidFill>
              <a:latin typeface="Arial"/>
              <a:cs typeface="Arial"/>
            </a:endParaRPr>
          </a:p>
          <a:p>
            <a:pPr marL="675005" indent="-342900" algn="just">
              <a:spcBef>
                <a:spcPts val="720"/>
              </a:spcBef>
              <a:buFont typeface="Wingdings" panose="05000000000000000000" pitchFamily="2" charset="2"/>
              <a:buChar char="Ø"/>
            </a:pPr>
            <a:r>
              <a:rPr lang="en-US" sz="2100" dirty="0" err="1">
                <a:solidFill>
                  <a:schemeClr val="tx1"/>
                </a:solidFill>
                <a:latin typeface="Arial"/>
                <a:cs typeface="Arial"/>
              </a:rPr>
              <a:t>Xây</a:t>
            </a:r>
            <a:r>
              <a:rPr lang="en-US" sz="2100" dirty="0">
                <a:solidFill>
                  <a:schemeClr val="tx1"/>
                </a:solidFill>
                <a:latin typeface="Arial"/>
                <a:cs typeface="Arial"/>
              </a:rPr>
              <a:t> </a:t>
            </a:r>
            <a:r>
              <a:rPr lang="en-US" sz="2100" spc="-5" dirty="0" err="1">
                <a:solidFill>
                  <a:schemeClr val="tx1"/>
                </a:solidFill>
                <a:latin typeface="Arial"/>
                <a:cs typeface="Arial"/>
              </a:rPr>
              <a:t>dựng</a:t>
            </a:r>
            <a:r>
              <a:rPr lang="en-US" sz="2100" spc="-20" dirty="0">
                <a:solidFill>
                  <a:schemeClr val="tx1"/>
                </a:solidFill>
                <a:latin typeface="Arial"/>
                <a:cs typeface="Arial"/>
              </a:rPr>
              <a:t> </a:t>
            </a:r>
            <a:r>
              <a:rPr lang="en-US" sz="2100" spc="5" dirty="0">
                <a:solidFill>
                  <a:schemeClr val="tx1"/>
                </a:solidFill>
                <a:latin typeface="Arial"/>
                <a:cs typeface="Arial"/>
              </a:rPr>
              <a:t>(constructing)</a:t>
            </a:r>
            <a:endParaRPr lang="en-US" sz="2100" dirty="0">
              <a:solidFill>
                <a:schemeClr val="tx1"/>
              </a:solidFill>
              <a:latin typeface="Arial"/>
              <a:cs typeface="Arial"/>
            </a:endParaRPr>
          </a:p>
          <a:p>
            <a:pPr marL="675005" indent="-342900" algn="just">
              <a:spcBef>
                <a:spcPts val="710"/>
              </a:spcBef>
              <a:buFont typeface="Wingdings" panose="05000000000000000000" pitchFamily="2" charset="2"/>
              <a:buChar char="Ø"/>
            </a:pPr>
            <a:r>
              <a:rPr lang="en-US" sz="2100" spc="85" dirty="0" err="1">
                <a:solidFill>
                  <a:schemeClr val="tx1"/>
                </a:solidFill>
                <a:latin typeface="Arial"/>
                <a:cs typeface="Arial"/>
              </a:rPr>
              <a:t>Tài</a:t>
            </a:r>
            <a:r>
              <a:rPr lang="en-US" sz="2100" spc="85" dirty="0">
                <a:solidFill>
                  <a:schemeClr val="tx1"/>
                </a:solidFill>
                <a:latin typeface="Arial"/>
                <a:cs typeface="Arial"/>
              </a:rPr>
              <a:t> </a:t>
            </a:r>
            <a:r>
              <a:rPr lang="en-US" sz="2100" spc="5" dirty="0" err="1">
                <a:solidFill>
                  <a:schemeClr val="tx1"/>
                </a:solidFill>
                <a:latin typeface="Arial"/>
                <a:cs typeface="Arial"/>
              </a:rPr>
              <a:t>liệu</a:t>
            </a:r>
            <a:r>
              <a:rPr lang="en-US" sz="2100" spc="5" dirty="0">
                <a:solidFill>
                  <a:schemeClr val="tx1"/>
                </a:solidFill>
                <a:latin typeface="Arial"/>
                <a:cs typeface="Arial"/>
              </a:rPr>
              <a:t> </a:t>
            </a:r>
            <a:r>
              <a:rPr lang="en-US" sz="2100" spc="-20" dirty="0" err="1">
                <a:solidFill>
                  <a:schemeClr val="tx1"/>
                </a:solidFill>
                <a:latin typeface="Arial"/>
                <a:cs typeface="Arial"/>
              </a:rPr>
              <a:t>hóa</a:t>
            </a:r>
            <a:r>
              <a:rPr lang="en-US" sz="2100" spc="-70" dirty="0">
                <a:solidFill>
                  <a:schemeClr val="tx1"/>
                </a:solidFill>
                <a:latin typeface="Arial"/>
                <a:cs typeface="Arial"/>
              </a:rPr>
              <a:t> </a:t>
            </a:r>
            <a:r>
              <a:rPr lang="en-US" sz="2100" spc="15" dirty="0">
                <a:solidFill>
                  <a:schemeClr val="tx1"/>
                </a:solidFill>
                <a:latin typeface="Arial"/>
                <a:cs typeface="Arial"/>
              </a:rPr>
              <a:t>(documenting)</a:t>
            </a:r>
          </a:p>
          <a:p>
            <a:pPr marL="12065" marR="5080" algn="just">
              <a:lnSpc>
                <a:spcPts val="2590"/>
              </a:lnSpc>
              <a:spcBef>
                <a:spcPts val="430"/>
              </a:spcBef>
              <a:tabLst>
                <a:tab pos="286385" algn="l"/>
                <a:tab pos="287020" algn="l"/>
              </a:tabLst>
            </a:pPr>
            <a:r>
              <a:rPr lang="vi-VN" sz="2100" spc="-45" dirty="0">
                <a:solidFill>
                  <a:srgbClr val="585858"/>
                </a:solidFill>
                <a:latin typeface="Arial"/>
                <a:cs typeface="Arial"/>
              </a:rPr>
              <a:t>UML </a:t>
            </a:r>
            <a:r>
              <a:rPr lang="vi-VN" sz="2100" spc="-35" dirty="0">
                <a:solidFill>
                  <a:srgbClr val="585858"/>
                </a:solidFill>
                <a:latin typeface="Arial"/>
                <a:cs typeface="Arial"/>
              </a:rPr>
              <a:t>là </a:t>
            </a:r>
            <a:r>
              <a:rPr lang="vi-VN" sz="2100" spc="-25" dirty="0">
                <a:solidFill>
                  <a:srgbClr val="585858"/>
                </a:solidFill>
                <a:latin typeface="Arial"/>
                <a:cs typeface="Arial"/>
              </a:rPr>
              <a:t>ngôn ngữ </a:t>
            </a:r>
            <a:r>
              <a:rPr lang="vi-VN" sz="2100" spc="-90" dirty="0">
                <a:solidFill>
                  <a:srgbClr val="585858"/>
                </a:solidFill>
                <a:latin typeface="Arial"/>
                <a:cs typeface="Arial"/>
              </a:rPr>
              <a:t>chứ  </a:t>
            </a:r>
            <a:r>
              <a:rPr lang="vi-VN" sz="2100" spc="30" dirty="0">
                <a:solidFill>
                  <a:srgbClr val="585858"/>
                </a:solidFill>
                <a:latin typeface="Arial"/>
                <a:cs typeface="Arial"/>
              </a:rPr>
              <a:t>không </a:t>
            </a:r>
            <a:r>
              <a:rPr lang="vi-VN" sz="2100" spc="5" dirty="0">
                <a:solidFill>
                  <a:srgbClr val="585858"/>
                </a:solidFill>
                <a:latin typeface="Arial"/>
                <a:cs typeface="Arial"/>
              </a:rPr>
              <a:t>phải </a:t>
            </a:r>
            <a:r>
              <a:rPr lang="vi-VN" sz="2100" spc="-40" dirty="0">
                <a:solidFill>
                  <a:srgbClr val="585858"/>
                </a:solidFill>
                <a:latin typeface="Arial"/>
                <a:cs typeface="Arial"/>
              </a:rPr>
              <a:t>là </a:t>
            </a:r>
            <a:r>
              <a:rPr lang="vi-VN" sz="2100" spc="-25" dirty="0">
                <a:solidFill>
                  <a:srgbClr val="585858"/>
                </a:solidFill>
                <a:latin typeface="Arial"/>
                <a:cs typeface="Arial"/>
              </a:rPr>
              <a:t>phương  </a:t>
            </a:r>
            <a:r>
              <a:rPr lang="vi-VN" sz="2100" spc="15" dirty="0">
                <a:solidFill>
                  <a:srgbClr val="585858"/>
                </a:solidFill>
                <a:latin typeface="Arial"/>
                <a:cs typeface="Arial"/>
              </a:rPr>
              <a:t>pháp</a:t>
            </a:r>
            <a:endParaRPr lang="vi-VN" sz="2100" dirty="0">
              <a:latin typeface="Arial"/>
              <a:cs typeface="Arial"/>
            </a:endParaRPr>
          </a:p>
          <a:p>
            <a:pPr marL="675005" marR="230504" lvl="1" indent="-342900" algn="just">
              <a:lnSpc>
                <a:spcPts val="2160"/>
              </a:lnSpc>
              <a:spcBef>
                <a:spcPts val="1010"/>
              </a:spcBef>
              <a:buFont typeface="Wingdings" panose="05000000000000000000" pitchFamily="2" charset="2"/>
              <a:buChar char="Ø"/>
              <a:tabLst>
                <a:tab pos="560705" algn="l"/>
                <a:tab pos="561340" algn="l"/>
              </a:tabLst>
            </a:pPr>
            <a:r>
              <a:rPr lang="vi-VN" sz="2100" spc="-35" dirty="0">
                <a:solidFill>
                  <a:srgbClr val="585858"/>
                </a:solidFill>
                <a:latin typeface="Arial"/>
                <a:cs typeface="Arial"/>
              </a:rPr>
              <a:t>UML </a:t>
            </a:r>
            <a:r>
              <a:rPr lang="vi-VN" sz="2100" spc="-10" dirty="0">
                <a:solidFill>
                  <a:srgbClr val="585858"/>
                </a:solidFill>
                <a:latin typeface="Arial"/>
                <a:cs typeface="Arial"/>
              </a:rPr>
              <a:t>có </a:t>
            </a:r>
            <a:r>
              <a:rPr lang="vi-VN" sz="2100" spc="25" dirty="0">
                <a:solidFill>
                  <a:srgbClr val="585858"/>
                </a:solidFill>
                <a:latin typeface="Arial"/>
                <a:cs typeface="Arial"/>
              </a:rPr>
              <a:t>thể </a:t>
            </a:r>
            <a:r>
              <a:rPr lang="vi-VN" sz="2100" spc="-15" dirty="0">
                <a:solidFill>
                  <a:srgbClr val="585858"/>
                </a:solidFill>
                <a:latin typeface="Arial"/>
                <a:cs typeface="Arial"/>
              </a:rPr>
              <a:t>áp </a:t>
            </a:r>
            <a:r>
              <a:rPr lang="vi-VN" sz="2100" spc="45" dirty="0">
                <a:solidFill>
                  <a:srgbClr val="585858"/>
                </a:solidFill>
                <a:latin typeface="Arial"/>
                <a:cs typeface="Arial"/>
              </a:rPr>
              <a:t>dụng  </a:t>
            </a:r>
            <a:r>
              <a:rPr lang="vi-VN" sz="2100" dirty="0">
                <a:solidFill>
                  <a:srgbClr val="585858"/>
                </a:solidFill>
                <a:latin typeface="Arial"/>
                <a:cs typeface="Arial"/>
              </a:rPr>
              <a:t>cho </a:t>
            </a:r>
            <a:r>
              <a:rPr lang="vi-VN" sz="2100" spc="50" dirty="0">
                <a:solidFill>
                  <a:srgbClr val="585858"/>
                </a:solidFill>
                <a:latin typeface="Arial"/>
                <a:cs typeface="Arial"/>
              </a:rPr>
              <a:t>tất </a:t>
            </a:r>
            <a:r>
              <a:rPr lang="vi-VN" sz="2100" spc="-85" dirty="0">
                <a:solidFill>
                  <a:srgbClr val="585858"/>
                </a:solidFill>
                <a:latin typeface="Arial"/>
                <a:cs typeface="Arial"/>
              </a:rPr>
              <a:t>cả các </a:t>
            </a:r>
            <a:r>
              <a:rPr lang="vi-VN" sz="2100" spc="-5" dirty="0">
                <a:solidFill>
                  <a:srgbClr val="585858"/>
                </a:solidFill>
                <a:latin typeface="Arial"/>
                <a:cs typeface="Arial"/>
              </a:rPr>
              <a:t>pha </a:t>
            </a:r>
            <a:r>
              <a:rPr lang="vi-VN" sz="2100" spc="-50" dirty="0">
                <a:solidFill>
                  <a:srgbClr val="585858"/>
                </a:solidFill>
                <a:latin typeface="Arial"/>
                <a:cs typeface="Arial"/>
              </a:rPr>
              <a:t>của  </a:t>
            </a:r>
            <a:r>
              <a:rPr lang="vi-VN" sz="2100" spc="15" dirty="0">
                <a:solidFill>
                  <a:srgbClr val="585858"/>
                </a:solidFill>
                <a:latin typeface="Arial"/>
                <a:cs typeface="Arial"/>
              </a:rPr>
              <a:t>quy </a:t>
            </a:r>
            <a:r>
              <a:rPr lang="vi-VN" sz="2100" spc="20" dirty="0">
                <a:solidFill>
                  <a:srgbClr val="585858"/>
                </a:solidFill>
                <a:latin typeface="Arial"/>
                <a:cs typeface="Arial"/>
              </a:rPr>
              <a:t>trình </a:t>
            </a:r>
            <a:r>
              <a:rPr lang="vi-VN" sz="2100" spc="25" dirty="0">
                <a:solidFill>
                  <a:srgbClr val="585858"/>
                </a:solidFill>
                <a:latin typeface="Arial"/>
                <a:cs typeface="Arial"/>
              </a:rPr>
              <a:t>phát</a:t>
            </a:r>
            <a:r>
              <a:rPr lang="vi-VN" sz="2100" spc="-90" dirty="0">
                <a:solidFill>
                  <a:srgbClr val="585858"/>
                </a:solidFill>
                <a:latin typeface="Arial"/>
                <a:cs typeface="Arial"/>
              </a:rPr>
              <a:t> </a:t>
            </a:r>
            <a:r>
              <a:rPr lang="vi-VN" sz="2100" spc="30" dirty="0">
                <a:solidFill>
                  <a:srgbClr val="585858"/>
                </a:solidFill>
                <a:latin typeface="Arial"/>
                <a:cs typeface="Arial"/>
              </a:rPr>
              <a:t>triển</a:t>
            </a:r>
            <a:r>
              <a:rPr lang="en-US" sz="2100" spc="30" dirty="0">
                <a:solidFill>
                  <a:schemeClr val="tx1">
                    <a:lumMod val="65000"/>
                    <a:lumOff val="35000"/>
                  </a:schemeClr>
                </a:solidFill>
                <a:latin typeface="Arial"/>
                <a:cs typeface="Arial"/>
              </a:rPr>
              <a:t> </a:t>
            </a:r>
            <a:r>
              <a:rPr lang="vi-VN" sz="2100" dirty="0">
                <a:solidFill>
                  <a:srgbClr val="585858"/>
                </a:solidFill>
                <a:latin typeface="Arial"/>
                <a:cs typeface="Arial"/>
              </a:rPr>
              <a:t>phần</a:t>
            </a:r>
            <a:r>
              <a:rPr lang="vi-VN" sz="2100" spc="-15" dirty="0">
                <a:solidFill>
                  <a:srgbClr val="585858"/>
                </a:solidFill>
                <a:latin typeface="Arial"/>
                <a:cs typeface="Arial"/>
              </a:rPr>
              <a:t> </a:t>
            </a:r>
            <a:r>
              <a:rPr lang="vi-VN" sz="2100" spc="10" dirty="0">
                <a:solidFill>
                  <a:srgbClr val="585858"/>
                </a:solidFill>
                <a:latin typeface="Arial"/>
                <a:cs typeface="Arial"/>
              </a:rPr>
              <a:t>mềm</a:t>
            </a:r>
            <a:endParaRPr lang="vi-VN" sz="2100" dirty="0">
              <a:latin typeface="Arial"/>
              <a:cs typeface="Arial"/>
            </a:endParaRPr>
          </a:p>
          <a:p>
            <a:pPr marL="675005" marR="516890" lvl="1" indent="-342900" algn="just">
              <a:lnSpc>
                <a:spcPct val="90100"/>
              </a:lnSpc>
              <a:spcBef>
                <a:spcPts val="990"/>
              </a:spcBef>
              <a:buFont typeface="Wingdings" panose="05000000000000000000" pitchFamily="2" charset="2"/>
              <a:buChar char="Ø"/>
              <a:tabLst>
                <a:tab pos="560705" algn="l"/>
                <a:tab pos="561340" algn="l"/>
              </a:tabLst>
            </a:pPr>
            <a:r>
              <a:rPr lang="vi-VN" sz="2100" spc="-15" dirty="0">
                <a:solidFill>
                  <a:srgbClr val="585858"/>
                </a:solidFill>
                <a:latin typeface="Arial"/>
                <a:cs typeface="Arial"/>
              </a:rPr>
              <a:t>"Rational </a:t>
            </a:r>
            <a:r>
              <a:rPr lang="vi-VN" sz="2100" spc="10" dirty="0">
                <a:solidFill>
                  <a:srgbClr val="585858"/>
                </a:solidFill>
                <a:latin typeface="Arial"/>
                <a:cs typeface="Arial"/>
              </a:rPr>
              <a:t>Unified  </a:t>
            </a:r>
            <a:r>
              <a:rPr lang="vi-VN" sz="2100" spc="-70" dirty="0">
                <a:solidFill>
                  <a:srgbClr val="585858"/>
                </a:solidFill>
                <a:latin typeface="Arial"/>
                <a:cs typeface="Arial"/>
              </a:rPr>
              <a:t>Process" </a:t>
            </a:r>
            <a:r>
              <a:rPr lang="vi-VN" sz="2100" spc="135" dirty="0">
                <a:solidFill>
                  <a:srgbClr val="585858"/>
                </a:solidFill>
                <a:latin typeface="Arial"/>
                <a:cs typeface="Arial"/>
              </a:rPr>
              <a:t>- </a:t>
            </a:r>
            <a:r>
              <a:rPr lang="vi-VN" sz="2100" spc="20" dirty="0">
                <a:solidFill>
                  <a:srgbClr val="585858"/>
                </a:solidFill>
                <a:latin typeface="Arial"/>
                <a:cs typeface="Arial"/>
              </a:rPr>
              <a:t>quy</a:t>
            </a:r>
            <a:r>
              <a:rPr lang="vi-VN" sz="2100" spc="-145" dirty="0">
                <a:solidFill>
                  <a:srgbClr val="585858"/>
                </a:solidFill>
                <a:latin typeface="Arial"/>
                <a:cs typeface="Arial"/>
              </a:rPr>
              <a:t> </a:t>
            </a:r>
            <a:r>
              <a:rPr lang="vi-VN" sz="2100" spc="25" dirty="0">
                <a:solidFill>
                  <a:srgbClr val="585858"/>
                </a:solidFill>
                <a:latin typeface="Arial"/>
                <a:cs typeface="Arial"/>
              </a:rPr>
              <a:t>trình  phát </a:t>
            </a:r>
            <a:r>
              <a:rPr lang="vi-VN" sz="2100" spc="30" dirty="0">
                <a:solidFill>
                  <a:srgbClr val="585858"/>
                </a:solidFill>
                <a:latin typeface="Arial"/>
                <a:cs typeface="Arial"/>
              </a:rPr>
              <a:t>triển </a:t>
            </a:r>
            <a:r>
              <a:rPr lang="vi-VN" sz="2100" dirty="0">
                <a:solidFill>
                  <a:srgbClr val="585858"/>
                </a:solidFill>
                <a:latin typeface="Arial"/>
                <a:cs typeface="Arial"/>
              </a:rPr>
              <a:t>cho</a:t>
            </a:r>
            <a:r>
              <a:rPr lang="vi-VN" sz="2100" spc="-155" dirty="0">
                <a:solidFill>
                  <a:srgbClr val="585858"/>
                </a:solidFill>
                <a:latin typeface="Arial"/>
                <a:cs typeface="Arial"/>
              </a:rPr>
              <a:t> </a:t>
            </a:r>
            <a:r>
              <a:rPr lang="vi-VN" sz="2100" spc="-35" dirty="0">
                <a:solidFill>
                  <a:srgbClr val="585858"/>
                </a:solidFill>
                <a:latin typeface="Arial"/>
                <a:cs typeface="Arial"/>
              </a:rPr>
              <a:t>UML</a:t>
            </a:r>
            <a:endParaRPr lang="vi-VN" sz="2100" dirty="0">
              <a:latin typeface="Arial"/>
              <a:cs typeface="Arial"/>
            </a:endParaRPr>
          </a:p>
          <a:p>
            <a:pPr marL="675005" indent="-342900" algn="just">
              <a:spcBef>
                <a:spcPts val="710"/>
              </a:spcBef>
              <a:buFont typeface="Wingdings" panose="05000000000000000000" pitchFamily="2" charset="2"/>
              <a:buChar char="Ø"/>
            </a:pPr>
            <a:endParaRPr lang="en-US" sz="2100" dirty="0">
              <a:solidFill>
                <a:schemeClr val="tx1"/>
              </a:solidFill>
              <a:latin typeface="Arial"/>
              <a:cs typeface="Arial"/>
            </a:endParaRPr>
          </a:p>
        </p:txBody>
      </p:sp>
      <p:pic>
        <p:nvPicPr>
          <p:cNvPr id="12" name="Picture 11">
            <a:extLst>
              <a:ext uri="{FF2B5EF4-FFF2-40B4-BE49-F238E27FC236}">
                <a16:creationId xmlns:a16="http://schemas.microsoft.com/office/drawing/2014/main" id="{0C72A5AD-CCE5-48F2-8E4E-E227B19B92C8}"/>
              </a:ext>
            </a:extLst>
          </p:cNvPr>
          <p:cNvPicPr>
            <a:picLocks noChangeAspect="1"/>
          </p:cNvPicPr>
          <p:nvPr/>
        </p:nvPicPr>
        <p:blipFill>
          <a:blip r:embed="rId2"/>
          <a:stretch>
            <a:fillRect/>
          </a:stretch>
        </p:blipFill>
        <p:spPr>
          <a:xfrm>
            <a:off x="9185252" y="1816877"/>
            <a:ext cx="2644956" cy="3637773"/>
          </a:xfrm>
          <a:prstGeom prst="rect">
            <a:avLst/>
          </a:prstGeom>
        </p:spPr>
      </p:pic>
    </p:spTree>
    <p:extLst>
      <p:ext uri="{BB962C8B-B14F-4D97-AF65-F5344CB8AC3E}">
        <p14:creationId xmlns:p14="http://schemas.microsoft.com/office/powerpoint/2010/main" val="21449660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032A2F-7EA1-49F0-A598-0F419ECFD5BB}"/>
              </a:ext>
            </a:extLst>
          </p:cNvPr>
          <p:cNvSpPr>
            <a:spLocks noGrp="1"/>
          </p:cNvSpPr>
          <p:nvPr>
            <p:ph type="title"/>
          </p:nvPr>
        </p:nvSpPr>
        <p:spPr/>
        <p:txBody>
          <a:bodyPr>
            <a:normAutofit/>
          </a:bodyPr>
          <a:lstStyle/>
          <a:p>
            <a:r>
              <a:rPr lang="en-US" sz="2800" kern="50" dirty="0" err="1">
                <a:latin typeface="+mj-lt"/>
                <a:ea typeface="SimSun" panose="02010600030101010101" pitchFamily="2" charset="-122"/>
                <a:cs typeface="Tahoma" panose="020B0604030504040204" pitchFamily="34" charset="0"/>
              </a:rPr>
              <a:t>Lịch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sử</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hình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thành</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và</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sự</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cần</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thiết</a:t>
            </a:r>
            <a:r>
              <a:rPr lang="en-US" sz="2800" kern="50" dirty="0">
                <a:latin typeface="+mj-lt"/>
                <a:ea typeface="SimSun" panose="02010600030101010101" pitchFamily="2" charset="-122"/>
                <a:cs typeface="Tahoma" panose="020B0604030504040204" pitchFamily="34" charset="0"/>
              </a:rPr>
              <a:t> </a:t>
            </a:r>
            <a:r>
              <a:rPr lang="en-US" sz="2800" kern="50" dirty="0" err="1">
                <a:latin typeface="+mj-lt"/>
                <a:ea typeface="SimSun" panose="02010600030101010101" pitchFamily="2" charset="-122"/>
                <a:cs typeface="Tahoma" panose="020B0604030504040204" pitchFamily="34" charset="0"/>
              </a:rPr>
              <a:t>của</a:t>
            </a:r>
            <a:r>
              <a:rPr lang="en-US" sz="2800" kern="50" dirty="0">
                <a:latin typeface="+mj-lt"/>
                <a:ea typeface="SimSun" panose="02010600030101010101" pitchFamily="2" charset="-122"/>
                <a:cs typeface="Tahoma" panose="020B0604030504040204" pitchFamily="34" charset="0"/>
              </a:rPr>
              <a:t> UML</a:t>
            </a:r>
            <a:r>
              <a:rPr lang="en-US" sz="2800" kern="50" dirty="0">
                <a:solidFill>
                  <a:schemeClr val="tx1"/>
                </a:solidFill>
                <a:effectLst/>
                <a:latin typeface="+mj-lt"/>
                <a:ea typeface="SimSun" panose="02010600030101010101" pitchFamily="2" charset="-122"/>
                <a:cs typeface="Tahoma" panose="020B0604030504040204" pitchFamily="34" charset="0"/>
              </a:rPr>
              <a:t>	</a:t>
            </a:r>
            <a:endParaRPr lang="aa-ET" sz="2800" dirty="0"/>
          </a:p>
        </p:txBody>
      </p:sp>
      <p:sp>
        <p:nvSpPr>
          <p:cNvPr id="3" name="Content Placeholder 2">
            <a:extLst>
              <a:ext uri="{FF2B5EF4-FFF2-40B4-BE49-F238E27FC236}">
                <a16:creationId xmlns:a16="http://schemas.microsoft.com/office/drawing/2014/main" id="{5E5894E6-1F36-4773-B84C-0EF5451DCB39}"/>
              </a:ext>
            </a:extLst>
          </p:cNvPr>
          <p:cNvSpPr>
            <a:spLocks noGrp="1"/>
          </p:cNvSpPr>
          <p:nvPr>
            <p:ph sz="quarter" idx="10"/>
          </p:nvPr>
        </p:nvSpPr>
        <p:spPr>
          <a:xfrm>
            <a:off x="3085367" y="1217620"/>
            <a:ext cx="4820383" cy="4692650"/>
          </a:xfrm>
        </p:spPr>
        <p:txBody>
          <a:bodyPr>
            <a:noAutofit/>
          </a:bodyPr>
          <a:lstStyle/>
          <a:p>
            <a:pPr marL="12065">
              <a:lnSpc>
                <a:spcPts val="2735"/>
              </a:lnSpc>
              <a:spcBef>
                <a:spcPts val="100"/>
              </a:spcBef>
              <a:tabLst>
                <a:tab pos="286385" algn="l"/>
                <a:tab pos="287020" algn="l"/>
              </a:tabLst>
            </a:pPr>
            <a:r>
              <a:rPr lang="vi-VN" sz="2100" spc="-110" dirty="0">
                <a:solidFill>
                  <a:srgbClr val="585858"/>
                </a:solidFill>
                <a:latin typeface="+mj-lt"/>
                <a:cs typeface="Arial"/>
              </a:rPr>
              <a:t>Vào </a:t>
            </a:r>
            <a:r>
              <a:rPr lang="vi-VN" sz="2100" spc="-65" dirty="0">
                <a:solidFill>
                  <a:srgbClr val="585858"/>
                </a:solidFill>
                <a:latin typeface="+mj-lt"/>
                <a:cs typeface="Arial"/>
              </a:rPr>
              <a:t>1994, </a:t>
            </a:r>
            <a:r>
              <a:rPr lang="vi-VN" sz="2100" spc="-10" dirty="0">
                <a:solidFill>
                  <a:srgbClr val="585858"/>
                </a:solidFill>
                <a:latin typeface="+mj-lt"/>
                <a:cs typeface="Arial"/>
              </a:rPr>
              <a:t>có </a:t>
            </a:r>
            <a:r>
              <a:rPr lang="vi-VN" sz="2100" spc="-35" dirty="0">
                <a:solidFill>
                  <a:srgbClr val="585858"/>
                </a:solidFill>
                <a:latin typeface="+mj-lt"/>
                <a:cs typeface="Arial"/>
              </a:rPr>
              <a:t>hơn </a:t>
            </a:r>
            <a:r>
              <a:rPr lang="vi-VN" sz="2100" spc="-40" dirty="0">
                <a:solidFill>
                  <a:srgbClr val="585858"/>
                </a:solidFill>
                <a:latin typeface="+mj-lt"/>
                <a:cs typeface="Arial"/>
              </a:rPr>
              <a:t>50 </a:t>
            </a:r>
            <a:r>
              <a:rPr lang="vi-VN" sz="2100" spc="-25" dirty="0">
                <a:solidFill>
                  <a:srgbClr val="585858"/>
                </a:solidFill>
                <a:latin typeface="+mj-lt"/>
                <a:cs typeface="Arial"/>
              </a:rPr>
              <a:t>phương </a:t>
            </a:r>
            <a:r>
              <a:rPr lang="vi-VN" sz="2100" spc="15" dirty="0">
                <a:solidFill>
                  <a:srgbClr val="585858"/>
                </a:solidFill>
                <a:latin typeface="+mj-lt"/>
                <a:cs typeface="Arial"/>
              </a:rPr>
              <a:t>pháp </a:t>
            </a:r>
            <a:r>
              <a:rPr lang="vi-VN" sz="2100" spc="65" dirty="0">
                <a:solidFill>
                  <a:srgbClr val="585858"/>
                </a:solidFill>
                <a:latin typeface="+mj-lt"/>
                <a:cs typeface="Arial"/>
              </a:rPr>
              <a:t>mô </a:t>
            </a:r>
            <a:r>
              <a:rPr lang="vi-VN" sz="2100" spc="-10" dirty="0">
                <a:solidFill>
                  <a:srgbClr val="585858"/>
                </a:solidFill>
                <a:latin typeface="+mj-lt"/>
                <a:cs typeface="Arial"/>
              </a:rPr>
              <a:t>hình</a:t>
            </a:r>
            <a:r>
              <a:rPr lang="vi-VN" sz="2100" spc="235" dirty="0">
                <a:solidFill>
                  <a:srgbClr val="585858"/>
                </a:solidFill>
                <a:latin typeface="+mj-lt"/>
                <a:cs typeface="Arial"/>
              </a:rPr>
              <a:t> </a:t>
            </a:r>
            <a:r>
              <a:rPr lang="vi-VN" sz="2100" spc="-20" dirty="0">
                <a:solidFill>
                  <a:srgbClr val="585858"/>
                </a:solidFill>
                <a:latin typeface="+mj-lt"/>
                <a:cs typeface="Arial"/>
              </a:rPr>
              <a:t>hóa</a:t>
            </a:r>
            <a:r>
              <a:rPr lang="en-US" sz="2100" spc="-20" dirty="0">
                <a:solidFill>
                  <a:srgbClr val="585858"/>
                </a:solidFill>
                <a:latin typeface="+mj-lt"/>
                <a:cs typeface="Arial"/>
              </a:rPr>
              <a:t> </a:t>
            </a:r>
            <a:r>
              <a:rPr lang="vi-VN" sz="2100" spc="-45" dirty="0">
                <a:solidFill>
                  <a:srgbClr val="585858"/>
                </a:solidFill>
                <a:latin typeface="+mj-lt"/>
                <a:cs typeface="Arial"/>
              </a:rPr>
              <a:t>hướng </a:t>
            </a:r>
            <a:r>
              <a:rPr lang="vi-VN" sz="2100" spc="65" dirty="0">
                <a:solidFill>
                  <a:srgbClr val="585858"/>
                </a:solidFill>
                <a:latin typeface="+mj-lt"/>
                <a:cs typeface="Arial"/>
              </a:rPr>
              <a:t>đối</a:t>
            </a:r>
            <a:r>
              <a:rPr lang="vi-VN" sz="2100" spc="50" dirty="0">
                <a:solidFill>
                  <a:srgbClr val="585858"/>
                </a:solidFill>
                <a:latin typeface="+mj-lt"/>
                <a:cs typeface="Arial"/>
              </a:rPr>
              <a:t> </a:t>
            </a:r>
            <a:r>
              <a:rPr lang="vi-VN" sz="2100" spc="-45" dirty="0">
                <a:solidFill>
                  <a:srgbClr val="585858"/>
                </a:solidFill>
                <a:latin typeface="+mj-lt"/>
                <a:cs typeface="Arial"/>
              </a:rPr>
              <a:t>tượng:</a:t>
            </a:r>
            <a:endParaRPr lang="vi-VN" sz="2100" dirty="0">
              <a:latin typeface="+mj-lt"/>
              <a:cs typeface="Arial"/>
            </a:endParaRPr>
          </a:p>
          <a:p>
            <a:pPr marL="354965" indent="-342900">
              <a:spcBef>
                <a:spcPts val="1465"/>
              </a:spcBef>
              <a:buFont typeface="Wingdings" panose="05000000000000000000" pitchFamily="2" charset="2"/>
              <a:buChar char="Ø"/>
              <a:tabLst>
                <a:tab pos="286385" algn="l"/>
                <a:tab pos="287020" algn="l"/>
              </a:tabLst>
            </a:pPr>
            <a:r>
              <a:rPr lang="vi-VN" sz="2100" spc="35" dirty="0">
                <a:solidFill>
                  <a:srgbClr val="585858"/>
                </a:solidFill>
                <a:latin typeface="+mj-lt"/>
                <a:cs typeface="Arial"/>
              </a:rPr>
              <a:t>“Models” </a:t>
            </a:r>
            <a:r>
              <a:rPr lang="vi-VN" sz="2100" spc="-20" dirty="0">
                <a:solidFill>
                  <a:srgbClr val="585858"/>
                </a:solidFill>
                <a:latin typeface="+mj-lt"/>
                <a:cs typeface="Arial"/>
              </a:rPr>
              <a:t>tương </a:t>
            </a:r>
            <a:r>
              <a:rPr lang="vi-VN" sz="2100" spc="60" dirty="0">
                <a:solidFill>
                  <a:srgbClr val="585858"/>
                </a:solidFill>
                <a:latin typeface="+mj-lt"/>
                <a:cs typeface="Arial"/>
              </a:rPr>
              <a:t>đồng </a:t>
            </a:r>
            <a:r>
              <a:rPr lang="vi-VN" sz="2100" spc="-50" dirty="0">
                <a:solidFill>
                  <a:srgbClr val="585858"/>
                </a:solidFill>
                <a:latin typeface="+mj-lt"/>
                <a:cs typeface="Arial"/>
              </a:rPr>
              <a:t>với</a:t>
            </a:r>
            <a:r>
              <a:rPr lang="vi-VN" sz="2100" spc="-114" dirty="0">
                <a:solidFill>
                  <a:srgbClr val="585858"/>
                </a:solidFill>
                <a:latin typeface="+mj-lt"/>
                <a:cs typeface="Arial"/>
              </a:rPr>
              <a:t> </a:t>
            </a:r>
            <a:r>
              <a:rPr lang="vi-VN" sz="2100" spc="-15" dirty="0">
                <a:solidFill>
                  <a:srgbClr val="585858"/>
                </a:solidFill>
                <a:latin typeface="+mj-lt"/>
                <a:cs typeface="Arial"/>
              </a:rPr>
              <a:t>nhau</a:t>
            </a:r>
            <a:endParaRPr lang="vi-VN" sz="2100" dirty="0">
              <a:latin typeface="+mj-lt"/>
              <a:cs typeface="Arial"/>
            </a:endParaRPr>
          </a:p>
          <a:p>
            <a:pPr marL="354965" indent="-342900">
              <a:spcBef>
                <a:spcPts val="1515"/>
              </a:spcBef>
              <a:buFont typeface="Wingdings" panose="05000000000000000000" pitchFamily="2" charset="2"/>
              <a:buChar char="Ø"/>
              <a:tabLst>
                <a:tab pos="286385" algn="l"/>
                <a:tab pos="287020" algn="l"/>
              </a:tabLst>
            </a:pPr>
            <a:r>
              <a:rPr lang="vi-VN" sz="2100" spc="-155" dirty="0">
                <a:solidFill>
                  <a:srgbClr val="585858"/>
                </a:solidFill>
                <a:latin typeface="+mj-lt"/>
                <a:cs typeface="Arial"/>
              </a:rPr>
              <a:t>Các </a:t>
            </a:r>
            <a:r>
              <a:rPr lang="vi-VN" sz="2100" spc="-30" dirty="0">
                <a:solidFill>
                  <a:srgbClr val="585858"/>
                </a:solidFill>
                <a:latin typeface="+mj-lt"/>
                <a:cs typeface="Arial"/>
              </a:rPr>
              <a:t>ký </a:t>
            </a:r>
            <a:r>
              <a:rPr lang="vi-VN" sz="2100" spc="15" dirty="0">
                <a:solidFill>
                  <a:srgbClr val="585858"/>
                </a:solidFill>
                <a:latin typeface="+mj-lt"/>
                <a:cs typeface="Arial"/>
              </a:rPr>
              <a:t>pháp </a:t>
            </a:r>
            <a:r>
              <a:rPr lang="vi-VN" sz="2100" spc="75" dirty="0">
                <a:solidFill>
                  <a:srgbClr val="585858"/>
                </a:solidFill>
                <a:latin typeface="+mj-lt"/>
                <a:cs typeface="Arial"/>
              </a:rPr>
              <a:t>đồ </a:t>
            </a:r>
            <a:r>
              <a:rPr lang="vi-VN" sz="2100" spc="-10" dirty="0">
                <a:solidFill>
                  <a:srgbClr val="585858"/>
                </a:solidFill>
                <a:latin typeface="+mj-lt"/>
                <a:cs typeface="Arial"/>
              </a:rPr>
              <a:t>họa </a:t>
            </a:r>
            <a:r>
              <a:rPr lang="vi-VN" sz="2100" spc="-55" dirty="0">
                <a:solidFill>
                  <a:srgbClr val="585858"/>
                </a:solidFill>
                <a:latin typeface="+mj-lt"/>
                <a:cs typeface="Arial"/>
              </a:rPr>
              <a:t>khác</a:t>
            </a:r>
            <a:r>
              <a:rPr lang="vi-VN" sz="2100" spc="90" dirty="0">
                <a:solidFill>
                  <a:srgbClr val="585858"/>
                </a:solidFill>
                <a:latin typeface="+mj-lt"/>
                <a:cs typeface="Arial"/>
              </a:rPr>
              <a:t> </a:t>
            </a:r>
            <a:r>
              <a:rPr lang="vi-VN" sz="2100" spc="-15" dirty="0">
                <a:solidFill>
                  <a:srgbClr val="585858"/>
                </a:solidFill>
                <a:latin typeface="+mj-lt"/>
                <a:cs typeface="Arial"/>
              </a:rPr>
              <a:t>nhau</a:t>
            </a:r>
            <a:endParaRPr lang="vi-VN" sz="2100" dirty="0">
              <a:latin typeface="+mj-lt"/>
              <a:cs typeface="Arial"/>
            </a:endParaRPr>
          </a:p>
          <a:p>
            <a:pPr marL="354965" indent="-342900">
              <a:spcBef>
                <a:spcPts val="1515"/>
              </a:spcBef>
              <a:buFont typeface="Wingdings" panose="05000000000000000000" pitchFamily="2" charset="2"/>
              <a:buChar char="Ø"/>
              <a:tabLst>
                <a:tab pos="286385" algn="l"/>
                <a:tab pos="287020" algn="l"/>
              </a:tabLst>
            </a:pPr>
            <a:r>
              <a:rPr lang="vi-VN" sz="2100" spc="-25" dirty="0">
                <a:solidFill>
                  <a:srgbClr val="585858"/>
                </a:solidFill>
                <a:latin typeface="+mj-lt"/>
                <a:cs typeface="Arial"/>
              </a:rPr>
              <a:t>Quy </a:t>
            </a:r>
            <a:r>
              <a:rPr lang="vi-VN" sz="2100" spc="25" dirty="0">
                <a:solidFill>
                  <a:srgbClr val="585858"/>
                </a:solidFill>
                <a:latin typeface="+mj-lt"/>
                <a:cs typeface="Arial"/>
              </a:rPr>
              <a:t>trình </a:t>
            </a:r>
            <a:r>
              <a:rPr lang="vi-VN" sz="2100" spc="-50" dirty="0">
                <a:solidFill>
                  <a:srgbClr val="585858"/>
                </a:solidFill>
                <a:latin typeface="+mj-lt"/>
                <a:cs typeface="Arial"/>
              </a:rPr>
              <a:t>khác </a:t>
            </a:r>
            <a:r>
              <a:rPr lang="vi-VN" sz="2100" spc="-15" dirty="0">
                <a:solidFill>
                  <a:srgbClr val="585858"/>
                </a:solidFill>
                <a:latin typeface="+mj-lt"/>
                <a:cs typeface="Arial"/>
              </a:rPr>
              <a:t>nhau </a:t>
            </a:r>
            <a:r>
              <a:rPr lang="vi-VN" sz="2100" spc="-30" dirty="0">
                <a:solidFill>
                  <a:srgbClr val="585858"/>
                </a:solidFill>
                <a:latin typeface="+mj-lt"/>
                <a:cs typeface="Arial"/>
              </a:rPr>
              <a:t>hoặc </a:t>
            </a:r>
            <a:r>
              <a:rPr lang="vi-VN" sz="2100" spc="30" dirty="0">
                <a:solidFill>
                  <a:srgbClr val="585858"/>
                </a:solidFill>
                <a:latin typeface="+mj-lt"/>
                <a:cs typeface="Arial"/>
              </a:rPr>
              <a:t>không </a:t>
            </a:r>
            <a:r>
              <a:rPr lang="vi-VN" sz="2100" spc="35" dirty="0">
                <a:solidFill>
                  <a:srgbClr val="585858"/>
                </a:solidFill>
                <a:latin typeface="+mj-lt"/>
                <a:cs typeface="Arial"/>
              </a:rPr>
              <a:t>rõ</a:t>
            </a:r>
            <a:r>
              <a:rPr lang="vi-VN" sz="2100" spc="90" dirty="0">
                <a:solidFill>
                  <a:srgbClr val="585858"/>
                </a:solidFill>
                <a:latin typeface="+mj-lt"/>
                <a:cs typeface="Arial"/>
              </a:rPr>
              <a:t> </a:t>
            </a:r>
            <a:r>
              <a:rPr lang="vi-VN" sz="2100" spc="5" dirty="0">
                <a:solidFill>
                  <a:srgbClr val="585858"/>
                </a:solidFill>
                <a:latin typeface="+mj-lt"/>
                <a:cs typeface="Arial"/>
              </a:rPr>
              <a:t>ràng</a:t>
            </a:r>
            <a:endParaRPr lang="vi-VN" sz="2100" dirty="0">
              <a:latin typeface="+mj-lt"/>
              <a:cs typeface="Arial"/>
            </a:endParaRPr>
          </a:p>
          <a:p>
            <a:pPr marL="12700">
              <a:spcBef>
                <a:spcPts val="1510"/>
              </a:spcBef>
            </a:pPr>
            <a:r>
              <a:rPr lang="en-US" sz="2100" b="1" spc="-120" dirty="0">
                <a:solidFill>
                  <a:srgbClr val="FF0000"/>
                </a:solidFill>
                <a:latin typeface="+mj-lt"/>
                <a:cs typeface="Arial"/>
              </a:rPr>
              <a:t>-&gt; </a:t>
            </a:r>
            <a:r>
              <a:rPr lang="vi-VN" sz="2100" b="1" spc="-120" dirty="0">
                <a:solidFill>
                  <a:srgbClr val="FF0000"/>
                </a:solidFill>
                <a:latin typeface="+mj-lt"/>
                <a:cs typeface="Arial"/>
              </a:rPr>
              <a:t>Cần </a:t>
            </a:r>
            <a:r>
              <a:rPr lang="vi-VN" sz="2100" b="1" spc="-30" dirty="0">
                <a:solidFill>
                  <a:srgbClr val="FF0000"/>
                </a:solidFill>
                <a:latin typeface="+mj-lt"/>
                <a:cs typeface="Arial"/>
              </a:rPr>
              <a:t>chuẩn </a:t>
            </a:r>
            <a:r>
              <a:rPr lang="vi-VN" sz="2100" b="1" spc="-25" dirty="0">
                <a:solidFill>
                  <a:srgbClr val="FF0000"/>
                </a:solidFill>
                <a:latin typeface="+mj-lt"/>
                <a:cs typeface="Arial"/>
              </a:rPr>
              <a:t>hóa </a:t>
            </a:r>
            <a:r>
              <a:rPr lang="vi-VN" sz="2100" b="1" spc="-110" dirty="0">
                <a:solidFill>
                  <a:srgbClr val="FF0000"/>
                </a:solidFill>
                <a:latin typeface="+mj-lt"/>
                <a:cs typeface="Arial"/>
              </a:rPr>
              <a:t>và </a:t>
            </a:r>
            <a:r>
              <a:rPr lang="vi-VN" sz="2100" b="1" spc="65" dirty="0">
                <a:solidFill>
                  <a:srgbClr val="FF0000"/>
                </a:solidFill>
                <a:latin typeface="+mj-lt"/>
                <a:cs typeface="Arial"/>
              </a:rPr>
              <a:t>thống </a:t>
            </a:r>
            <a:r>
              <a:rPr lang="vi-VN" sz="2100" b="1" spc="15" dirty="0">
                <a:solidFill>
                  <a:srgbClr val="FF0000"/>
                </a:solidFill>
                <a:latin typeface="+mj-lt"/>
                <a:cs typeface="Arial"/>
              </a:rPr>
              <a:t>nhất </a:t>
            </a:r>
            <a:r>
              <a:rPr lang="vi-VN" sz="2100" b="1" spc="-100" dirty="0">
                <a:solidFill>
                  <a:srgbClr val="FF0000"/>
                </a:solidFill>
                <a:latin typeface="+mj-lt"/>
                <a:cs typeface="Arial"/>
              </a:rPr>
              <a:t>các </a:t>
            </a:r>
            <a:r>
              <a:rPr lang="vi-VN" sz="2100" b="1" spc="-25" dirty="0">
                <a:solidFill>
                  <a:srgbClr val="FF0000"/>
                </a:solidFill>
                <a:latin typeface="+mj-lt"/>
                <a:cs typeface="Arial"/>
              </a:rPr>
              <a:t>phương</a:t>
            </a:r>
            <a:r>
              <a:rPr lang="vi-VN" sz="2100" b="1" spc="395" dirty="0">
                <a:solidFill>
                  <a:srgbClr val="FF0000"/>
                </a:solidFill>
                <a:latin typeface="+mj-lt"/>
                <a:cs typeface="Arial"/>
              </a:rPr>
              <a:t> </a:t>
            </a:r>
            <a:r>
              <a:rPr lang="vi-VN" sz="2100" b="1" spc="15" dirty="0">
                <a:solidFill>
                  <a:srgbClr val="FF0000"/>
                </a:solidFill>
                <a:latin typeface="+mj-lt"/>
                <a:cs typeface="Arial"/>
              </a:rPr>
              <a:t>pháp</a:t>
            </a:r>
            <a:endParaRPr lang="vi-VN" sz="2100" b="1" dirty="0">
              <a:solidFill>
                <a:srgbClr val="FF0000"/>
              </a:solidFill>
              <a:latin typeface="+mj-lt"/>
              <a:cs typeface="Arial"/>
            </a:endParaRPr>
          </a:p>
        </p:txBody>
      </p:sp>
      <p:pic>
        <p:nvPicPr>
          <p:cNvPr id="5" name="Picture 4">
            <a:extLst>
              <a:ext uri="{FF2B5EF4-FFF2-40B4-BE49-F238E27FC236}">
                <a16:creationId xmlns:a16="http://schemas.microsoft.com/office/drawing/2014/main" id="{170F4121-A848-4130-8110-23FFD246A352}"/>
              </a:ext>
            </a:extLst>
          </p:cNvPr>
          <p:cNvPicPr>
            <a:picLocks noChangeAspect="1"/>
          </p:cNvPicPr>
          <p:nvPr/>
        </p:nvPicPr>
        <p:blipFill>
          <a:blip r:embed="rId2"/>
          <a:stretch>
            <a:fillRect/>
          </a:stretch>
        </p:blipFill>
        <p:spPr>
          <a:xfrm>
            <a:off x="7762062" y="2155840"/>
            <a:ext cx="4116275" cy="2816209"/>
          </a:xfrm>
          <a:prstGeom prst="rect">
            <a:avLst/>
          </a:prstGeom>
        </p:spPr>
      </p:pic>
    </p:spTree>
    <p:extLst>
      <p:ext uri="{BB962C8B-B14F-4D97-AF65-F5344CB8AC3E}">
        <p14:creationId xmlns:p14="http://schemas.microsoft.com/office/powerpoint/2010/main" val="378075984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TIT_SlideTemplate_2021" id="{E1A081DA-7EF3-4044-A098-19CD1BD67C14}" vid="{B0D9F8F8-5C58-4409-8C2C-ADEAD598767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9555</TotalTime>
  <Words>23786</Words>
  <Application>Microsoft Office PowerPoint</Application>
  <PresentationFormat>Widescreen</PresentationFormat>
  <Paragraphs>2072</Paragraphs>
  <Slides>308</Slides>
  <Notes>0</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308</vt:i4>
      </vt:variant>
    </vt:vector>
  </HeadingPairs>
  <TitlesOfParts>
    <vt:vector size="319" baseType="lpstr">
      <vt:lpstr>Arial</vt:lpstr>
      <vt:lpstr>ArialMT</vt:lpstr>
      <vt:lpstr>Calibri</vt:lpstr>
      <vt:lpstr>Calibri-Italic</vt:lpstr>
      <vt:lpstr>Courier New</vt:lpstr>
      <vt:lpstr>Georgia</vt:lpstr>
      <vt:lpstr>Symbol</vt:lpstr>
      <vt:lpstr>Times New Roman</vt:lpstr>
      <vt:lpstr>Wingdings</vt:lpstr>
      <vt:lpstr>Office Theme</vt:lpstr>
      <vt:lpstr>Bitmap Image</vt:lpstr>
      <vt:lpstr>NHẬP MÔN CÔNG NGHỆ PHẦN MỀM</vt:lpstr>
      <vt:lpstr>Giới thiệu môn học</vt:lpstr>
      <vt:lpstr>Nội dung</vt:lpstr>
      <vt:lpstr>Nội dung</vt:lpstr>
      <vt:lpstr>Nội dung</vt:lpstr>
      <vt:lpstr>Chương 1: Phạm vi của công nghệ phần mềm</vt:lpstr>
      <vt:lpstr>Chương 1: Phạm vi của công nghệ phần mềm</vt:lpstr>
      <vt:lpstr>Các khái niệm cơ bản</vt:lpstr>
      <vt:lpstr>Phần mềm</vt:lpstr>
      <vt:lpstr>Phần mềm</vt:lpstr>
      <vt:lpstr>Phần mềm</vt:lpstr>
      <vt:lpstr>Công nghệ phần mềm</vt:lpstr>
      <vt:lpstr>Công nghệ phần mềm</vt:lpstr>
      <vt:lpstr>Công nghệ phần mềm</vt:lpstr>
      <vt:lpstr>Công nghệ phần mềm</vt:lpstr>
      <vt:lpstr>Công nghệ phần mềm</vt:lpstr>
      <vt:lpstr>Sự cần thiết của Công nghệ phần mềm</vt:lpstr>
      <vt:lpstr>Sự cần thiết của Công nghệ phần mềm</vt:lpstr>
      <vt:lpstr>Sự cần thiết của Công nghệ phần mềm</vt:lpstr>
      <vt:lpstr>Sự cần thiết của Công nghệ phần mềm</vt:lpstr>
      <vt:lpstr>Sự cần thiết của Công nghệ phần mềm</vt:lpstr>
      <vt:lpstr>Các vấn đề thường gặp khi phát triển phần mềm</vt:lpstr>
      <vt:lpstr>Các vấn đề thường gặp khi phát triển phần mềm</vt:lpstr>
      <vt:lpstr>Các vấn đề thường gặp khi phát triển phần mềm</vt:lpstr>
      <vt:lpstr>Các vấn đề thường gặp khi phát triển phần mềm</vt:lpstr>
      <vt:lpstr>Các vấn đề thường gặp khi phát triển phần mềm</vt:lpstr>
      <vt:lpstr>Tổng kết chương 1</vt:lpstr>
      <vt:lpstr>Chương 2: Tiến trình phần mềm</vt:lpstr>
      <vt:lpstr>Chương 2: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Các workflow trong tiến trình phần mềm</vt:lpstr>
      <vt:lpstr>Tiến trình thống nhất</vt:lpstr>
      <vt:lpstr>Tiến trình thống nhất</vt:lpstr>
      <vt:lpstr>Tiến trình thống nhất</vt:lpstr>
      <vt:lpstr>Tiến trình thống nhất</vt:lpstr>
      <vt:lpstr>Tiến trình thống nhất</vt:lpstr>
      <vt:lpstr>Tiến trình thống nhất</vt:lpstr>
      <vt:lpstr>Tiến trình thống nhất</vt:lpstr>
      <vt:lpstr>Mô hình năng lực trưởng thành – Capability Maturity Model</vt:lpstr>
      <vt:lpstr>Mô hình năng lực trưởng thành – Capability Maturity Model</vt:lpstr>
      <vt:lpstr>Mô hình năng lực trưởng thành – Capability Maturity Model</vt:lpstr>
      <vt:lpstr>Mô hình năng lực trưởng thành – Capability Maturity Model</vt:lpstr>
      <vt:lpstr>Mô hình năng lực trưởng thành – Capability Maturity Model</vt:lpstr>
      <vt:lpstr>Mô hình năng lực trưởng thành – Capability Maturity Model</vt:lpstr>
      <vt:lpstr>Mô hình năng lực trưởng thành – Capability Maturity Model</vt:lpstr>
      <vt:lpstr>Tổng kết chương 2</vt:lpstr>
      <vt:lpstr>Chương 3: Mô hình vòng đời phát triển phần mềm</vt:lpstr>
      <vt:lpstr>Chương 3: Mô hình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Mô hình lí thuyết vòng đời phát triển phần mềm</vt:lpstr>
      <vt:lpstr>Một số mô hình vòng đời phát triển phần mềm</vt:lpstr>
      <vt:lpstr>Mô hình xây và sửa</vt:lpstr>
      <vt:lpstr>Mô hình thác nước</vt:lpstr>
      <vt:lpstr>Mô hình thác nước</vt:lpstr>
      <vt:lpstr>Mô hình thác nước</vt:lpstr>
      <vt:lpstr>Mô hình thác nước</vt:lpstr>
      <vt:lpstr>Mô hình bản mẫu nhanh</vt:lpstr>
      <vt:lpstr>Mô hình bản mẫu nhanh</vt:lpstr>
      <vt:lpstr>Mô hình bản mẫu nhanh</vt:lpstr>
      <vt:lpstr>Mô hình bản mẫu nhanh</vt:lpstr>
      <vt:lpstr>Mô hình bản mẫu nhanh</vt:lpstr>
      <vt:lpstr>Mô hình xoắn ốc</vt:lpstr>
      <vt:lpstr>Mô hình xoắn ốc</vt:lpstr>
      <vt:lpstr>Mô hình xoắn ốc</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Mô hình tiến trình thống nhất</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Phương pháp Agile</vt:lpstr>
      <vt:lpstr>UML và các biểu đồ UML</vt:lpstr>
      <vt:lpstr>Lịch sử hình thành và sự cần thiết của UML </vt:lpstr>
      <vt:lpstr>Lịch sử hình thành và sự cần thiết của UML </vt:lpstr>
      <vt:lpstr>Lịch sử hình thành và sự cần thiết của UML </vt:lpstr>
      <vt:lpstr>Lịch sử hình thành và sự cần thiết của UML </vt:lpstr>
      <vt:lpstr>Lịch sử hình thành và sự cần thiết của UML </vt:lpstr>
      <vt:lpstr>Lịch sử hình thành và sự cần thiết của UML </vt:lpstr>
      <vt:lpstr>Lịch sử hình thành và sự cần thiết của UML </vt:lpstr>
      <vt:lpstr>Lịch sử hình thành và sự cần thiết của UML </vt:lpstr>
      <vt:lpstr>Biểu đồ UseCase</vt:lpstr>
      <vt:lpstr>Biểu đồ UseCase</vt:lpstr>
      <vt:lpstr>Biểu đồ UseCase</vt:lpstr>
      <vt:lpstr>Biểu đồ UseCase</vt:lpstr>
      <vt:lpstr>Biểu đồ UseCase</vt:lpstr>
      <vt:lpstr>Biểu đồ UseCase</vt:lpstr>
      <vt:lpstr>Biểu đồ UseCase</vt:lpstr>
      <vt:lpstr>Biểu đồ UseCase</vt:lpstr>
      <vt:lpstr>Biểu đồ UseCase</vt:lpstr>
      <vt:lpstr>Biểu đồ UseCase</vt:lpstr>
      <vt:lpstr>Biểu đồ Activity (hoạt động)</vt:lpstr>
      <vt:lpstr>Biểu đồ Activity (hoạt động)</vt:lpstr>
      <vt:lpstr>Biểu đồ Activity (hoạt động)</vt:lpstr>
      <vt:lpstr>Biểu đồ Activity (hoạt động)</vt:lpstr>
      <vt:lpstr>Biểu đồ Sequence (tuần tự) và Communication (giao tiếp)</vt:lpstr>
      <vt:lpstr>Biểu đồ Sequence (tuần tự) và Communication (giao tiếp)</vt:lpstr>
      <vt:lpstr>Biểu đồ Sequence (tuần tự) và Communication (giao tiếp)</vt:lpstr>
      <vt:lpstr>Biểu đồ Sequence (tuần tự) và Communication (giao tiếp)</vt:lpstr>
      <vt:lpstr>Biểu đồ Sequence (tuần tự) và Communication (giao tiếp)</vt:lpstr>
      <vt:lpstr>Biểu đồ Sequence (tuần tự) và Communication (giao tiếp)</vt:lpstr>
      <vt:lpstr>Biểu đồ Sequence (tuần tự) và Communication (giao tiếp)</vt:lpstr>
      <vt:lpstr>Biểu đồ Sequence (tuần tự) và Communication (giao tiếp)</vt:lpstr>
      <vt:lpstr>Biểu đồ Class (lớp)</vt:lpstr>
      <vt:lpstr>Biểu đồ Class (lớp)</vt:lpstr>
      <vt:lpstr>Biểu đồ State (trạng thái)</vt:lpstr>
      <vt:lpstr>Biểu đồ Component (thành phần)</vt:lpstr>
      <vt:lpstr>Biểu đồ Component (thành phần)</vt:lpstr>
      <vt:lpstr>Biểu đồ Deployment (triển khai)</vt:lpstr>
      <vt:lpstr>Biểu đồ Deployment (triển khai)</vt:lpstr>
      <vt:lpstr>Tổng kết chương 3</vt:lpstr>
      <vt:lpstr>Chương 4: Quản lý dự án và đảm bảo chất lượng </vt:lpstr>
      <vt:lpstr>Chương 4: Quản lý dự án và đảm bảo chất lượng </vt:lpstr>
      <vt:lpstr>Quản lý dự án</vt:lpstr>
      <vt:lpstr>Khái niệm chung về quản lý dự án </vt:lpstr>
      <vt:lpstr>Khái niệm chung về quản lý dự án </vt:lpstr>
      <vt:lpstr>Khái niệm chung về quản lý dự án </vt:lpstr>
      <vt:lpstr>Khái niệm chung về quản lý dự án </vt:lpstr>
      <vt:lpstr>Khái niệm chung về quản lý dự án </vt:lpstr>
      <vt:lpstr>Khái niệm chung về quản lý dự án </vt:lpstr>
      <vt:lpstr>Khái niệm chung về quản lý dự án </vt:lpstr>
      <vt:lpstr>Khái niệm chung về quản lý dự án </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Lập kế hoạch dự án</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Đảm bảo chất lượng</vt:lpstr>
      <vt:lpstr>Tổng kết chương 4</vt:lpstr>
      <vt:lpstr>Chương 5: Lấy yêu cầu</vt:lpstr>
      <vt:lpstr>Chương 5: Lấy yêu cầu</vt:lpstr>
      <vt:lpstr>Tổng quan về lấy yêu cầu</vt:lpstr>
      <vt:lpstr>Tổng quan về lấy yêu cầu</vt:lpstr>
      <vt:lpstr>Tổng quan về lấy yêu cầu</vt:lpstr>
      <vt:lpstr>Tổng quan về lấy yêu cầu</vt:lpstr>
      <vt:lpstr>Tổng quan về lấy yêu cầu</vt:lpstr>
      <vt:lpstr>Tổng quan về lấy yêu cầu</vt:lpstr>
      <vt:lpstr>Tổng quan về lấy yêu cầu</vt:lpstr>
      <vt:lpstr>Tổng quan về lấy yêu cầu</vt:lpstr>
      <vt:lpstr>Tài liệu yêu cầu</vt:lpstr>
      <vt:lpstr>Tài liệu yêu cầu</vt:lpstr>
      <vt:lpstr>Tài liệu yêu cầu</vt:lpstr>
      <vt:lpstr>Tài liệu yêu cầu</vt:lpstr>
      <vt:lpstr>Kỹ nghệ lấy yêu cầu</vt:lpstr>
      <vt:lpstr>Kỹ nghệ lấy yêu cầu</vt:lpstr>
      <vt:lpstr>Kỹ nghệ lấy yêu cầu</vt:lpstr>
      <vt:lpstr>Kỹ nghệ lấy yêu cầu</vt:lpstr>
      <vt:lpstr>Kỹ nghệ lấy yêu cầu</vt:lpstr>
      <vt:lpstr>Kỹ nghệ lấy yêu cầu</vt:lpstr>
      <vt:lpstr>Kỹ nghệ lấy yêu cầu</vt:lpstr>
      <vt:lpstr>Ví dụ về thu thập yêu cầu</vt:lpstr>
      <vt:lpstr>Ví dụ về thu thập yêu cầu</vt:lpstr>
      <vt:lpstr>Ví dụ về thu thập yêu cầu</vt:lpstr>
      <vt:lpstr>Ví dụ về thu thập yêu cầu</vt:lpstr>
      <vt:lpstr>Ví dụ về thu thập yêu cầu</vt:lpstr>
      <vt:lpstr>Ví dụ về thu thập yêu cầu</vt:lpstr>
      <vt:lpstr>Ví dụ về thu thập yêu cầu</vt:lpstr>
      <vt:lpstr>Ví dụ về thu thập yêu cầu</vt:lpstr>
      <vt:lpstr>Ví dụ về thu thập yêu cầu</vt:lpstr>
      <vt:lpstr>Biểu đồ UC</vt:lpstr>
      <vt:lpstr>Ví dụ về thu thập yêu cầu</vt:lpstr>
      <vt:lpstr>Biểu đồ UC</vt:lpstr>
      <vt:lpstr>Tổng kết chương 5</vt:lpstr>
      <vt:lpstr>Chương 6: Phân tích</vt:lpstr>
      <vt:lpstr>Chương 6: Phân tích</vt:lpstr>
      <vt:lpstr>Khái quát chung về pha phân tích</vt:lpstr>
      <vt:lpstr>Khái quát chung về pha phân tích</vt:lpstr>
      <vt:lpstr>Khái quát chung về pha phân tích</vt:lpstr>
      <vt:lpstr>Viết các kịch bản sử dụng </vt:lpstr>
      <vt:lpstr>Viết các kịch bản sử dụng </vt:lpstr>
      <vt:lpstr>Viết các kịch bản sử dụng </vt:lpstr>
      <vt:lpstr>Viết các kịch bản sử dụng </vt:lpstr>
      <vt:lpstr>Viết các kịch bản sử dụng </vt:lpstr>
      <vt:lpstr>Viết các kịch bản sử dụng </vt:lpstr>
      <vt:lpstr>Trích các lớp và xây dựng sơ đồ lớp</vt:lpstr>
      <vt:lpstr>Trích các lớp và xây dựng sơ đồ lớp</vt:lpstr>
      <vt:lpstr>Trích các lớp và xây dựng sơ đồ lớp</vt:lpstr>
      <vt:lpstr>Trích các lớp và xây dựng sơ đồ lớp</vt:lpstr>
      <vt:lpstr>Trích các lớp và xây dựng sơ đồ lớp</vt:lpstr>
      <vt:lpstr>Trích các lớp và xây dựng sơ đồ lớp</vt:lpstr>
      <vt:lpstr>Trích các lớp và xây dựng sơ đồ lớp</vt:lpstr>
      <vt:lpstr>Phân tích module</vt:lpstr>
      <vt:lpstr>Phân tích module</vt:lpstr>
      <vt:lpstr>Phân tích module</vt:lpstr>
      <vt:lpstr>Tổng kết chương 6</vt:lpstr>
      <vt:lpstr>Chương 7: Thiết kế phần mềm</vt:lpstr>
      <vt:lpstr>Chương 7: Thiết kế phần mềm</vt:lpstr>
      <vt:lpstr>Khái quát chung về pha thiết kế</vt:lpstr>
      <vt:lpstr>Khái quát chung về pha thiết kế</vt:lpstr>
      <vt:lpstr>Khái quát chung về pha thiết kế</vt:lpstr>
      <vt:lpstr>Khái quát chung về pha thiết kế</vt:lpstr>
      <vt:lpstr>Khái quát chung về pha thiết kế</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Kiến trúc phần mềm</vt:lpstr>
      <vt:lpstr>Thiết kế giao diện</vt:lpstr>
      <vt:lpstr>Thiết kế giao diện</vt:lpstr>
      <vt:lpstr>Thiết kế giao diện</vt:lpstr>
      <vt:lpstr>Thiết kế giao diện</vt:lpstr>
      <vt:lpstr>Thiết kế giao diện</vt:lpstr>
      <vt:lpstr>Thiết kế chi tiết chức năng</vt:lpstr>
      <vt:lpstr>Thiết kế chi tiết chức năng</vt:lpstr>
      <vt:lpstr>Thiết kế chi tiết chức năng</vt:lpstr>
      <vt:lpstr>Thiết kế chi tiết chức năng</vt:lpstr>
      <vt:lpstr>Thiết kế chi tiết chức năng</vt:lpstr>
      <vt:lpstr>Thiết kế chi tiết chức năng</vt:lpstr>
      <vt:lpstr>Thiết kế chi tiết chức năng</vt:lpstr>
      <vt:lpstr>Thiết kế chi tiết chức năng</vt:lpstr>
      <vt:lpstr>Thiết kế chi tiết chức năng</vt:lpstr>
      <vt:lpstr>Tổng kết chương 7</vt:lpstr>
      <vt:lpstr>Chương 8: Cài đặt và Kiểm thử</vt:lpstr>
      <vt:lpstr>Chương 8: Cài đặt và Kiểm thử</vt:lpstr>
      <vt:lpstr>Lập trình</vt:lpstr>
      <vt:lpstr>Lập trình</vt:lpstr>
      <vt:lpstr>Lập trình</vt:lpstr>
      <vt:lpstr>Lập trình</vt:lpstr>
      <vt:lpstr>Lập trình</vt:lpstr>
      <vt:lpstr>Lập trình</vt:lpstr>
      <vt:lpstr>Lập trình</vt:lpstr>
      <vt:lpstr>Coding Convention</vt:lpstr>
      <vt:lpstr>Coding Convention</vt:lpstr>
      <vt:lpstr>Coding Convention</vt:lpstr>
      <vt:lpstr>Coding Convention</vt:lpstr>
      <vt:lpstr>Coding Convention</vt:lpstr>
      <vt:lpstr>Coding Convention</vt:lpstr>
      <vt:lpstr>Coding Convention</vt:lpstr>
      <vt:lpstr>Cấp độ kiểm thử</vt:lpstr>
      <vt:lpstr>Cấp độ kiểm thử</vt:lpstr>
      <vt:lpstr>Cấp độ kiểm thử</vt:lpstr>
      <vt:lpstr>Cấp độ kiểm thử</vt:lpstr>
      <vt:lpstr>Cấp độ kiểm thử</vt:lpstr>
      <vt:lpstr>Cấp độ kiểm thử</vt:lpstr>
      <vt:lpstr>Ca kiểm thử</vt:lpstr>
      <vt:lpstr>Ca kiểm thử</vt:lpstr>
      <vt:lpstr>Ca kiểm thử</vt:lpstr>
      <vt:lpstr>Bảo trì phần mềm</vt:lpstr>
      <vt:lpstr>Bảo trì phần mềm</vt:lpstr>
      <vt:lpstr>Bảo trì phần mềm</vt:lpstr>
      <vt:lpstr>Bảo trì phần mềm</vt:lpstr>
      <vt:lpstr>Bảo trì phần mềm</vt:lpstr>
      <vt:lpstr>Tổng kết chương 8</vt:lpstr>
      <vt:lpstr>Tổng kết môn học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Nguyen Park</dc:creator>
  <cp:lastModifiedBy>Dao Ngov</cp:lastModifiedBy>
  <cp:revision>220</cp:revision>
  <dcterms:created xsi:type="dcterms:W3CDTF">2021-07-02T03:27:43Z</dcterms:created>
  <dcterms:modified xsi:type="dcterms:W3CDTF">2024-04-11T07:46:54Z</dcterms:modified>
</cp:coreProperties>
</file>